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504" r:id="rId3"/>
    <p:sldId id="503" r:id="rId4"/>
    <p:sldId id="512" r:id="rId5"/>
    <p:sldId id="506" r:id="rId6"/>
    <p:sldId id="508" r:id="rId7"/>
    <p:sldId id="507" r:id="rId8"/>
    <p:sldId id="511" r:id="rId9"/>
    <p:sldId id="509" r:id="rId10"/>
    <p:sldId id="510" r:id="rId11"/>
    <p:sldId id="513" r:id="rId12"/>
    <p:sldId id="514" r:id="rId13"/>
    <p:sldId id="502" r:id="rId14"/>
  </p:sldIdLst>
  <p:sldSz cx="9144000" cy="5143500" type="screen16x9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CC00"/>
    <a:srgbClr val="FF0000"/>
    <a:srgbClr val="FFCCFF"/>
    <a:srgbClr val="C0C0C0"/>
    <a:srgbClr val="B2B2B2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0" autoAdjust="0"/>
    <p:restoredTop sz="81121" autoAdjust="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defTabSz="94297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defTabSz="94297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45ED03-BB39-43EF-97B9-6406EDE67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11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defTabSz="94297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3863" y="704850"/>
            <a:ext cx="62547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459288"/>
            <a:ext cx="520700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defTabSz="94297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7D49F25-AABB-42D7-BD0D-2FD08231A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01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the Build-It-Yourself </a:t>
            </a:r>
            <a:r>
              <a:rPr lang="en-US" baseline="0" dirty="0" smtClean="0"/>
              <a:t> </a:t>
            </a:r>
            <a:r>
              <a:rPr lang="en-US" dirty="0" smtClean="0"/>
              <a:t>Creative </a:t>
            </a:r>
            <a:r>
              <a:rPr lang="en-US" dirty="0" smtClean="0"/>
              <a:t>STEAM laboratory</a:t>
            </a:r>
          </a:p>
          <a:p>
            <a:r>
              <a:rPr lang="en-US" dirty="0" smtClean="0"/>
              <a:t>Hi </a:t>
            </a:r>
            <a:r>
              <a:rPr lang="en-US" dirty="0" smtClean="0"/>
              <a:t>I'm John.  I'm an electrical engineer out of Cornell and I'm the chief builder at </a:t>
            </a:r>
            <a:r>
              <a:rPr lang="en-US" dirty="0" smtClean="0"/>
              <a:t>Build-It-Yourself.</a:t>
            </a:r>
            <a:r>
              <a:rPr lang="en-US" baseline="0" dirty="0" smtClean="0"/>
              <a:t>  </a:t>
            </a:r>
            <a:r>
              <a:rPr lang="en-US" dirty="0" smtClean="0"/>
              <a:t>Thank you for your interest in BIY.  </a:t>
            </a:r>
          </a:p>
          <a:p>
            <a:r>
              <a:rPr lang="en-US" dirty="0" smtClean="0"/>
              <a:t>May we know who is interested in (pick one)</a:t>
            </a:r>
          </a:p>
          <a:p>
            <a:r>
              <a:rPr lang="en-US" dirty="0" smtClean="0"/>
              <a:t>1) education</a:t>
            </a:r>
            <a:r>
              <a:rPr lang="en-US" baseline="0" dirty="0" smtClean="0"/>
              <a:t> toward the goal of creating a sustainable future?</a:t>
            </a:r>
          </a:p>
          <a:p>
            <a:r>
              <a:rPr lang="en-US" baseline="0" dirty="0" smtClean="0"/>
              <a:t>2) the integration of art and technology?  </a:t>
            </a:r>
          </a:p>
          <a:p>
            <a:r>
              <a:rPr lang="en-US" baseline="0" dirty="0" smtClean="0"/>
              <a:t>3) creativity and problem solving skills?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you are, in the next 4 minutes we aim to recruit you to join our team.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D49F25-AABB-42D7-BD0D-2FD08231AE3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38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EC0D95-73B1-4487-A3B4-E90DB70835A7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The results: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30</a:t>
            </a:r>
            <a:r>
              <a:rPr lang="en-US" altLang="en-US" sz="12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% of our Advanced Builders </a:t>
            </a:r>
            <a:r>
              <a:rPr lang="en-US" altLang="en-US" sz="12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have</a:t>
            </a:r>
            <a:r>
              <a:rPr lang="en-US" altLang="en-US" sz="1200" baseline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 gone </a:t>
            </a:r>
            <a:r>
              <a:rPr lang="en-US" altLang="en-US" sz="1200" baseline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to</a:t>
            </a:r>
            <a:r>
              <a:rPr lang="en-US" altLang="en-US" sz="12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 Stanford, MIT or an Ivy League school.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EC0D95-73B1-4487-A3B4-E90DB70835A7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</a:t>
            </a:r>
            <a:r>
              <a:rPr lang="en-US" baseline="0" dirty="0" smtClean="0"/>
              <a:t> invite you to join our unique online global laboratory.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3F4737-8B23-4CD7-9FED-AE6C6F871749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Build-It-Yourself 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contracts with artists and engineers to be online workshop leaders and to help us develop new projects.</a:t>
            </a:r>
          </a:p>
          <a:p>
            <a:pPr eaLnBrk="1" hangingPunct="1"/>
            <a:endParaRPr lang="en-US" altLang="en-US" sz="1200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eaLnBrk="1" hangingPunct="1"/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I hope we may have the pleasure of inspiring and guiding the next generation of builders with you.</a:t>
            </a:r>
          </a:p>
          <a:p>
            <a:pPr eaLnBrk="1" hangingPunct="1"/>
            <a:endParaRPr lang="en-US" altLang="en-US" sz="1200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eaLnBrk="1" hangingPunct="1"/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Please 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email or WeChat</a:t>
            </a:r>
            <a:r>
              <a:rPr lang="en-US" altLang="en-US" sz="1200" baseline="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me if you would like to explore opportunities at Build-It-Yourself.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EC0D95-73B1-4487-A3B4-E90DB70835A7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The </a:t>
            </a:r>
            <a:r>
              <a:rPr lang="en-US" altLang="en-US" sz="12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next generation of leaders and builders must use complex technology in creative ways to solve some very tough problems. 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EC0D95-73B1-4487-A3B4-E90DB70835A7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Our mission is to …</a:t>
            </a:r>
            <a:endParaRPr lang="en-US" altLang="en-US" sz="1200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Inspire and guide kids to use technology constructively and creatively.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EC0D95-73B1-4487-A3B4-E90DB70835A7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One</a:t>
            </a:r>
            <a:r>
              <a:rPr lang="en-US" altLang="en-US" sz="1200" baseline="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 way of building confidence is to succeed at a complicated task.</a:t>
            </a:r>
            <a:endParaRPr lang="en-US" altLang="en-US" sz="1200" dirty="0" smtClean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We </a:t>
            </a:r>
            <a:r>
              <a:rPr lang="en-US" altLang="en-US" sz="12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show kids how to make </a:t>
            </a:r>
            <a:r>
              <a:rPr lang="en-US" altLang="en-US" sz="12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creative graphics using complex drawing tools .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EC0D95-73B1-4487-A3B4-E90DB70835A7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How do you encourage kids to think</a:t>
            </a:r>
            <a:r>
              <a:rPr lang="en-US" altLang="en-US" sz="1200" baseline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 about teamwork?</a:t>
            </a:r>
            <a:endParaRPr lang="en-US" altLang="en-US" sz="1200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This </a:t>
            </a:r>
            <a:r>
              <a:rPr lang="en-US" altLang="en-US" sz="12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animated</a:t>
            </a:r>
            <a:r>
              <a:rPr lang="en-US" altLang="en-US" sz="1200" baseline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 WeChat </a:t>
            </a:r>
            <a:r>
              <a:rPr lang="en-US" altLang="en-US" sz="1200" baseline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emoji symbolizes teamwork.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EC0D95-73B1-4487-A3B4-E90DB70835A7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Creativity and fantasizing is exercised at</a:t>
            </a:r>
            <a:r>
              <a:rPr lang="en-US" altLang="en-US" sz="1200" baseline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 a high</a:t>
            </a:r>
            <a:r>
              <a:rPr lang="en-US" altLang="en-US" sz="12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 level</a:t>
            </a:r>
            <a:r>
              <a:rPr lang="en-US" altLang="en-US" sz="1200" baseline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 when you build</a:t>
            </a:r>
            <a:r>
              <a:rPr lang="en-US" altLang="en-US" sz="12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 from recycled materials.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EC0D95-73B1-4487-A3B4-E90DB70835A7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Even food is recycled in Build-It-Yourself</a:t>
            </a:r>
            <a:r>
              <a:rPr lang="en-US" altLang="en-US" sz="1200" baseline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 projects.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This is a </a:t>
            </a:r>
            <a:r>
              <a:rPr lang="en-US" sz="1200" baseline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handsome turnip </a:t>
            </a:r>
            <a:r>
              <a:rPr lang="en-US" sz="1200" baseline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head </a:t>
            </a:r>
            <a:r>
              <a:rPr lang="en-US" sz="1200" baseline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is from </a:t>
            </a:r>
            <a:r>
              <a:rPr lang="en-US" sz="1200" baseline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our ‘Ugly Veggies’ project</a:t>
            </a:r>
            <a:r>
              <a:rPr lang="en-US" sz="1200" baseline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Projects like this tend to drive engagement and passion.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EC0D95-73B1-4487-A3B4-E90DB70835A7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MIT’s </a:t>
            </a:r>
            <a:r>
              <a:rPr lang="en-US" altLang="en-US" sz="12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Scratch </a:t>
            </a:r>
            <a:r>
              <a:rPr lang="en-US" altLang="en-US" sz="12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programming language</a:t>
            </a:r>
            <a:r>
              <a:rPr lang="en-US" altLang="en-US" sz="1200" baseline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 is a powerful tool that enables kids to exercise problem solving skills.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Scratch is used in almost half of our 30 projects.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EC0D95-73B1-4487-A3B4-E90DB70835A7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We </a:t>
            </a:r>
            <a:r>
              <a:rPr lang="en-US" altLang="en-US" sz="12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encourage</a:t>
            </a:r>
            <a:r>
              <a:rPr lang="en-US" altLang="en-US" sz="1200" baseline="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 kids to build</a:t>
            </a:r>
            <a:r>
              <a:rPr lang="en-US" altLang="en-US" sz="12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 whimsical robots </a:t>
            </a:r>
            <a:r>
              <a:rPr lang="en-US" altLang="en-US" sz="12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from common materials</a:t>
            </a: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C1DA0-BDB2-4889-8FFE-2E74147FD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21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47F00-88EC-499C-93A4-48D0DC9A6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1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46F21-F0A4-49C1-A076-588D22231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5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354" y="1598136"/>
            <a:ext cx="7773293" cy="110253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824" y="2914985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6820164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354451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3216598"/>
      </p:ext>
    </p:extLst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76883" y="2772668"/>
            <a:ext cx="2160984" cy="150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045024" y="2772668"/>
            <a:ext cx="2160984" cy="150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800388"/>
      </p:ext>
    </p:extLst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555" y="1151093"/>
            <a:ext cx="4041799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880935"/>
      </p:ext>
    </p:extLst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546534"/>
      </p:ext>
    </p:extLst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053396"/>
      </p:ext>
    </p:extLst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9" cy="871481"/>
          </a:xfrm>
        </p:spPr>
        <p:txBody>
          <a:bodyPr/>
          <a:lstStyle>
            <a:lvl1pPr algn="l">
              <a:defRPr sz="1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9" cy="3517739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20615601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1CD7B-C3CD-4AE8-B0AF-FBC1C1436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20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635" y="3600618"/>
            <a:ext cx="5486177" cy="425276"/>
          </a:xfrm>
        </p:spPr>
        <p:txBody>
          <a:bodyPr/>
          <a:lstStyle>
            <a:lvl1pPr algn="l">
              <a:defRPr sz="1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635" y="459600"/>
            <a:ext cx="5486177" cy="3085765"/>
          </a:xfrm>
        </p:spPr>
        <p:txBody>
          <a:bodyPr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zh-CN" altLang="en-US" noProof="0">
              <a:sym typeface="Optima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635" y="4025894"/>
            <a:ext cx="5486177" cy="603591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99984365"/>
      </p:ext>
    </p:extLst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971137"/>
      </p:ext>
    </p:extLst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098727" y="1051471"/>
            <a:ext cx="1107281" cy="322138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776883" y="1051471"/>
            <a:ext cx="3214688" cy="322138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096623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7D3E6-58C2-44B5-9D3D-920F9D9FA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3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B0596-3256-467F-8A7A-81FEC78F7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65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A3403-63CE-4E1C-AD57-2F3C7AB03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3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31FA3-7605-43BC-A64D-AD42F03EA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0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E4A90-CF16-4AE8-8526-19CD38799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01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3996B-3E10-4D0E-84D4-4C9BB1B3F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9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9EA39-48C2-4A00-B3E5-81D892C2E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2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1D9EB95-ABBD-41C1-81CF-CECC6ED3B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2061"/>
          <p:cNvSpPr txBox="1">
            <a:spLocks noChangeArrowheads="1"/>
          </p:cNvSpPr>
          <p:nvPr/>
        </p:nvSpPr>
        <p:spPr bwMode="auto">
          <a:xfrm>
            <a:off x="3344851" y="4876800"/>
            <a:ext cx="2432076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1400" smtClean="0">
                <a:latin typeface="Comic Sans MS" pitchFamily="66" charset="0"/>
              </a:rPr>
              <a:t>www.Build-It-Yourself.com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/>
          </p:cNvSpPr>
          <p:nvPr>
            <p:ph type="title"/>
          </p:nvPr>
        </p:nvSpPr>
        <p:spPr bwMode="auto">
          <a:xfrm>
            <a:off x="776883" y="1051471"/>
            <a:ext cx="4429125" cy="164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>
                <a:sym typeface="Optima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/>
          </p:cNvSpPr>
          <p:nvPr>
            <p:ph type="body" idx="1"/>
          </p:nvPr>
        </p:nvSpPr>
        <p:spPr bwMode="auto">
          <a:xfrm>
            <a:off x="776883" y="2772668"/>
            <a:ext cx="4429125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>
                <a:sym typeface="Optima" charset="0"/>
              </a:rPr>
              <a:t>Click to edit Master text styles</a:t>
            </a:r>
          </a:p>
          <a:p>
            <a:pPr lvl="1"/>
            <a:r>
              <a:rPr lang="en-US" altLang="zh-CN">
                <a:sym typeface="Optima" charset="0"/>
              </a:rPr>
              <a:t>Second level</a:t>
            </a:r>
          </a:p>
          <a:p>
            <a:pPr lvl="2"/>
            <a:r>
              <a:rPr lang="en-US" altLang="zh-CN">
                <a:sym typeface="Optima" charset="0"/>
              </a:rPr>
              <a:t>Third level</a:t>
            </a:r>
          </a:p>
          <a:p>
            <a:pPr lvl="3"/>
            <a:r>
              <a:rPr lang="en-US" altLang="zh-CN">
                <a:sym typeface="Optima" charset="0"/>
              </a:rPr>
              <a:t>Fourth level</a:t>
            </a:r>
          </a:p>
          <a:p>
            <a:pPr lvl="4"/>
            <a:r>
              <a:rPr lang="en-US" altLang="zh-CN">
                <a:sym typeface="Optima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16309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/>
  </p:transition>
  <p:txStyles>
    <p:titleStyle>
      <a:lvl1pPr algn="ctr" defTabSz="286984" rtl="0" fontAlgn="base" hangingPunct="0">
        <a:spcBef>
          <a:spcPct val="0"/>
        </a:spcBef>
        <a:spcAft>
          <a:spcPct val="0"/>
        </a:spcAft>
        <a:tabLst>
          <a:tab pos="932699" algn="l"/>
        </a:tabLst>
        <a:defRPr kumimoji="1" sz="5900">
          <a:solidFill>
            <a:srgbClr val="36392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Optima" charset="0"/>
        </a:defRPr>
      </a:lvl1pPr>
      <a:lvl2pPr algn="ctr" defTabSz="286984" rtl="0" fontAlgn="base" hangingPunct="0">
        <a:spcBef>
          <a:spcPct val="0"/>
        </a:spcBef>
        <a:spcAft>
          <a:spcPct val="0"/>
        </a:spcAft>
        <a:tabLst>
          <a:tab pos="932699" algn="l"/>
        </a:tabLst>
        <a:defRPr kumimoji="1" sz="5900">
          <a:solidFill>
            <a:srgbClr val="363929"/>
          </a:solidFill>
          <a:effectLst>
            <a:outerShdw blurRad="38100" dist="38100" dir="2700000" algn="tl">
              <a:srgbClr val="000000"/>
            </a:outerShdw>
          </a:effectLst>
          <a:latin typeface="Optima" charset="0"/>
          <a:ea typeface="宋体" charset="0"/>
          <a:cs typeface="Optima" charset="0"/>
          <a:sym typeface="Optima" charset="0"/>
        </a:defRPr>
      </a:lvl2pPr>
      <a:lvl3pPr algn="ctr" defTabSz="286984" rtl="0" fontAlgn="base" hangingPunct="0">
        <a:spcBef>
          <a:spcPct val="0"/>
        </a:spcBef>
        <a:spcAft>
          <a:spcPct val="0"/>
        </a:spcAft>
        <a:tabLst>
          <a:tab pos="932699" algn="l"/>
        </a:tabLst>
        <a:defRPr kumimoji="1" sz="5900">
          <a:solidFill>
            <a:srgbClr val="363929"/>
          </a:solidFill>
          <a:effectLst>
            <a:outerShdw blurRad="38100" dist="38100" dir="2700000" algn="tl">
              <a:srgbClr val="000000"/>
            </a:outerShdw>
          </a:effectLst>
          <a:latin typeface="Optima" charset="0"/>
          <a:ea typeface="宋体" charset="0"/>
          <a:cs typeface="Optima" charset="0"/>
          <a:sym typeface="Optima" charset="0"/>
        </a:defRPr>
      </a:lvl3pPr>
      <a:lvl4pPr algn="ctr" defTabSz="286984" rtl="0" fontAlgn="base" hangingPunct="0">
        <a:spcBef>
          <a:spcPct val="0"/>
        </a:spcBef>
        <a:spcAft>
          <a:spcPct val="0"/>
        </a:spcAft>
        <a:tabLst>
          <a:tab pos="932699" algn="l"/>
        </a:tabLst>
        <a:defRPr kumimoji="1" sz="5900">
          <a:solidFill>
            <a:srgbClr val="363929"/>
          </a:solidFill>
          <a:effectLst>
            <a:outerShdw blurRad="38100" dist="38100" dir="2700000" algn="tl">
              <a:srgbClr val="000000"/>
            </a:outerShdw>
          </a:effectLst>
          <a:latin typeface="Optima" charset="0"/>
          <a:ea typeface="宋体" charset="0"/>
          <a:cs typeface="Optima" charset="0"/>
          <a:sym typeface="Optima" charset="0"/>
        </a:defRPr>
      </a:lvl4pPr>
      <a:lvl5pPr algn="ctr" defTabSz="286984" rtl="0" fontAlgn="base" hangingPunct="0">
        <a:spcBef>
          <a:spcPct val="0"/>
        </a:spcBef>
        <a:spcAft>
          <a:spcPct val="0"/>
        </a:spcAft>
        <a:tabLst>
          <a:tab pos="932699" algn="l"/>
        </a:tabLst>
        <a:defRPr kumimoji="1" sz="5900">
          <a:solidFill>
            <a:srgbClr val="363929"/>
          </a:solidFill>
          <a:effectLst>
            <a:outerShdw blurRad="38100" dist="38100" dir="2700000" algn="tl">
              <a:srgbClr val="000000"/>
            </a:outerShdw>
          </a:effectLst>
          <a:latin typeface="Optima" charset="0"/>
          <a:ea typeface="宋体" charset="0"/>
          <a:cs typeface="Optima" charset="0"/>
          <a:sym typeface="Optima" charset="0"/>
        </a:defRPr>
      </a:lvl5pPr>
      <a:lvl6pPr marL="286984" algn="ctr" defTabSz="286984" rtl="0" fontAlgn="base" hangingPunct="0">
        <a:spcBef>
          <a:spcPct val="0"/>
        </a:spcBef>
        <a:spcAft>
          <a:spcPct val="0"/>
        </a:spcAft>
        <a:tabLst>
          <a:tab pos="932699" algn="l"/>
        </a:tabLst>
        <a:defRPr sz="5900">
          <a:solidFill>
            <a:srgbClr val="363929"/>
          </a:solidFill>
          <a:effectLst>
            <a:outerShdw blurRad="38100" dist="38100" dir="2700000" algn="tl">
              <a:srgbClr val="000000"/>
            </a:outerShdw>
          </a:effectLst>
          <a:latin typeface="Optima" charset="0"/>
          <a:ea typeface="宋体" charset="0"/>
          <a:cs typeface="Optima" charset="0"/>
          <a:sym typeface="Optima" charset="0"/>
        </a:defRPr>
      </a:lvl6pPr>
      <a:lvl7pPr marL="573969" algn="ctr" defTabSz="286984" rtl="0" fontAlgn="base" hangingPunct="0">
        <a:spcBef>
          <a:spcPct val="0"/>
        </a:spcBef>
        <a:spcAft>
          <a:spcPct val="0"/>
        </a:spcAft>
        <a:tabLst>
          <a:tab pos="932699" algn="l"/>
        </a:tabLst>
        <a:defRPr sz="5900">
          <a:solidFill>
            <a:srgbClr val="363929"/>
          </a:solidFill>
          <a:effectLst>
            <a:outerShdw blurRad="38100" dist="38100" dir="2700000" algn="tl">
              <a:srgbClr val="000000"/>
            </a:outerShdw>
          </a:effectLst>
          <a:latin typeface="Optima" charset="0"/>
          <a:ea typeface="宋体" charset="0"/>
          <a:cs typeface="Optima" charset="0"/>
          <a:sym typeface="Optima" charset="0"/>
        </a:defRPr>
      </a:lvl7pPr>
      <a:lvl8pPr marL="860953" algn="ctr" defTabSz="286984" rtl="0" fontAlgn="base" hangingPunct="0">
        <a:spcBef>
          <a:spcPct val="0"/>
        </a:spcBef>
        <a:spcAft>
          <a:spcPct val="0"/>
        </a:spcAft>
        <a:tabLst>
          <a:tab pos="932699" algn="l"/>
        </a:tabLst>
        <a:defRPr sz="5900">
          <a:solidFill>
            <a:srgbClr val="363929"/>
          </a:solidFill>
          <a:effectLst>
            <a:outerShdw blurRad="38100" dist="38100" dir="2700000" algn="tl">
              <a:srgbClr val="000000"/>
            </a:outerShdw>
          </a:effectLst>
          <a:latin typeface="Optima" charset="0"/>
          <a:ea typeface="宋体" charset="0"/>
          <a:cs typeface="Optima" charset="0"/>
          <a:sym typeface="Optima" charset="0"/>
        </a:defRPr>
      </a:lvl8pPr>
      <a:lvl9pPr marL="1147938" algn="ctr" defTabSz="286984" rtl="0" fontAlgn="base" hangingPunct="0">
        <a:spcBef>
          <a:spcPct val="0"/>
        </a:spcBef>
        <a:spcAft>
          <a:spcPct val="0"/>
        </a:spcAft>
        <a:tabLst>
          <a:tab pos="932699" algn="l"/>
        </a:tabLst>
        <a:defRPr sz="5900">
          <a:solidFill>
            <a:srgbClr val="363929"/>
          </a:solidFill>
          <a:effectLst>
            <a:outerShdw blurRad="38100" dist="38100" dir="2700000" algn="tl">
              <a:srgbClr val="000000"/>
            </a:outerShdw>
          </a:effectLst>
          <a:latin typeface="Optima" charset="0"/>
          <a:ea typeface="宋体" charset="0"/>
          <a:cs typeface="Optima" charset="0"/>
          <a:sym typeface="Optima" charset="0"/>
        </a:defRPr>
      </a:lvl9pPr>
    </p:titleStyle>
    <p:bodyStyle>
      <a:lvl1pPr marL="215238" indent="-215238" algn="l" defTabSz="286984" rtl="0" fontAlgn="base" hangingPunct="0">
        <a:spcBef>
          <a:spcPts val="3139"/>
        </a:spcBef>
        <a:spcAft>
          <a:spcPct val="0"/>
        </a:spcAft>
        <a:defRPr kumimoji="1" sz="2500">
          <a:solidFill>
            <a:srgbClr val="363929"/>
          </a:solidFill>
          <a:latin typeface="+mn-lt"/>
          <a:ea typeface="+mn-ea"/>
          <a:cs typeface="+mn-cs"/>
          <a:sym typeface="Optima" charset="0"/>
        </a:defRPr>
      </a:lvl1pPr>
      <a:lvl2pPr marL="143492" indent="143492" algn="l" defTabSz="286984" rtl="0" fontAlgn="base" hangingPunct="0">
        <a:spcBef>
          <a:spcPts val="3139"/>
        </a:spcBef>
        <a:spcAft>
          <a:spcPct val="0"/>
        </a:spcAft>
        <a:defRPr kumimoji="1" sz="2500">
          <a:solidFill>
            <a:srgbClr val="363929"/>
          </a:solidFill>
          <a:latin typeface="+mn-lt"/>
          <a:ea typeface="Optima" charset="0"/>
          <a:cs typeface="+mn-cs"/>
          <a:sym typeface="Optima" charset="0"/>
        </a:defRPr>
      </a:lvl2pPr>
      <a:lvl3pPr marL="286984" indent="286984" algn="l" defTabSz="286984" rtl="0" fontAlgn="base" hangingPunct="0">
        <a:spcBef>
          <a:spcPts val="3139"/>
        </a:spcBef>
        <a:spcAft>
          <a:spcPct val="0"/>
        </a:spcAft>
        <a:defRPr kumimoji="1" sz="2500">
          <a:solidFill>
            <a:srgbClr val="363929"/>
          </a:solidFill>
          <a:latin typeface="+mn-lt"/>
          <a:ea typeface="Optima" charset="0"/>
          <a:cs typeface="+mn-cs"/>
          <a:sym typeface="Optima" charset="0"/>
        </a:defRPr>
      </a:lvl3pPr>
      <a:lvl4pPr marL="430477" indent="430477" algn="l" defTabSz="286984" rtl="0" fontAlgn="base" hangingPunct="0">
        <a:spcBef>
          <a:spcPts val="3139"/>
        </a:spcBef>
        <a:spcAft>
          <a:spcPct val="0"/>
        </a:spcAft>
        <a:defRPr kumimoji="1" sz="2500">
          <a:solidFill>
            <a:srgbClr val="363929"/>
          </a:solidFill>
          <a:latin typeface="+mn-lt"/>
          <a:ea typeface="Optima" charset="0"/>
          <a:cs typeface="+mn-cs"/>
          <a:sym typeface="Optima" charset="0"/>
        </a:defRPr>
      </a:lvl4pPr>
      <a:lvl5pPr marL="573969" indent="573969" algn="l" defTabSz="286984" rtl="0" fontAlgn="base" hangingPunct="0">
        <a:spcBef>
          <a:spcPts val="3139"/>
        </a:spcBef>
        <a:spcAft>
          <a:spcPct val="0"/>
        </a:spcAft>
        <a:defRPr kumimoji="1" sz="2500">
          <a:solidFill>
            <a:srgbClr val="363929"/>
          </a:solidFill>
          <a:latin typeface="+mn-lt"/>
          <a:ea typeface="Optima" charset="0"/>
          <a:cs typeface="+mn-cs"/>
          <a:sym typeface="Optima" charset="0"/>
        </a:defRPr>
      </a:lvl5pPr>
      <a:lvl6pPr marL="860953" algn="l" defTabSz="286984" rtl="0" fontAlgn="base" hangingPunct="0">
        <a:spcBef>
          <a:spcPts val="3139"/>
        </a:spcBef>
        <a:spcAft>
          <a:spcPct val="0"/>
        </a:spcAft>
        <a:defRPr sz="2500">
          <a:solidFill>
            <a:srgbClr val="363929"/>
          </a:solidFill>
          <a:latin typeface="+mn-lt"/>
          <a:ea typeface="Optima" charset="0"/>
          <a:cs typeface="+mn-cs"/>
          <a:sym typeface="Optima" charset="0"/>
        </a:defRPr>
      </a:lvl6pPr>
      <a:lvl7pPr marL="1147938" algn="l" defTabSz="286984" rtl="0" fontAlgn="base" hangingPunct="0">
        <a:spcBef>
          <a:spcPts val="3139"/>
        </a:spcBef>
        <a:spcAft>
          <a:spcPct val="0"/>
        </a:spcAft>
        <a:defRPr sz="2500">
          <a:solidFill>
            <a:srgbClr val="363929"/>
          </a:solidFill>
          <a:latin typeface="+mn-lt"/>
          <a:ea typeface="Optima" charset="0"/>
          <a:cs typeface="+mn-cs"/>
          <a:sym typeface="Optima" charset="0"/>
        </a:defRPr>
      </a:lvl7pPr>
      <a:lvl8pPr marL="1434922" algn="l" defTabSz="286984" rtl="0" fontAlgn="base" hangingPunct="0">
        <a:spcBef>
          <a:spcPts val="3139"/>
        </a:spcBef>
        <a:spcAft>
          <a:spcPct val="0"/>
        </a:spcAft>
        <a:defRPr sz="2500">
          <a:solidFill>
            <a:srgbClr val="363929"/>
          </a:solidFill>
          <a:latin typeface="+mn-lt"/>
          <a:ea typeface="Optima" charset="0"/>
          <a:cs typeface="+mn-cs"/>
          <a:sym typeface="Optima" charset="0"/>
        </a:defRPr>
      </a:lvl8pPr>
      <a:lvl9pPr marL="1721907" algn="l" defTabSz="286984" rtl="0" fontAlgn="base" hangingPunct="0">
        <a:spcBef>
          <a:spcPts val="3139"/>
        </a:spcBef>
        <a:spcAft>
          <a:spcPct val="0"/>
        </a:spcAft>
        <a:defRPr sz="2500">
          <a:solidFill>
            <a:srgbClr val="363929"/>
          </a:solidFill>
          <a:latin typeface="+mn-lt"/>
          <a:ea typeface="Optima" charset="0"/>
          <a:cs typeface="+mn-cs"/>
          <a:sym typeface="Optima" charset="0"/>
        </a:defRPr>
      </a:lvl9pPr>
    </p:bodyStyle>
    <p:otherStyle>
      <a:defPPr>
        <a:defRPr lang="zh-CN"/>
      </a:defPPr>
      <a:lvl1pPr marL="0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jp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tif"/><Relationship Id="rId3" Type="http://schemas.openxmlformats.org/officeDocument/2006/relationships/image" Target="../media/image5.jpg"/><Relationship Id="rId7" Type="http://schemas.openxmlformats.org/officeDocument/2006/relationships/image" Target="../media/image28.jpeg"/><Relationship Id="rId12" Type="http://schemas.openxmlformats.org/officeDocument/2006/relationships/image" Target="../media/image33.tif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11" Type="http://schemas.openxmlformats.org/officeDocument/2006/relationships/image" Target="../media/image32.tif"/><Relationship Id="rId5" Type="http://schemas.openxmlformats.org/officeDocument/2006/relationships/image" Target="../media/image26.jpeg"/><Relationship Id="rId15" Type="http://schemas.openxmlformats.org/officeDocument/2006/relationships/image" Target="../media/image36.tif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Relationship Id="rId14" Type="http://schemas.openxmlformats.org/officeDocument/2006/relationships/image" Target="../media/image35.t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ohn@build-it-yourself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g"/><Relationship Id="rId5" Type="http://schemas.openxmlformats.org/officeDocument/2006/relationships/image" Target="../media/image38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IYLOGO copy-filtered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19348" y="819150"/>
            <a:ext cx="5800652" cy="960221"/>
          </a:xfrm>
          <a:prstGeom prst="rect">
            <a:avLst/>
          </a:prstGeom>
          <a:noFill/>
          <a:ln>
            <a:noFill/>
          </a:ln>
          <a:effectLst>
            <a:outerShdw blurRad="50800" dist="25400" dir="3599997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4097" name="Picture 1" descr="IMG_5108-filtered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53904" y="2632957"/>
            <a:ext cx="3029099" cy="251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Rectangle 18"/>
          <p:cNvSpPr txBox="1">
            <a:spLocks noChangeArrowheads="1"/>
          </p:cNvSpPr>
          <p:nvPr/>
        </p:nvSpPr>
        <p:spPr bwMode="auto">
          <a:xfrm>
            <a:off x="685800" y="1809750"/>
            <a:ext cx="7772400" cy="84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286984" rtl="0" fontAlgn="base" hangingPunct="0">
              <a:spcBef>
                <a:spcPct val="0"/>
              </a:spcBef>
              <a:spcAft>
                <a:spcPct val="0"/>
              </a:spcAft>
              <a:tabLst>
                <a:tab pos="932699" algn="l"/>
              </a:tabLst>
              <a:defRPr kumimoji="1" sz="5900">
                <a:solidFill>
                  <a:srgbClr val="3639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  <a:sym typeface="Optima" charset="0"/>
              </a:defRPr>
            </a:lvl1pPr>
            <a:lvl2pPr algn="ctr" defTabSz="286984" rtl="0" fontAlgn="base" hangingPunct="0">
              <a:spcBef>
                <a:spcPct val="0"/>
              </a:spcBef>
              <a:spcAft>
                <a:spcPct val="0"/>
              </a:spcAft>
              <a:tabLst>
                <a:tab pos="932699" algn="l"/>
              </a:tabLst>
              <a:defRPr kumimoji="1" sz="5900">
                <a:solidFill>
                  <a:srgbClr val="3639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charset="0"/>
                <a:ea typeface="宋体" charset="0"/>
                <a:cs typeface="Optima" charset="0"/>
                <a:sym typeface="Optima" charset="0"/>
              </a:defRPr>
            </a:lvl2pPr>
            <a:lvl3pPr algn="ctr" defTabSz="286984" rtl="0" fontAlgn="base" hangingPunct="0">
              <a:spcBef>
                <a:spcPct val="0"/>
              </a:spcBef>
              <a:spcAft>
                <a:spcPct val="0"/>
              </a:spcAft>
              <a:tabLst>
                <a:tab pos="932699" algn="l"/>
              </a:tabLst>
              <a:defRPr kumimoji="1" sz="5900">
                <a:solidFill>
                  <a:srgbClr val="3639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charset="0"/>
                <a:ea typeface="宋体" charset="0"/>
                <a:cs typeface="Optima" charset="0"/>
                <a:sym typeface="Optima" charset="0"/>
              </a:defRPr>
            </a:lvl3pPr>
            <a:lvl4pPr algn="ctr" defTabSz="286984" rtl="0" fontAlgn="base" hangingPunct="0">
              <a:spcBef>
                <a:spcPct val="0"/>
              </a:spcBef>
              <a:spcAft>
                <a:spcPct val="0"/>
              </a:spcAft>
              <a:tabLst>
                <a:tab pos="932699" algn="l"/>
              </a:tabLst>
              <a:defRPr kumimoji="1" sz="5900">
                <a:solidFill>
                  <a:srgbClr val="3639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charset="0"/>
                <a:ea typeface="宋体" charset="0"/>
                <a:cs typeface="Optima" charset="0"/>
                <a:sym typeface="Optima" charset="0"/>
              </a:defRPr>
            </a:lvl4pPr>
            <a:lvl5pPr algn="ctr" defTabSz="286984" rtl="0" fontAlgn="base" hangingPunct="0">
              <a:spcBef>
                <a:spcPct val="0"/>
              </a:spcBef>
              <a:spcAft>
                <a:spcPct val="0"/>
              </a:spcAft>
              <a:tabLst>
                <a:tab pos="932699" algn="l"/>
              </a:tabLst>
              <a:defRPr kumimoji="1" sz="5900">
                <a:solidFill>
                  <a:srgbClr val="3639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charset="0"/>
                <a:ea typeface="宋体" charset="0"/>
                <a:cs typeface="Optima" charset="0"/>
                <a:sym typeface="Optima" charset="0"/>
              </a:defRPr>
            </a:lvl5pPr>
            <a:lvl6pPr marL="286984" algn="ctr" defTabSz="286984" rtl="0" fontAlgn="base" hangingPunct="0">
              <a:spcBef>
                <a:spcPct val="0"/>
              </a:spcBef>
              <a:spcAft>
                <a:spcPct val="0"/>
              </a:spcAft>
              <a:tabLst>
                <a:tab pos="932699" algn="l"/>
              </a:tabLst>
              <a:defRPr sz="5900">
                <a:solidFill>
                  <a:srgbClr val="3639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charset="0"/>
                <a:ea typeface="宋体" charset="0"/>
                <a:cs typeface="Optima" charset="0"/>
                <a:sym typeface="Optima" charset="0"/>
              </a:defRPr>
            </a:lvl6pPr>
            <a:lvl7pPr marL="573969" algn="ctr" defTabSz="286984" rtl="0" fontAlgn="base" hangingPunct="0">
              <a:spcBef>
                <a:spcPct val="0"/>
              </a:spcBef>
              <a:spcAft>
                <a:spcPct val="0"/>
              </a:spcAft>
              <a:tabLst>
                <a:tab pos="932699" algn="l"/>
              </a:tabLst>
              <a:defRPr sz="5900">
                <a:solidFill>
                  <a:srgbClr val="3639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charset="0"/>
                <a:ea typeface="宋体" charset="0"/>
                <a:cs typeface="Optima" charset="0"/>
                <a:sym typeface="Optima" charset="0"/>
              </a:defRPr>
            </a:lvl7pPr>
            <a:lvl8pPr marL="860953" algn="ctr" defTabSz="286984" rtl="0" fontAlgn="base" hangingPunct="0">
              <a:spcBef>
                <a:spcPct val="0"/>
              </a:spcBef>
              <a:spcAft>
                <a:spcPct val="0"/>
              </a:spcAft>
              <a:tabLst>
                <a:tab pos="932699" algn="l"/>
              </a:tabLst>
              <a:defRPr sz="5900">
                <a:solidFill>
                  <a:srgbClr val="3639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charset="0"/>
                <a:ea typeface="宋体" charset="0"/>
                <a:cs typeface="Optima" charset="0"/>
                <a:sym typeface="Optima" charset="0"/>
              </a:defRPr>
            </a:lvl8pPr>
            <a:lvl9pPr marL="1147938" algn="ctr" defTabSz="286984" rtl="0" fontAlgn="base" hangingPunct="0">
              <a:spcBef>
                <a:spcPct val="0"/>
              </a:spcBef>
              <a:spcAft>
                <a:spcPct val="0"/>
              </a:spcAft>
              <a:tabLst>
                <a:tab pos="932699" algn="l"/>
              </a:tabLst>
              <a:defRPr sz="5900">
                <a:solidFill>
                  <a:srgbClr val="3639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charset="0"/>
                <a:ea typeface="宋体" charset="0"/>
                <a:cs typeface="Optima" charset="0"/>
                <a:sym typeface="Optima" charset="0"/>
              </a:defRPr>
            </a:lvl9pPr>
          </a:lstStyle>
          <a:p>
            <a:pPr hangingPunct="1"/>
            <a:r>
              <a:rPr lang="en-US" altLang="en-US" sz="3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Creative </a:t>
            </a:r>
            <a:r>
              <a:rPr lang="en-US" altLang="en-US" sz="3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STEAM Lab Book</a:t>
            </a:r>
            <a:endParaRPr lang="en-US" altLang="en-US" sz="3200" kern="0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234135"/>
      </p:ext>
    </p:extLst>
  </p:cSld>
  <p:clrMapOvr>
    <a:masterClrMapping/>
  </p:clrMapOvr>
  <p:transition advTm="536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Line 4"/>
          <p:cNvSpPr>
            <a:spLocks noChangeShapeType="1"/>
          </p:cNvSpPr>
          <p:nvPr/>
        </p:nvSpPr>
        <p:spPr bwMode="auto">
          <a:xfrm flipH="1">
            <a:off x="381000" y="342900"/>
            <a:ext cx="635570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4" name="Rectangle 29"/>
          <p:cNvSpPr>
            <a:spLocks noGrp="1" noChangeArrowheads="1"/>
          </p:cNvSpPr>
          <p:nvPr>
            <p:ph type="title"/>
          </p:nvPr>
        </p:nvSpPr>
        <p:spPr>
          <a:xfrm>
            <a:off x="304800" y="342900"/>
            <a:ext cx="6431902" cy="285750"/>
          </a:xfrm>
        </p:spPr>
        <p:txBody>
          <a:bodyPr anchor="t"/>
          <a:lstStyle/>
          <a:p>
            <a:pPr algn="l" eaLnBrk="1" hangingPunct="1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Creative </a:t>
            </a:r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STEAM </a:t>
            </a:r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Lab Book</a:t>
            </a:r>
            <a:endParaRPr lang="en-US" altLang="en-US" sz="1800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67400" y="0"/>
            <a:ext cx="3276600" cy="2287191"/>
            <a:chOff x="5410200" y="0"/>
            <a:chExt cx="3733800" cy="2287191"/>
          </a:xfrm>
        </p:grpSpPr>
        <p:sp>
          <p:nvSpPr>
            <p:cNvPr id="3074" name="Line 57"/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" name="Line 58"/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Line 60"/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Line 61"/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Line 62"/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Line 63"/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Line 64"/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Line 65"/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Line 66"/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Line 67"/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69"/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70"/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71"/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72"/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73"/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74"/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75"/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76"/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77"/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80"/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81"/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82"/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070" y="38960"/>
            <a:ext cx="2041452" cy="376393"/>
          </a:xfrm>
          <a:prstGeom prst="rect">
            <a:avLst/>
          </a:prstGeom>
        </p:spPr>
      </p:pic>
      <p:sp>
        <p:nvSpPr>
          <p:cNvPr id="6" name="AutoShape 30" descr="Calendar Icon"/>
          <p:cNvSpPr>
            <a:spLocks noChangeAspect="1" noChangeArrowheads="1"/>
          </p:cNvSpPr>
          <p:nvPr/>
        </p:nvSpPr>
        <p:spPr bwMode="auto">
          <a:xfrm>
            <a:off x="4605338" y="936625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31" descr="Map Icon"/>
          <p:cNvSpPr>
            <a:spLocks noChangeAspect="1" noChangeArrowheads="1"/>
          </p:cNvSpPr>
          <p:nvPr/>
        </p:nvSpPr>
        <p:spPr bwMode="auto">
          <a:xfrm>
            <a:off x="4899025" y="936625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2056"/>
          <p:cNvSpPr>
            <a:spLocks noChangeArrowheads="1"/>
          </p:cNvSpPr>
          <p:nvPr/>
        </p:nvSpPr>
        <p:spPr bwMode="auto">
          <a:xfrm>
            <a:off x="3428999" y="971550"/>
            <a:ext cx="5581262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B7EB3"/>
                  </a:outerShdw>
                </a:effectLst>
              </a14:hiddenEffects>
            </a:ext>
          </a:extLst>
        </p:spPr>
        <p:txBody>
          <a:bodyPr/>
          <a:lstStyle>
            <a:lvl1pPr marL="231775" indent="-231775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None/>
            </a:pP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The </a:t>
            </a:r>
            <a:r>
              <a:rPr lang="en-US" altLang="en-US" sz="2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Results:</a:t>
            </a:r>
            <a:r>
              <a:rPr lang="en-US" altLang="en-US" sz="2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en-US" altLang="en-US" sz="20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 </a:t>
            </a: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0" y="0"/>
            <a:ext cx="228600" cy="51435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65100" dist="50800" dir="5400000" sx="98000" sy="98000" algn="ctr" rotWithShape="0">
              <a:srgbClr val="000000">
                <a:alpha val="62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41310" y="1314541"/>
            <a:ext cx="7464490" cy="3390809"/>
            <a:chOff x="609600" y="1200150"/>
            <a:chExt cx="8051800" cy="3657600"/>
          </a:xfrm>
        </p:grpSpPr>
        <p:pic>
          <p:nvPicPr>
            <p:cNvPr id="37" name="Picture 2" descr="C:\Users\John\Desktop\biy-site-staging-090909\support\support-biy\images\biy-naseem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2200" y="1352550"/>
              <a:ext cx="1524000" cy="11588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8" name="Picture 3" descr="C:\Users\John\Desktop\biy-site-staging-090909\support\support-biy\images\biy-bushra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800" y="1352550"/>
              <a:ext cx="1549400" cy="22098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9" name="Picture 5" descr="C:\Users\John\Desktop\biy-site-staging-090909\support\support-biy\images\team-max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91400" y="1352550"/>
              <a:ext cx="1270000" cy="1270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" name="Picture 6" descr="C:\Users\John\Desktop\biy-site-staging-090909\proj-election-campaign\images\proj-election-candidate-mgr-natasha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38600" y="1352550"/>
              <a:ext cx="1455738" cy="20574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" name="Picture 7" descr="C:\Users\John\Desktop\biy-site-staging-090909\proj-animal-feeder\images\kayty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15000" y="1352550"/>
              <a:ext cx="1463675" cy="1524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" name="Text Box 12"/>
            <p:cNvSpPr txBox="1"/>
            <p:nvPr/>
          </p:nvSpPr>
          <p:spPr>
            <a:xfrm>
              <a:off x="609600" y="1200150"/>
              <a:ext cx="184150" cy="3365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endParaRPr lang="en-US" altLang="en-US" sz="1600" dirty="0">
                <a:solidFill>
                  <a:srgbClr val="000000"/>
                </a:solidFill>
                <a:latin typeface="Comic Sans MS" panose="030F0702030302020204" pitchFamily="66" charset="0"/>
                <a:cs typeface="Times New Roman"/>
              </a:endParaRPr>
            </a:p>
          </p:txBody>
        </p:sp>
        <p:pic>
          <p:nvPicPr>
            <p:cNvPr id="43" name="Picture 16" descr="C:\Users\John\Documents\Pictures\biy-bus-dev-images\biy-bp-mkt-segment\logo-dartmouth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20000" y="3790950"/>
              <a:ext cx="977900" cy="990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4" name="Picture 17" descr="C:\Users\John\Documents\Pictures\biy-bus-dev-images\biy-bp-mkt-segment\logo-yale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43600" y="3692525"/>
              <a:ext cx="1143000" cy="11652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5" name="Picture 18" descr="C:\Users\John\Documents\Pictures\biy-bus-dev-images\biy-bp-mkt-segment\logo-harvard1.jp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67200" y="3795713"/>
              <a:ext cx="1066800" cy="106203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6" name="Picture 19" descr="C:\Users\John\Documents\Pictures\biy-bus-dev-images\biy-bp-mkt-segment\logo-harvard1.jp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590800" y="3795713"/>
              <a:ext cx="1066800" cy="106203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7" name="Picture 20" descr="C:\Users\John\Documents\Pictures\biy-bus-dev-images\biy-bp-mkt-segment\logo-mit.gif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62000" y="3790950"/>
              <a:ext cx="1439863" cy="82232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00772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Line 4"/>
          <p:cNvSpPr>
            <a:spLocks noChangeShapeType="1"/>
          </p:cNvSpPr>
          <p:nvPr/>
        </p:nvSpPr>
        <p:spPr bwMode="auto">
          <a:xfrm flipH="1">
            <a:off x="381000" y="342900"/>
            <a:ext cx="635570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4" name="Rectangle 29"/>
          <p:cNvSpPr>
            <a:spLocks noGrp="1" noChangeArrowheads="1"/>
          </p:cNvSpPr>
          <p:nvPr>
            <p:ph type="title"/>
          </p:nvPr>
        </p:nvSpPr>
        <p:spPr>
          <a:xfrm>
            <a:off x="304800" y="342900"/>
            <a:ext cx="6431902" cy="285750"/>
          </a:xfrm>
        </p:spPr>
        <p:txBody>
          <a:bodyPr anchor="t"/>
          <a:lstStyle/>
          <a:p>
            <a:pPr algn="l" eaLnBrk="1" hangingPunct="1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Creative </a:t>
            </a:r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STEAM </a:t>
            </a:r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Lab Book</a:t>
            </a:r>
            <a:endParaRPr lang="en-US" altLang="en-US" sz="1800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67400" y="0"/>
            <a:ext cx="3276600" cy="2287191"/>
            <a:chOff x="5410200" y="0"/>
            <a:chExt cx="3733800" cy="2287191"/>
          </a:xfrm>
        </p:grpSpPr>
        <p:sp>
          <p:nvSpPr>
            <p:cNvPr id="3074" name="Line 57"/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" name="Line 58"/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Line 60"/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Line 61"/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Line 62"/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Line 63"/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Line 64"/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Line 65"/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Line 66"/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Line 67"/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69"/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70"/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71"/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72"/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73"/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74"/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75"/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76"/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77"/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80"/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81"/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82"/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070" y="38960"/>
            <a:ext cx="2041452" cy="376393"/>
          </a:xfrm>
          <a:prstGeom prst="rect">
            <a:avLst/>
          </a:prstGeom>
        </p:spPr>
      </p:pic>
      <p:sp>
        <p:nvSpPr>
          <p:cNvPr id="6" name="AutoShape 30" descr="Calendar Icon"/>
          <p:cNvSpPr>
            <a:spLocks noChangeAspect="1" noChangeArrowheads="1"/>
          </p:cNvSpPr>
          <p:nvPr/>
        </p:nvSpPr>
        <p:spPr bwMode="auto">
          <a:xfrm>
            <a:off x="4605338" y="936625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31" descr="Map Icon"/>
          <p:cNvSpPr>
            <a:spLocks noChangeAspect="1" noChangeArrowheads="1"/>
          </p:cNvSpPr>
          <p:nvPr/>
        </p:nvSpPr>
        <p:spPr bwMode="auto">
          <a:xfrm>
            <a:off x="4899025" y="936625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33"/>
          <p:cNvSpPr/>
          <p:nvPr/>
        </p:nvSpPr>
        <p:spPr bwMode="auto">
          <a:xfrm>
            <a:off x="0" y="0"/>
            <a:ext cx="228600" cy="51435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65100" dist="50800" dir="5400000" sx="98000" sy="98000" algn="ctr" rotWithShape="0">
              <a:srgbClr val="000000">
                <a:alpha val="62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Rectangle 2053"/>
          <p:cNvSpPr>
            <a:spLocks noChangeArrowheads="1"/>
          </p:cNvSpPr>
          <p:nvPr/>
        </p:nvSpPr>
        <p:spPr bwMode="auto">
          <a:xfrm>
            <a:off x="3429000" y="2876550"/>
            <a:ext cx="4419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B7EB3"/>
                  </a:outerShdw>
                </a:effectLst>
              </a14:hiddenEffects>
            </a:ext>
          </a:extLst>
        </p:spPr>
        <p:txBody>
          <a:bodyPr/>
          <a:lstStyle>
            <a:lvl1pPr marL="231775" indent="-231775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CN" sz="2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3" name="图片 7" descr="World_map_blank_without_borde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44" y="982184"/>
            <a:ext cx="8629261" cy="395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8" descr="C:\Users\John\Desktop\biy-site-staging-090909\dev\images\team-aditi-dugar-1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7443" y="2297969"/>
            <a:ext cx="1016403" cy="9968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9" descr="C:\Users\John\Desktop\biy-site-staging-090909\dev\images\team-jacob-bredthauer2-1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985" y="1640076"/>
            <a:ext cx="1016403" cy="9968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0" descr="C:\Users\John\Desktop\biy-site-staging-090909\dev\images\team-liu-hua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3845" y="1400843"/>
            <a:ext cx="1016403" cy="9968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1" descr="C:\Users\John\Desktop\biy-site-staging-090909\dev\images\team-jami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9049" y="2597011"/>
            <a:ext cx="1016403" cy="9968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32" descr="C:\Users\John\Desktop\biy-site-staging-090909\biy-webcast\images\team-lindle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4285" y="1699885"/>
            <a:ext cx="1016403" cy="9968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33" descr="C:\Users\John\Desktop\biy-site-staging-090909\biy-webcast\images\team-naseem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5111" y="742950"/>
            <a:ext cx="996075" cy="9768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image5.ti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57200" y="4171950"/>
            <a:ext cx="916171" cy="822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image6.ti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4532271" y="4324350"/>
            <a:ext cx="1868529" cy="561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image7.ti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929399" y="4248150"/>
            <a:ext cx="661401" cy="651545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image9.tif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6667176" y="4400550"/>
            <a:ext cx="2095824" cy="4828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age10.tif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3220348" y="4206205"/>
            <a:ext cx="742052" cy="727745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057" y="1400844"/>
            <a:ext cx="823183" cy="807312"/>
          </a:xfrm>
          <a:prstGeom prst="rect">
            <a:avLst/>
          </a:prstGeom>
        </p:spPr>
      </p:pic>
      <p:sp>
        <p:nvSpPr>
          <p:cNvPr id="67" name="Rectangle 2056"/>
          <p:cNvSpPr>
            <a:spLocks noChangeArrowheads="1"/>
          </p:cNvSpPr>
          <p:nvPr/>
        </p:nvSpPr>
        <p:spPr bwMode="auto">
          <a:xfrm>
            <a:off x="2590800" y="742950"/>
            <a:ext cx="480059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B7EB3"/>
                  </a:outerShdw>
                </a:effectLst>
              </a14:hiddenEffects>
            </a:ext>
          </a:extLst>
        </p:spPr>
        <p:txBody>
          <a:bodyPr/>
          <a:lstStyle>
            <a:lvl1pPr marL="231775" indent="-231775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Unique Online Global Laboratory:</a:t>
            </a:r>
            <a:r>
              <a:rPr lang="en-US" altLang="en-US" sz="2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en-US" altLang="en-US" sz="20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rgbClr val="4D4D4D"/>
                </a:solidFill>
                <a:latin typeface="Comic Sans MS" panose="030F0702030302020204" pitchFamily="66" charset="0"/>
              </a:rPr>
              <a:t> </a:t>
            </a: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77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Line 25"/>
          <p:cNvSpPr>
            <a:spLocks noChangeShapeType="1"/>
          </p:cNvSpPr>
          <p:nvPr/>
        </p:nvSpPr>
        <p:spPr bwMode="auto">
          <a:xfrm flipH="1">
            <a:off x="1676400" y="1326356"/>
            <a:ext cx="57912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685800" y="1326356"/>
            <a:ext cx="7772400" cy="2312194"/>
          </a:xfrm>
        </p:spPr>
        <p:txBody>
          <a:bodyPr anchor="t"/>
          <a:lstStyle/>
          <a:p>
            <a:pPr eaLnBrk="1" hangingPunct="1"/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Creative 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STEAM Lab Book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We invite you to join our team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.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hlinkClick r:id="rId3"/>
              </a:rPr>
              <a:t>john@build-it-yourself.com</a:t>
            </a:r>
            <a: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en-US" altLang="en-US" sz="28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</a:br>
            <a:endParaRPr lang="en-US" altLang="en-US" sz="2800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867400" y="0"/>
            <a:ext cx="3276600" cy="2287191"/>
            <a:chOff x="5410200" y="0"/>
            <a:chExt cx="3733800" cy="2287191"/>
          </a:xfrm>
        </p:grpSpPr>
        <p:sp>
          <p:nvSpPr>
            <p:cNvPr id="28" name="Line 57"/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58"/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60"/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61"/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62"/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63"/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64"/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65"/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66"/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67"/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69"/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70"/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71"/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72"/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73"/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74"/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75"/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76"/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77"/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80"/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81"/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82"/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9" y="629245"/>
            <a:ext cx="3406397" cy="628055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 bwMode="auto">
          <a:xfrm>
            <a:off x="0" y="0"/>
            <a:ext cx="228600" cy="51435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65100" dist="50800" dir="5400000" sx="98000" sy="98000" algn="ctr" rotWithShape="0">
              <a:srgbClr val="000000">
                <a:alpha val="62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2" name="Picture 3" descr="robot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6941976" y="19050"/>
            <a:ext cx="1973424" cy="108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225" y="3028950"/>
            <a:ext cx="1628775" cy="1592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Line 4"/>
          <p:cNvSpPr>
            <a:spLocks noChangeShapeType="1"/>
          </p:cNvSpPr>
          <p:nvPr/>
        </p:nvSpPr>
        <p:spPr bwMode="auto">
          <a:xfrm flipH="1">
            <a:off x="381000" y="342900"/>
            <a:ext cx="635570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4" name="Rectangle 29"/>
          <p:cNvSpPr>
            <a:spLocks noGrp="1" noChangeArrowheads="1"/>
          </p:cNvSpPr>
          <p:nvPr>
            <p:ph type="title"/>
          </p:nvPr>
        </p:nvSpPr>
        <p:spPr>
          <a:xfrm>
            <a:off x="304800" y="342900"/>
            <a:ext cx="6431902" cy="285750"/>
          </a:xfrm>
        </p:spPr>
        <p:txBody>
          <a:bodyPr anchor="t"/>
          <a:lstStyle/>
          <a:p>
            <a:pPr algn="l" eaLnBrk="1" hangingPunct="1"/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Creative</a:t>
            </a:r>
            <a:r>
              <a:rPr lang="ja-JP" altLang="en-US" sz="1800" dirty="0" smtClean="0"/>
              <a:t> </a:t>
            </a:r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STEAM Lab Book</a:t>
            </a:r>
            <a:endParaRPr lang="en-US" altLang="en-US" sz="1800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67400" y="0"/>
            <a:ext cx="3276600" cy="2287191"/>
            <a:chOff x="5410200" y="0"/>
            <a:chExt cx="3733800" cy="2287191"/>
          </a:xfrm>
        </p:grpSpPr>
        <p:sp>
          <p:nvSpPr>
            <p:cNvPr id="3074" name="Line 57"/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" name="Line 58"/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Line 60"/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Line 61"/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Line 62"/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Line 63"/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Line 64"/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Line 65"/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Line 66"/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Line 67"/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69"/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70"/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71"/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72"/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73"/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74"/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75"/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76"/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77"/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80"/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81"/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82"/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070" y="38960"/>
            <a:ext cx="2041452" cy="376393"/>
          </a:xfrm>
          <a:prstGeom prst="rect">
            <a:avLst/>
          </a:prstGeom>
        </p:spPr>
      </p:pic>
      <p:sp>
        <p:nvSpPr>
          <p:cNvPr id="6" name="AutoShape 30" descr="Calendar Icon"/>
          <p:cNvSpPr>
            <a:spLocks noChangeAspect="1" noChangeArrowheads="1"/>
          </p:cNvSpPr>
          <p:nvPr/>
        </p:nvSpPr>
        <p:spPr bwMode="auto">
          <a:xfrm>
            <a:off x="4605338" y="936625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31" descr="Map Icon"/>
          <p:cNvSpPr>
            <a:spLocks noChangeAspect="1" noChangeArrowheads="1"/>
          </p:cNvSpPr>
          <p:nvPr/>
        </p:nvSpPr>
        <p:spPr bwMode="auto">
          <a:xfrm>
            <a:off x="4899025" y="936625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2053"/>
          <p:cNvSpPr>
            <a:spLocks noChangeArrowheads="1"/>
          </p:cNvSpPr>
          <p:nvPr/>
        </p:nvSpPr>
        <p:spPr bwMode="auto">
          <a:xfrm>
            <a:off x="3429000" y="971550"/>
            <a:ext cx="4419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B7EB3"/>
                  </a:outerShdw>
                </a:effectLst>
              </a14:hiddenEffects>
            </a:ext>
          </a:extLst>
        </p:spPr>
        <p:txBody>
          <a:bodyPr/>
          <a:lstStyle>
            <a:lvl1pPr marL="231775" indent="-231775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The </a:t>
            </a:r>
            <a:r>
              <a:rPr lang="en-US" altLang="en-US" sz="2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Problem:</a:t>
            </a:r>
            <a:r>
              <a:rPr lang="en-US" altLang="en-US" sz="2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en-US" altLang="en-US" sz="20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rgbClr val="808080"/>
                </a:solidFill>
                <a:latin typeface="Comic Sans MS" panose="030F0702030302020204" pitchFamily="66" charset="0"/>
                <a:cs typeface="Times New Roman" pitchFamily="18" charset="0"/>
              </a:rPr>
              <a:t>	</a:t>
            </a:r>
            <a:r>
              <a:rPr lang="en-US" altLang="en-US" sz="20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The next generation of leaders and builders must use complex technology in creative ways to solve some very tough problems. </a:t>
            </a: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047750"/>
            <a:ext cx="2666999" cy="32574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0" y="0"/>
            <a:ext cx="228600" cy="51435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65100" dist="50800" dir="5400000" sx="98000" sy="98000" algn="ctr" rotWithShape="0">
              <a:srgbClr val="000000">
                <a:alpha val="62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98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Line 4"/>
          <p:cNvSpPr>
            <a:spLocks noChangeShapeType="1"/>
          </p:cNvSpPr>
          <p:nvPr/>
        </p:nvSpPr>
        <p:spPr bwMode="auto">
          <a:xfrm flipH="1">
            <a:off x="381000" y="342900"/>
            <a:ext cx="635570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867400" y="0"/>
            <a:ext cx="3276600" cy="2287191"/>
            <a:chOff x="5410200" y="0"/>
            <a:chExt cx="3733800" cy="2287191"/>
          </a:xfrm>
        </p:grpSpPr>
        <p:sp>
          <p:nvSpPr>
            <p:cNvPr id="3074" name="Line 57"/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" name="Line 58"/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Line 60"/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Line 61"/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Line 62"/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Line 63"/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Line 64"/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Line 65"/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Line 66"/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Line 67"/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69"/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70"/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71"/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72"/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73"/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74"/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75"/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76"/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77"/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80"/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81"/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82"/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070" y="38960"/>
            <a:ext cx="2041452" cy="376393"/>
          </a:xfrm>
          <a:prstGeom prst="rect">
            <a:avLst/>
          </a:prstGeom>
        </p:spPr>
      </p:pic>
      <p:sp>
        <p:nvSpPr>
          <p:cNvPr id="6" name="AutoShape 30" descr="Calendar Icon"/>
          <p:cNvSpPr>
            <a:spLocks noChangeAspect="1" noChangeArrowheads="1"/>
          </p:cNvSpPr>
          <p:nvPr/>
        </p:nvSpPr>
        <p:spPr bwMode="auto">
          <a:xfrm>
            <a:off x="4605338" y="936625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31" descr="Map Icon"/>
          <p:cNvSpPr>
            <a:spLocks noChangeAspect="1" noChangeArrowheads="1"/>
          </p:cNvSpPr>
          <p:nvPr/>
        </p:nvSpPr>
        <p:spPr bwMode="auto">
          <a:xfrm>
            <a:off x="4899025" y="936625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2056"/>
          <p:cNvSpPr>
            <a:spLocks noChangeArrowheads="1"/>
          </p:cNvSpPr>
          <p:nvPr/>
        </p:nvSpPr>
        <p:spPr bwMode="auto">
          <a:xfrm>
            <a:off x="3429000" y="971550"/>
            <a:ext cx="4724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B7EB3"/>
                  </a:outerShdw>
                </a:effectLst>
              </a14:hiddenEffects>
            </a:ext>
          </a:extLst>
        </p:spPr>
        <p:txBody>
          <a:bodyPr/>
          <a:lstStyle>
            <a:lvl1pPr marL="231775" indent="-231775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The Mission:</a:t>
            </a:r>
            <a:r>
              <a:rPr lang="en-US" altLang="en-US" sz="2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	Inspire and guide kids to use technology constructively and creatively. </a:t>
            </a:r>
            <a:r>
              <a:rPr lang="en-US" altLang="en-US" sz="2000" dirty="0" smtClean="0">
                <a:solidFill>
                  <a:srgbClr val="4D4D4D"/>
                </a:solidFill>
                <a:latin typeface="Comic Sans MS" panose="030F0702030302020204" pitchFamily="66" charset="0"/>
              </a:rPr>
              <a:t> </a:t>
            </a: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0" y="0"/>
            <a:ext cx="228600" cy="51435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65100" dist="50800" dir="5400000" sx="98000" sy="98000" algn="ctr" rotWithShape="0">
              <a:srgbClr val="000000">
                <a:alpha val="62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3" name="Picture 32" descr="truck-du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61" y="1047750"/>
            <a:ext cx="2684439" cy="219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29"/>
          <p:cNvSpPr>
            <a:spLocks noGrp="1" noChangeArrowheads="1"/>
          </p:cNvSpPr>
          <p:nvPr>
            <p:ph type="title"/>
          </p:nvPr>
        </p:nvSpPr>
        <p:spPr>
          <a:xfrm>
            <a:off x="304800" y="342900"/>
            <a:ext cx="6431902" cy="285750"/>
          </a:xfrm>
        </p:spPr>
        <p:txBody>
          <a:bodyPr anchor="t"/>
          <a:lstStyle/>
          <a:p>
            <a:pPr algn="l" eaLnBrk="1" hangingPunct="1"/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Creative </a:t>
            </a:r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STEAM </a:t>
            </a:r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Lab Book</a:t>
            </a:r>
            <a:endParaRPr lang="en-US" altLang="en-US" sz="1800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8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Line 4"/>
          <p:cNvSpPr>
            <a:spLocks noChangeShapeType="1"/>
          </p:cNvSpPr>
          <p:nvPr/>
        </p:nvSpPr>
        <p:spPr bwMode="auto">
          <a:xfrm flipH="1">
            <a:off x="381000" y="342900"/>
            <a:ext cx="635570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867400" y="0"/>
            <a:ext cx="3276600" cy="2287191"/>
            <a:chOff x="5410200" y="0"/>
            <a:chExt cx="3733800" cy="2287191"/>
          </a:xfrm>
        </p:grpSpPr>
        <p:sp>
          <p:nvSpPr>
            <p:cNvPr id="3074" name="Line 57"/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" name="Line 58"/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Line 60"/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Line 61"/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Line 62"/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Line 63"/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Line 64"/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Line 65"/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Line 66"/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Line 67"/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69"/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70"/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71"/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72"/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73"/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74"/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75"/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76"/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77"/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80"/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81"/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82"/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070" y="38960"/>
            <a:ext cx="2041452" cy="376393"/>
          </a:xfrm>
          <a:prstGeom prst="rect">
            <a:avLst/>
          </a:prstGeom>
        </p:spPr>
      </p:pic>
      <p:sp>
        <p:nvSpPr>
          <p:cNvPr id="6" name="AutoShape 30" descr="Calendar Icon"/>
          <p:cNvSpPr>
            <a:spLocks noChangeAspect="1" noChangeArrowheads="1"/>
          </p:cNvSpPr>
          <p:nvPr/>
        </p:nvSpPr>
        <p:spPr bwMode="auto">
          <a:xfrm>
            <a:off x="4605338" y="936625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31" descr="Map Icon"/>
          <p:cNvSpPr>
            <a:spLocks noChangeAspect="1" noChangeArrowheads="1"/>
          </p:cNvSpPr>
          <p:nvPr/>
        </p:nvSpPr>
        <p:spPr bwMode="auto">
          <a:xfrm>
            <a:off x="4899025" y="936625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2056"/>
          <p:cNvSpPr>
            <a:spLocks noChangeArrowheads="1"/>
          </p:cNvSpPr>
          <p:nvPr/>
        </p:nvSpPr>
        <p:spPr bwMode="auto">
          <a:xfrm>
            <a:off x="3429000" y="971550"/>
            <a:ext cx="4724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B7EB3"/>
                  </a:outerShdw>
                </a:effectLst>
              </a14:hiddenEffects>
            </a:ext>
          </a:extLst>
        </p:spPr>
        <p:txBody>
          <a:bodyPr/>
          <a:lstStyle>
            <a:lvl1pPr marL="231775" indent="-231775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The </a:t>
            </a:r>
            <a:r>
              <a:rPr lang="en-US" altLang="en-US" sz="2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Results:</a:t>
            </a:r>
            <a:r>
              <a:rPr lang="en-US" altLang="en-US" sz="2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en-US" altLang="en-US" sz="20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Projects that </a:t>
            </a:r>
            <a:r>
              <a:rPr lang="en-US" altLang="en-US" sz="20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build confidence.</a:t>
            </a:r>
            <a:r>
              <a:rPr lang="en-US" altLang="en-US" sz="20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 </a:t>
            </a: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4" name="Picture 2" descr="https://build-it-yourself.com/k-missions/proj-blender-3d/images/proj-blender-3d-intr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33462"/>
            <a:ext cx="2133600" cy="187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build-it-yourself.com/k-missions/proj-blender-3d/images/proj-blender-3d-miss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22600"/>
            <a:ext cx="21336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 bwMode="auto">
          <a:xfrm>
            <a:off x="0" y="0"/>
            <a:ext cx="228600" cy="51435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65100" dist="50800" dir="5400000" sx="98000" sy="98000" algn="ctr" rotWithShape="0">
              <a:srgbClr val="000000">
                <a:alpha val="62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Rectangle 29"/>
          <p:cNvSpPr txBox="1">
            <a:spLocks noChangeArrowheads="1"/>
          </p:cNvSpPr>
          <p:nvPr/>
        </p:nvSpPr>
        <p:spPr bwMode="auto">
          <a:xfrm>
            <a:off x="304800" y="342900"/>
            <a:ext cx="643190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1800" kern="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Creative </a:t>
            </a:r>
            <a:r>
              <a:rPr lang="en-US" altLang="en-US" sz="1800" kern="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STEAM </a:t>
            </a:r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Lab Book</a:t>
            </a:r>
            <a:endParaRPr lang="en-US" altLang="en-US" sz="1800" kern="0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83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867400" y="0"/>
            <a:ext cx="3276600" cy="2287191"/>
            <a:chOff x="5410200" y="0"/>
            <a:chExt cx="3733800" cy="2287191"/>
          </a:xfrm>
        </p:grpSpPr>
        <p:sp>
          <p:nvSpPr>
            <p:cNvPr id="3074" name="Line 57"/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" name="Line 58"/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Line 60"/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Line 61"/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Line 62"/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Line 63"/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Line 64"/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Line 65"/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Line 66"/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Line 67"/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69"/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70"/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71"/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72"/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73"/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74"/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75"/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76"/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77"/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80"/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81"/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82"/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30" descr="Calendar Icon"/>
          <p:cNvSpPr>
            <a:spLocks noChangeAspect="1" noChangeArrowheads="1"/>
          </p:cNvSpPr>
          <p:nvPr/>
        </p:nvSpPr>
        <p:spPr bwMode="auto">
          <a:xfrm>
            <a:off x="4605338" y="936625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31" descr="Map Icon"/>
          <p:cNvSpPr>
            <a:spLocks noChangeAspect="1" noChangeArrowheads="1"/>
          </p:cNvSpPr>
          <p:nvPr/>
        </p:nvSpPr>
        <p:spPr bwMode="auto">
          <a:xfrm>
            <a:off x="4899025" y="936625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2056"/>
          <p:cNvSpPr>
            <a:spLocks noChangeArrowheads="1"/>
          </p:cNvSpPr>
          <p:nvPr/>
        </p:nvSpPr>
        <p:spPr bwMode="auto">
          <a:xfrm>
            <a:off x="3428999" y="971550"/>
            <a:ext cx="518004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B7EB3"/>
                  </a:outerShdw>
                </a:effectLst>
              </a14:hiddenEffects>
            </a:ext>
          </a:extLst>
        </p:spPr>
        <p:txBody>
          <a:bodyPr/>
          <a:lstStyle>
            <a:lvl1pPr marL="231775" indent="-231775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The </a:t>
            </a:r>
            <a:r>
              <a:rPr lang="en-US" altLang="en-US" sz="2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Results:</a:t>
            </a:r>
            <a:r>
              <a:rPr lang="en-US" altLang="en-US" sz="2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en-US" altLang="en-US" sz="20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Projects that </a:t>
            </a:r>
            <a:r>
              <a:rPr lang="en-US" altLang="en-US" sz="20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drive teamwork</a:t>
            </a:r>
            <a:r>
              <a:rPr lang="en-US" altLang="en-US" sz="20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 </a:t>
            </a: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71550"/>
            <a:ext cx="2876550" cy="2276475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 bwMode="auto">
          <a:xfrm>
            <a:off x="0" y="0"/>
            <a:ext cx="228600" cy="51435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65100" dist="50800" dir="5400000" sx="98000" sy="98000" algn="ctr" rotWithShape="0">
              <a:srgbClr val="000000">
                <a:alpha val="62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Line 4"/>
          <p:cNvSpPr>
            <a:spLocks noChangeShapeType="1"/>
          </p:cNvSpPr>
          <p:nvPr/>
        </p:nvSpPr>
        <p:spPr bwMode="auto">
          <a:xfrm flipH="1">
            <a:off x="381000" y="342900"/>
            <a:ext cx="635570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070" y="38960"/>
            <a:ext cx="2041452" cy="376393"/>
          </a:xfrm>
          <a:prstGeom prst="rect">
            <a:avLst/>
          </a:prstGeom>
        </p:spPr>
      </p:pic>
      <p:sp>
        <p:nvSpPr>
          <p:cNvPr id="42" name="Rectangle 29"/>
          <p:cNvSpPr txBox="1">
            <a:spLocks noChangeArrowheads="1"/>
          </p:cNvSpPr>
          <p:nvPr/>
        </p:nvSpPr>
        <p:spPr bwMode="auto">
          <a:xfrm>
            <a:off x="304800" y="342900"/>
            <a:ext cx="643190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1800" kern="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Creative </a:t>
            </a:r>
            <a:r>
              <a:rPr lang="en-US" altLang="en-US" sz="1800" kern="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STEAM </a:t>
            </a:r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Lab </a:t>
            </a:r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Book</a:t>
            </a:r>
            <a:endParaRPr lang="en-US" altLang="en-US" sz="1800" kern="0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17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867400" y="0"/>
            <a:ext cx="3276600" cy="2287191"/>
            <a:chOff x="5410200" y="0"/>
            <a:chExt cx="3733800" cy="2287191"/>
          </a:xfrm>
        </p:grpSpPr>
        <p:sp>
          <p:nvSpPr>
            <p:cNvPr id="3074" name="Line 57"/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" name="Line 58"/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Line 60"/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Line 61"/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Line 62"/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Line 63"/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Line 64"/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Line 65"/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Line 66"/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Line 67"/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69"/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70"/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71"/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72"/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73"/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74"/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75"/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76"/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77"/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80"/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81"/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82"/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30" descr="Calendar Icon"/>
          <p:cNvSpPr>
            <a:spLocks noChangeAspect="1" noChangeArrowheads="1"/>
          </p:cNvSpPr>
          <p:nvPr/>
        </p:nvSpPr>
        <p:spPr bwMode="auto">
          <a:xfrm>
            <a:off x="4605338" y="936625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31" descr="Map Icon"/>
          <p:cNvSpPr>
            <a:spLocks noChangeAspect="1" noChangeArrowheads="1"/>
          </p:cNvSpPr>
          <p:nvPr/>
        </p:nvSpPr>
        <p:spPr bwMode="auto">
          <a:xfrm>
            <a:off x="4899025" y="936625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2056"/>
          <p:cNvSpPr>
            <a:spLocks noChangeArrowheads="1"/>
          </p:cNvSpPr>
          <p:nvPr/>
        </p:nvSpPr>
        <p:spPr bwMode="auto">
          <a:xfrm>
            <a:off x="3429000" y="971550"/>
            <a:ext cx="4724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B7EB3"/>
                  </a:outerShdw>
                </a:effectLst>
              </a14:hiddenEffects>
            </a:ext>
          </a:extLst>
        </p:spPr>
        <p:txBody>
          <a:bodyPr/>
          <a:lstStyle>
            <a:lvl1pPr marL="231775" indent="-231775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The </a:t>
            </a:r>
            <a:r>
              <a:rPr lang="en-US" altLang="en-US" sz="2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Results:</a:t>
            </a:r>
            <a:r>
              <a:rPr lang="en-US" altLang="en-US" sz="2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en-US" altLang="en-US" sz="20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Projects that </a:t>
            </a:r>
            <a:r>
              <a:rPr lang="en-US" altLang="en-US" sz="20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encourage recycling.</a:t>
            </a:r>
            <a:r>
              <a:rPr lang="en-US" altLang="en-US" sz="20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 </a:t>
            </a: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32" name="Picture 17" descr="http://www.build-it-yourself.com/images/p_so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26564"/>
            <a:ext cx="2286000" cy="238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/>
          <p:nvPr/>
        </p:nvSpPr>
        <p:spPr bwMode="auto">
          <a:xfrm>
            <a:off x="0" y="0"/>
            <a:ext cx="228600" cy="51435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65100" dist="50800" dir="5400000" sx="98000" sy="98000" algn="ctr" rotWithShape="0">
              <a:srgbClr val="000000">
                <a:alpha val="62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Line 4"/>
          <p:cNvSpPr>
            <a:spLocks noChangeShapeType="1"/>
          </p:cNvSpPr>
          <p:nvPr/>
        </p:nvSpPr>
        <p:spPr bwMode="auto">
          <a:xfrm flipH="1">
            <a:off x="381000" y="342900"/>
            <a:ext cx="635570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070" y="38960"/>
            <a:ext cx="2041452" cy="376393"/>
          </a:xfrm>
          <a:prstGeom prst="rect">
            <a:avLst/>
          </a:prstGeom>
        </p:spPr>
      </p:pic>
      <p:sp>
        <p:nvSpPr>
          <p:cNvPr id="39" name="Rectangle 29"/>
          <p:cNvSpPr>
            <a:spLocks noGrp="1" noChangeArrowheads="1"/>
          </p:cNvSpPr>
          <p:nvPr>
            <p:ph type="title"/>
          </p:nvPr>
        </p:nvSpPr>
        <p:spPr>
          <a:xfrm>
            <a:off x="304800" y="342900"/>
            <a:ext cx="6431902" cy="285750"/>
          </a:xfrm>
        </p:spPr>
        <p:txBody>
          <a:bodyPr anchor="t"/>
          <a:lstStyle/>
          <a:p>
            <a:pPr algn="l" eaLnBrk="1" hangingPunct="1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Creative </a:t>
            </a:r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STEAM </a:t>
            </a:r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Lab Book</a:t>
            </a:r>
            <a:endParaRPr lang="en-US" altLang="en-US" sz="1800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13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Line 4"/>
          <p:cNvSpPr>
            <a:spLocks noChangeShapeType="1"/>
          </p:cNvSpPr>
          <p:nvPr/>
        </p:nvSpPr>
        <p:spPr bwMode="auto">
          <a:xfrm flipH="1">
            <a:off x="381000" y="342900"/>
            <a:ext cx="635570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4" name="Rectangle 29"/>
          <p:cNvSpPr>
            <a:spLocks noGrp="1" noChangeArrowheads="1"/>
          </p:cNvSpPr>
          <p:nvPr>
            <p:ph type="title"/>
          </p:nvPr>
        </p:nvSpPr>
        <p:spPr>
          <a:xfrm>
            <a:off x="304800" y="342900"/>
            <a:ext cx="6431902" cy="285750"/>
          </a:xfrm>
        </p:spPr>
        <p:txBody>
          <a:bodyPr anchor="t"/>
          <a:lstStyle/>
          <a:p>
            <a:pPr algn="l" eaLnBrk="1" hangingPunct="1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Creative </a:t>
            </a:r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STEAM </a:t>
            </a:r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Lab Book</a:t>
            </a:r>
            <a:endParaRPr lang="en-US" altLang="en-US" sz="1800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67400" y="0"/>
            <a:ext cx="3276600" cy="2287191"/>
            <a:chOff x="5410200" y="0"/>
            <a:chExt cx="3733800" cy="2287191"/>
          </a:xfrm>
        </p:grpSpPr>
        <p:sp>
          <p:nvSpPr>
            <p:cNvPr id="3074" name="Line 57"/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" name="Line 58"/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Line 60"/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Line 61"/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Line 62"/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Line 63"/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Line 64"/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Line 65"/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Line 66"/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Line 67"/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69"/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70"/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71"/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72"/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73"/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74"/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75"/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76"/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77"/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80"/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81"/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82"/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070" y="38960"/>
            <a:ext cx="2041452" cy="376393"/>
          </a:xfrm>
          <a:prstGeom prst="rect">
            <a:avLst/>
          </a:prstGeom>
        </p:spPr>
      </p:pic>
      <p:sp>
        <p:nvSpPr>
          <p:cNvPr id="6" name="AutoShape 30" descr="Calendar Icon"/>
          <p:cNvSpPr>
            <a:spLocks noChangeAspect="1" noChangeArrowheads="1"/>
          </p:cNvSpPr>
          <p:nvPr/>
        </p:nvSpPr>
        <p:spPr bwMode="auto">
          <a:xfrm>
            <a:off x="4605338" y="936625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31" descr="Map Icon"/>
          <p:cNvSpPr>
            <a:spLocks noChangeAspect="1" noChangeArrowheads="1"/>
          </p:cNvSpPr>
          <p:nvPr/>
        </p:nvSpPr>
        <p:spPr bwMode="auto">
          <a:xfrm>
            <a:off x="4899025" y="936625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2056"/>
          <p:cNvSpPr>
            <a:spLocks noChangeArrowheads="1"/>
          </p:cNvSpPr>
          <p:nvPr/>
        </p:nvSpPr>
        <p:spPr bwMode="auto">
          <a:xfrm>
            <a:off x="3428999" y="971550"/>
            <a:ext cx="518004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B7EB3"/>
                  </a:outerShdw>
                </a:effectLst>
              </a14:hiddenEffects>
            </a:ext>
          </a:extLst>
        </p:spPr>
        <p:txBody>
          <a:bodyPr/>
          <a:lstStyle>
            <a:lvl1pPr marL="231775" indent="-231775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The </a:t>
            </a:r>
            <a:r>
              <a:rPr lang="en-US" altLang="en-US" sz="2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Results:</a:t>
            </a:r>
            <a:r>
              <a:rPr lang="en-US" altLang="en-US" sz="2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en-US" altLang="en-US" sz="20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Projects that </a:t>
            </a:r>
            <a:r>
              <a:rPr lang="en-US" altLang="en-US" sz="20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demonstrate passion.</a:t>
            </a:r>
            <a:r>
              <a:rPr lang="en-US" altLang="en-US" sz="2000" dirty="0" smtClean="0">
                <a:solidFill>
                  <a:srgbClr val="4D4D4D"/>
                </a:solidFill>
                <a:latin typeface="Comic Sans MS" panose="030F0702030302020204" pitchFamily="66" charset="0"/>
              </a:rPr>
              <a:t> </a:t>
            </a: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0" y="0"/>
            <a:ext cx="228600" cy="51435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65100" dist="50800" dir="5400000" sx="98000" sy="98000" algn="ctr" rotWithShape="0">
              <a:srgbClr val="000000">
                <a:alpha val="62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6" name="Picture 2" descr="https://build-it-yourself.com/k-missions/proj-fruit-critters/images/head-turn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23812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37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Line 4"/>
          <p:cNvSpPr>
            <a:spLocks noChangeShapeType="1"/>
          </p:cNvSpPr>
          <p:nvPr/>
        </p:nvSpPr>
        <p:spPr bwMode="auto">
          <a:xfrm flipH="1">
            <a:off x="381000" y="342900"/>
            <a:ext cx="635570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867400" y="0"/>
            <a:ext cx="3276600" cy="2287191"/>
            <a:chOff x="5410200" y="0"/>
            <a:chExt cx="3733800" cy="2287191"/>
          </a:xfrm>
        </p:grpSpPr>
        <p:sp>
          <p:nvSpPr>
            <p:cNvPr id="3074" name="Line 57"/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" name="Line 58"/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Line 60"/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Line 61"/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Line 62"/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Line 63"/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Line 64"/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Line 65"/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Line 66"/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Line 67"/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69"/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70"/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71"/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72"/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73"/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74"/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75"/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76"/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77"/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80"/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81"/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82"/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070" y="38960"/>
            <a:ext cx="2041452" cy="376393"/>
          </a:xfrm>
          <a:prstGeom prst="rect">
            <a:avLst/>
          </a:prstGeom>
        </p:spPr>
      </p:pic>
      <p:sp>
        <p:nvSpPr>
          <p:cNvPr id="6" name="AutoShape 30" descr="Calendar Icon"/>
          <p:cNvSpPr>
            <a:spLocks noChangeAspect="1" noChangeArrowheads="1"/>
          </p:cNvSpPr>
          <p:nvPr/>
        </p:nvSpPr>
        <p:spPr bwMode="auto">
          <a:xfrm>
            <a:off x="4605338" y="936625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31" descr="Map Icon"/>
          <p:cNvSpPr>
            <a:spLocks noChangeAspect="1" noChangeArrowheads="1"/>
          </p:cNvSpPr>
          <p:nvPr/>
        </p:nvSpPr>
        <p:spPr bwMode="auto">
          <a:xfrm>
            <a:off x="4899025" y="936625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2056"/>
          <p:cNvSpPr>
            <a:spLocks noChangeArrowheads="1"/>
          </p:cNvSpPr>
          <p:nvPr/>
        </p:nvSpPr>
        <p:spPr bwMode="auto">
          <a:xfrm>
            <a:off x="3428999" y="971550"/>
            <a:ext cx="554782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B7EB3"/>
                  </a:outerShdw>
                </a:effectLst>
              </a14:hiddenEffects>
            </a:ext>
          </a:extLst>
        </p:spPr>
        <p:txBody>
          <a:bodyPr/>
          <a:lstStyle>
            <a:lvl1pPr marL="231775" indent="-231775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The </a:t>
            </a:r>
            <a:r>
              <a:rPr lang="en-US" altLang="en-US" sz="2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Results:</a:t>
            </a:r>
            <a:r>
              <a:rPr lang="en-US" altLang="en-US" sz="2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en-US" altLang="en-US" sz="20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20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Projects that </a:t>
            </a:r>
            <a:r>
              <a:rPr lang="en-US" altLang="en-US" sz="2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exercise problem solving skills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 </a:t>
            </a: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32" name="Picture 2" descr="http://www.build-it-yourself.com/biy-projects/proj-scratch-games/images/rocket-laun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" y="2698750"/>
            <a:ext cx="198278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 descr="http://www.concordacademysummercamp.org/images/camppages/biyGameDe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" y="971550"/>
            <a:ext cx="1982788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 bwMode="auto">
          <a:xfrm>
            <a:off x="0" y="0"/>
            <a:ext cx="228600" cy="51435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65100" dist="50800" dir="5400000" sx="98000" sy="98000" algn="ctr" rotWithShape="0">
              <a:srgbClr val="000000">
                <a:alpha val="62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Rectangle 29"/>
          <p:cNvSpPr txBox="1">
            <a:spLocks noChangeArrowheads="1"/>
          </p:cNvSpPr>
          <p:nvPr/>
        </p:nvSpPr>
        <p:spPr bwMode="auto">
          <a:xfrm>
            <a:off x="304800" y="342900"/>
            <a:ext cx="643190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Creative </a:t>
            </a:r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STEAM </a:t>
            </a:r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Lab Book</a:t>
            </a:r>
            <a:endParaRPr lang="en-US" altLang="en-US" sz="1800" kern="0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97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Line 4"/>
          <p:cNvSpPr>
            <a:spLocks noChangeShapeType="1"/>
          </p:cNvSpPr>
          <p:nvPr/>
        </p:nvSpPr>
        <p:spPr bwMode="auto">
          <a:xfrm flipH="1">
            <a:off x="381000" y="342900"/>
            <a:ext cx="635570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4" name="Rectangle 29"/>
          <p:cNvSpPr>
            <a:spLocks noGrp="1" noChangeArrowheads="1"/>
          </p:cNvSpPr>
          <p:nvPr>
            <p:ph type="title"/>
          </p:nvPr>
        </p:nvSpPr>
        <p:spPr>
          <a:xfrm>
            <a:off x="304800" y="342900"/>
            <a:ext cx="6431902" cy="285750"/>
          </a:xfrm>
        </p:spPr>
        <p:txBody>
          <a:bodyPr anchor="t"/>
          <a:lstStyle/>
          <a:p>
            <a:pPr algn="l" eaLnBrk="1" hangingPunct="1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Creative </a:t>
            </a:r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STEAM </a:t>
            </a:r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Lab Book</a:t>
            </a:r>
            <a:endParaRPr lang="en-US" altLang="en-US" sz="1800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67400" y="0"/>
            <a:ext cx="3276600" cy="2287191"/>
            <a:chOff x="5410200" y="0"/>
            <a:chExt cx="3733800" cy="2287191"/>
          </a:xfrm>
        </p:grpSpPr>
        <p:sp>
          <p:nvSpPr>
            <p:cNvPr id="3074" name="Line 57"/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" name="Line 58"/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Line 60"/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Line 61"/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Line 62"/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Line 63"/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Line 64"/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Line 65"/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Line 66"/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Line 67"/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69"/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70"/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71"/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72"/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73"/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74"/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75"/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76"/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77"/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80"/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81"/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82"/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070" y="38960"/>
            <a:ext cx="2041452" cy="376393"/>
          </a:xfrm>
          <a:prstGeom prst="rect">
            <a:avLst/>
          </a:prstGeom>
        </p:spPr>
      </p:pic>
      <p:sp>
        <p:nvSpPr>
          <p:cNvPr id="6" name="AutoShape 30" descr="Calendar Icon"/>
          <p:cNvSpPr>
            <a:spLocks noChangeAspect="1" noChangeArrowheads="1"/>
          </p:cNvSpPr>
          <p:nvPr/>
        </p:nvSpPr>
        <p:spPr bwMode="auto">
          <a:xfrm>
            <a:off x="4605338" y="936625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31" descr="Map Icon"/>
          <p:cNvSpPr>
            <a:spLocks noChangeAspect="1" noChangeArrowheads="1"/>
          </p:cNvSpPr>
          <p:nvPr/>
        </p:nvSpPr>
        <p:spPr bwMode="auto">
          <a:xfrm>
            <a:off x="4899025" y="936625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2056"/>
          <p:cNvSpPr>
            <a:spLocks noChangeArrowheads="1"/>
          </p:cNvSpPr>
          <p:nvPr/>
        </p:nvSpPr>
        <p:spPr bwMode="auto">
          <a:xfrm>
            <a:off x="3428999" y="971550"/>
            <a:ext cx="5581262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B7EB3"/>
                  </a:outerShdw>
                </a:effectLst>
              </a14:hiddenEffects>
            </a:ext>
          </a:extLst>
        </p:spPr>
        <p:txBody>
          <a:bodyPr/>
          <a:lstStyle>
            <a:lvl1pPr marL="231775" indent="-231775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The </a:t>
            </a:r>
            <a:r>
              <a:rPr lang="en-US" altLang="en-US" sz="2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Results:</a:t>
            </a:r>
            <a:r>
              <a:rPr lang="en-US" altLang="en-US" sz="2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en-US" altLang="en-US" sz="20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Projects </a:t>
            </a:r>
            <a:r>
              <a:rPr lang="en-US" altLang="en-US" sz="20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that </a:t>
            </a:r>
            <a:r>
              <a:rPr lang="en-US" altLang="en-US" sz="2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inspire playful creativity </a:t>
            </a:r>
            <a:r>
              <a:rPr lang="en-US" altLang="en-US" sz="20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 </a:t>
            </a: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0" y="0"/>
            <a:ext cx="228600" cy="51435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65100" dist="50800" dir="5400000" sx="98000" sy="98000" algn="ctr" rotWithShape="0">
              <a:srgbClr val="000000">
                <a:alpha val="62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196" name="Picture 4" descr="https://build-it-yourself.com/k-missions/proj-election-campaign/images/proj-election-mission-2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031"/>
            <a:ext cx="2381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4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Default Design">
  <a:themeElements>
    <a:clrScheme name="Default Design 9">
      <a:dk1>
        <a:srgbClr val="5F5F5F"/>
      </a:dk1>
      <a:lt1>
        <a:srgbClr val="FFFFFF"/>
      </a:lt1>
      <a:dk2>
        <a:srgbClr val="5F5F5F"/>
      </a:dk2>
      <a:lt2>
        <a:srgbClr val="B2B2B2"/>
      </a:lt2>
      <a:accent1>
        <a:srgbClr val="C0C0C0"/>
      </a:accent1>
      <a:accent2>
        <a:srgbClr val="3333CC"/>
      </a:accent2>
      <a:accent3>
        <a:srgbClr val="FFFFFF"/>
      </a:accent3>
      <a:accent4>
        <a:srgbClr val="505050"/>
      </a:accent4>
      <a:accent5>
        <a:srgbClr val="DCDCDC"/>
      </a:accent5>
      <a:accent6>
        <a:srgbClr val="2D2DB9"/>
      </a:accent6>
      <a:hlink>
        <a:srgbClr val="0033CC"/>
      </a:hlink>
      <a:folHlink>
        <a:srgbClr val="80008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33333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33333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5F5F5F"/>
        </a:dk1>
        <a:lt1>
          <a:srgbClr val="FFFFFF"/>
        </a:lt1>
        <a:dk2>
          <a:srgbClr val="5F5F5F"/>
        </a:dk2>
        <a:lt2>
          <a:srgbClr val="B2B2B2"/>
        </a:lt2>
        <a:accent1>
          <a:srgbClr val="C0C0C0"/>
        </a:accent1>
        <a:accent2>
          <a:srgbClr val="3333CC"/>
        </a:accent2>
        <a:accent3>
          <a:srgbClr val="FFFFFF"/>
        </a:accent3>
        <a:accent4>
          <a:srgbClr val="505050"/>
        </a:accent4>
        <a:accent5>
          <a:srgbClr val="DCDCDC"/>
        </a:accent5>
        <a:accent6>
          <a:srgbClr val="2D2DB9"/>
        </a:accent6>
        <a:hlink>
          <a:srgbClr val="0033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主题">
  <a:themeElements>
    <a:clrScheme name="">
      <a:dk1>
        <a:srgbClr val="E0E0E0"/>
      </a:dk1>
      <a:lt1>
        <a:srgbClr val="363929"/>
      </a:lt1>
      <a:dk2>
        <a:srgbClr val="181039"/>
      </a:dk2>
      <a:lt2>
        <a:srgbClr val="5C5C5C"/>
      </a:lt2>
      <a:accent1>
        <a:srgbClr val="768893"/>
      </a:accent1>
      <a:accent2>
        <a:srgbClr val="81914E"/>
      </a:accent2>
      <a:accent3>
        <a:srgbClr val="ABAAAE"/>
      </a:accent3>
      <a:accent4>
        <a:srgbClr val="2D2F21"/>
      </a:accent4>
      <a:accent5>
        <a:srgbClr val="BDC3C8"/>
      </a:accent5>
      <a:accent6>
        <a:srgbClr val="748346"/>
      </a:accent6>
      <a:hlink>
        <a:srgbClr val="0000FF"/>
      </a:hlink>
      <a:folHlink>
        <a:srgbClr val="FF00FF"/>
      </a:folHlink>
    </a:clrScheme>
    <a:fontScheme name="Office 主题">
      <a:majorFont>
        <a:latin typeface="Optima"/>
        <a:ea typeface="宋体"/>
        <a:cs typeface="Optima"/>
      </a:majorFont>
      <a:minorFont>
        <a:latin typeface="Optima"/>
        <a:ea typeface="宋体"/>
        <a:cs typeface="Optima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>
            <a:ln>
              <a:noFill/>
            </a:ln>
            <a:solidFill>
              <a:srgbClr val="363929"/>
            </a:solidFill>
            <a:effectLst/>
            <a:latin typeface="Optima" charset="0"/>
            <a:ea typeface="宋体" charset="0"/>
            <a:cs typeface="Optima" charset="0"/>
            <a:sym typeface="Opti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>
            <a:ln>
              <a:noFill/>
            </a:ln>
            <a:solidFill>
              <a:srgbClr val="363929"/>
            </a:solidFill>
            <a:effectLst/>
            <a:latin typeface="Optima" charset="0"/>
            <a:ea typeface="宋体" charset="0"/>
            <a:cs typeface="Optima" charset="0"/>
            <a:sym typeface="Optima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25037</TotalTime>
  <Words>468</Words>
  <Application>Microsoft Office PowerPoint</Application>
  <PresentationFormat>On-screen Show (16:9)</PresentationFormat>
  <Paragraphs>75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Default Design</vt:lpstr>
      <vt:lpstr>1_Office 主题</vt:lpstr>
      <vt:lpstr>PowerPoint Presentation</vt:lpstr>
      <vt:lpstr>Creative STEAM Lab Book</vt:lpstr>
      <vt:lpstr>Creative STEAM Lab Book</vt:lpstr>
      <vt:lpstr>PowerPoint Presentation</vt:lpstr>
      <vt:lpstr>PowerPoint Presentation</vt:lpstr>
      <vt:lpstr>Creative STEAM Lab Book</vt:lpstr>
      <vt:lpstr>Creative STEAM Lab Book</vt:lpstr>
      <vt:lpstr>PowerPoint Presentation</vt:lpstr>
      <vt:lpstr>Creative STEAM Lab Book</vt:lpstr>
      <vt:lpstr>Creative STEAM Lab Book</vt:lpstr>
      <vt:lpstr>Creative STEAM Lab Book</vt:lpstr>
      <vt:lpstr>Creative STEAM Lab Book  We invite you to join our team. john@build-it-yourself.com </vt:lpstr>
    </vt:vector>
  </TitlesOfParts>
  <Company>Build-It-Yourself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Galinato</dc:creator>
  <cp:lastModifiedBy>John</cp:lastModifiedBy>
  <cp:revision>191</cp:revision>
  <dcterms:created xsi:type="dcterms:W3CDTF">2012-01-21T20:41:34Z</dcterms:created>
  <dcterms:modified xsi:type="dcterms:W3CDTF">2020-05-02T18:27:06Z</dcterms:modified>
</cp:coreProperties>
</file>