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89" r:id="rId3"/>
    <p:sldId id="300" r:id="rId4"/>
    <p:sldId id="301" r:id="rId5"/>
    <p:sldId id="302" r:id="rId6"/>
    <p:sldId id="266" r:id="rId7"/>
    <p:sldId id="284" r:id="rId8"/>
    <p:sldId id="285" r:id="rId9"/>
    <p:sldId id="286" r:id="rId10"/>
    <p:sldId id="287" r:id="rId11"/>
    <p:sldId id="258" r:id="rId12"/>
    <p:sldId id="257" r:id="rId13"/>
    <p:sldId id="297" r:id="rId14"/>
    <p:sldId id="298" r:id="rId15"/>
    <p:sldId id="259" r:id="rId16"/>
    <p:sldId id="260" r:id="rId17"/>
    <p:sldId id="263" r:id="rId18"/>
    <p:sldId id="262" r:id="rId19"/>
    <p:sldId id="256" r:id="rId20"/>
    <p:sldId id="261" r:id="rId21"/>
    <p:sldId id="378" r:id="rId22"/>
    <p:sldId id="288" r:id="rId23"/>
    <p:sldId id="376" r:id="rId24"/>
    <p:sldId id="386" r:id="rId25"/>
    <p:sldId id="377" r:id="rId26"/>
    <p:sldId id="281" r:id="rId27"/>
    <p:sldId id="275" r:id="rId28"/>
    <p:sldId id="282" r:id="rId29"/>
    <p:sldId id="276" r:id="rId30"/>
    <p:sldId id="277" r:id="rId31"/>
    <p:sldId id="278" r:id="rId32"/>
    <p:sldId id="279" r:id="rId33"/>
    <p:sldId id="280" r:id="rId34"/>
    <p:sldId id="290" r:id="rId35"/>
    <p:sldId id="264" r:id="rId36"/>
    <p:sldId id="270" r:id="rId37"/>
    <p:sldId id="267" r:id="rId38"/>
    <p:sldId id="271" r:id="rId39"/>
    <p:sldId id="269" r:id="rId40"/>
    <p:sldId id="272" r:id="rId41"/>
    <p:sldId id="268" r:id="rId42"/>
    <p:sldId id="273" r:id="rId43"/>
    <p:sldId id="291" r:id="rId44"/>
    <p:sldId id="295" r:id="rId45"/>
    <p:sldId id="292" r:id="rId46"/>
    <p:sldId id="293" r:id="rId47"/>
    <p:sldId id="29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3181" autoAdjust="0"/>
  </p:normalViewPr>
  <p:slideViewPr>
    <p:cSldViewPr>
      <p:cViewPr varScale="1">
        <p:scale>
          <a:sx n="95" d="100"/>
          <a:sy n="95" d="100"/>
        </p:scale>
        <p:origin x="20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86A96-BB18-4993-9BEC-ACD42B56B50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49B66-F627-48E9-9D66-3DF991ED0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Minecraft 103,</a:t>
            </a:r>
            <a:r>
              <a:rPr lang="en-US" baseline="0" dirty="0"/>
              <a:t> we will explore how a computer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7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Minecraft 103,</a:t>
            </a:r>
            <a:r>
              <a:rPr lang="en-US" baseline="0" dirty="0"/>
              <a:t> we will explore how a computer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Minecraft 103,</a:t>
            </a:r>
            <a:r>
              <a:rPr lang="en-US" baseline="0" dirty="0"/>
              <a:t> we will explore how a computer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7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Minecraft 103,</a:t>
            </a:r>
            <a:r>
              <a:rPr lang="en-US" baseline="0" dirty="0"/>
              <a:t> we will explore how a computer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Minecraft 103,</a:t>
            </a:r>
            <a:r>
              <a:rPr lang="en-US" baseline="0" dirty="0"/>
              <a:t> we will explore how a computer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Trigger</a:t>
            </a:r>
            <a:r>
              <a:rPr lang="en-US" baseline="0" dirty="0"/>
              <a:t> a fireworks display.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0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Parkour game with</a:t>
            </a:r>
            <a:r>
              <a:rPr lang="en-US" baseline="0" dirty="0"/>
              <a:t> moving parts</a:t>
            </a:r>
            <a:r>
              <a:rPr lang="en-US" dirty="0"/>
              <a:t> and keep track of your score.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a high</a:t>
            </a:r>
            <a:r>
              <a:rPr lang="en-US" baseline="0" dirty="0"/>
              <a:t> tech</a:t>
            </a:r>
            <a:r>
              <a:rPr lang="en-US" dirty="0"/>
              <a:t> clock tower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a ¾ beat music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5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Minecraft 103,</a:t>
            </a:r>
            <a:r>
              <a:rPr lang="en-US" baseline="0" dirty="0"/>
              <a:t> we will explore how a computer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Minecraft 103,</a:t>
            </a:r>
            <a:r>
              <a:rPr lang="en-US" baseline="0" dirty="0"/>
              <a:t> we will explore how a computer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Minecraft 103,</a:t>
            </a:r>
            <a:r>
              <a:rPr lang="en-US" baseline="0" dirty="0"/>
              <a:t> we will explore how a computer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9B66-F627-48E9-9D66-3DF991ED0A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588243" y="2572866"/>
            <a:ext cx="8001000" cy="61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7586" y="1982391"/>
            <a:ext cx="7768828" cy="48756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100000"/>
              </a:lnSpc>
              <a:spcBef>
                <a:spcPts val="773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9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14555" indent="-99339" algn="l" rtl="0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6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95830" indent="-7031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39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17287" indent="-85945" algn="l" rtl="0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96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438744" indent="-85944" algn="l" rtl="0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96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760202" indent="-43530" algn="l" rtl="0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9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081659" indent="-43530" algn="l" rtl="0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9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403116" indent="-43530" algn="l" rtl="0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9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724574" indent="-43530" algn="l" rtl="0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9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93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C2F7-8BD7-4223-BBBA-DC757F85D471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FBDC-B91A-467F-8E9D-2C49103355AA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80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1EBE-6944-4F34-9F51-859691BA7BD1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6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E514-0367-4D20-A17F-1936DCC6DD81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3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4C24-3B97-4E18-93F4-C554C9E10CFA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28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1BA1-A957-4C5D-A98E-9C0E285DEDCD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37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FDF13-C53B-4C3D-B419-3244FA25AA50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6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247C-FC85-4CA4-BF9E-D9327334A461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3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A979-B5CF-4D73-8D40-78FF0D3893C2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96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81E7-6848-4ECD-9FF5-33C3F5FB26FE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6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2E49-4FB4-4C39-B4F8-4F95058286A9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9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8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E3405-D900-49B4-A055-0E00B4AC369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E525-78AD-4FFE-A70D-21606D39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BE2A6-6CFA-4679-8E3E-A45A037CF386}" type="slidenum">
              <a:rPr lang="en-US" altLang="en-US">
                <a:solidFill>
                  <a:srgbClr val="5F5F5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  <p:sp>
        <p:nvSpPr>
          <p:cNvPr id="1031" name="Text Box 2061"/>
          <p:cNvSpPr txBox="1">
            <a:spLocks noChangeArrowheads="1"/>
          </p:cNvSpPr>
          <p:nvPr/>
        </p:nvSpPr>
        <p:spPr bwMode="auto">
          <a:xfrm>
            <a:off x="3344851" y="6502402"/>
            <a:ext cx="24320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B2B2B2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61344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8203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Minecraft 103</a:t>
            </a:r>
          </a:p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524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Clock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5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143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Clock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88126"/>
            <a:ext cx="6400800" cy="155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143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Clock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35" y="4495800"/>
            <a:ext cx="286606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7559" y="3883223"/>
            <a:ext cx="3967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device that continuously repeats a pattern.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17797"/>
            <a:ext cx="1738312" cy="152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2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143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Clock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3883223"/>
            <a:ext cx="3207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This oscillator has a 1 second period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84" y="4193458"/>
            <a:ext cx="3405972" cy="214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4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143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Clock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8" name="Picture 4" descr="How to Build Redstone Clocks - Minecraft Gu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86026"/>
            <a:ext cx="3612037" cy="15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60631" y="3883223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Two oscillators connected.</a:t>
            </a:r>
          </a:p>
        </p:txBody>
      </p:sp>
    </p:spTree>
    <p:extLst>
      <p:ext uri="{BB962C8B-B14F-4D97-AF65-F5344CB8AC3E}">
        <p14:creationId xmlns:p14="http://schemas.microsoft.com/office/powerpoint/2010/main" val="73189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143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Clock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8" name="Picture 2" descr="https://2.bp.blogspot.com/-TvEse--9oQI/W2aRPXizhzI/AAAAAAAAA-Q/RnLs-yPJNLgN8eCDVY18yKM18jD6J_DqgCLcBGAs/s1600/3-bit-coun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92723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7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143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Clock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00400" y="3593068"/>
            <a:ext cx="266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stage T Flip Flop Counter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4" y="4070322"/>
            <a:ext cx="2970691" cy="21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70322"/>
            <a:ext cx="4717570" cy="21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7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143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19400" y="4572000"/>
            <a:ext cx="353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MC number 0,1,2,3, decoders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2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143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Clock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78855"/>
            <a:ext cx="7820025" cy="11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3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8203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Minecraft 103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Mission #1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905000"/>
            <a:ext cx="121592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89477" y="1905000"/>
            <a:ext cx="121592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Oscillator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70677" y="1905000"/>
            <a:ext cx="121592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cxnSp>
        <p:nvCxnSpPr>
          <p:cNvPr id="19" name="Straight Arrow Connector 18"/>
          <p:cNvCxnSpPr>
            <a:stCxn id="3" idx="3"/>
            <a:endCxn id="17" idx="1"/>
          </p:cNvCxnSpPr>
          <p:nvPr/>
        </p:nvCxnSpPr>
        <p:spPr>
          <a:xfrm>
            <a:off x="3044723" y="2514600"/>
            <a:ext cx="84475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  <a:endCxn id="18" idx="1"/>
          </p:cNvCxnSpPr>
          <p:nvPr/>
        </p:nvCxnSpPr>
        <p:spPr>
          <a:xfrm>
            <a:off x="5105400" y="2514600"/>
            <a:ext cx="76527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7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Decimal vs. Binary Number 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41910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 humans think in terms of 10 digits?  (0-9)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do computers know only 2 numbers? (0-1)</a:t>
            </a:r>
          </a:p>
          <a:p>
            <a:r>
              <a:rPr lang="en-US" dirty="0"/>
              <a:t>Computers are dumb but very, very fast.  </a:t>
            </a:r>
          </a:p>
          <a:p>
            <a:r>
              <a:rPr lang="en-US" dirty="0"/>
              <a:t>A computer can calculate over 1 billion additions in a second.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7" y="1678662"/>
            <a:ext cx="2209801" cy="188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83583"/>
            <a:ext cx="1143000" cy="207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85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b="16013"/>
          <a:stretch>
            <a:fillRect/>
          </a:stretch>
        </p:blipFill>
        <p:spPr bwMode="auto">
          <a:xfrm>
            <a:off x="417830" y="685803"/>
            <a:ext cx="3200400" cy="25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4772" y="584200"/>
            <a:ext cx="54778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The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1193803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5F5F5F">
                    <a:lumMod val="75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  <a:sym typeface="+mn-ea"/>
              </a:rPr>
              <a:t>As our civilization flourishes, there is a demand for playful and creative inventors who can build way cool machines.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5F5F5F">
                  <a:lumMod val="75000"/>
                </a:srgbClr>
              </a:solidFill>
              <a:latin typeface="Comic Sans MS" panose="030F0702030302020204" pitchFamily="66" charset="0"/>
              <a:cs typeface="Arial" panose="020B0604020202020204" pitchFamily="34" charset="0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+mn-ea"/>
              </a:rPr>
              <a:t>Wanted: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+mn-ea"/>
              </a:rPr>
              <a:t>Top notch Minecraft engineers</a:t>
            </a:r>
            <a:endParaRPr lang="en-US" altLang="en-US" sz="24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7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>
            <a:extLst>
              <a:ext uri="{FF2B5EF4-FFF2-40B4-BE49-F238E27FC236}">
                <a16:creationId xmlns:a16="http://schemas.microsoft.com/office/drawing/2014/main" id="{BDB0278F-3B33-4BA0-86B2-1FA27641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28" y="428625"/>
            <a:ext cx="6643688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87"/>
              <a:t>What is Boolean Algebra?</a:t>
            </a:r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7610698C-31C7-49E9-81F9-BAAD963D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28" y="910828"/>
            <a:ext cx="7179469" cy="11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87" dirty="0"/>
              <a:t>Boolean Algebra is used to analyze and simplify the digital (logic) circuits.   It uses only 0 and 1 (Binary number system)</a:t>
            </a:r>
          </a:p>
          <a:p>
            <a:pPr eaLnBrk="1" hangingPunct="1">
              <a:buFontTx/>
              <a:buNone/>
            </a:pPr>
            <a:endParaRPr lang="en-US" altLang="en-US" sz="1687" dirty="0"/>
          </a:p>
          <a:p>
            <a:pPr eaLnBrk="1" hangingPunct="1">
              <a:buFontTx/>
              <a:buNone/>
            </a:pPr>
            <a:endParaRPr lang="en-US" altLang="en-US" sz="1687" dirty="0"/>
          </a:p>
        </p:txBody>
      </p:sp>
      <p:cxnSp>
        <p:nvCxnSpPr>
          <p:cNvPr id="31748" name="Shape 28">
            <a:extLst>
              <a:ext uri="{FF2B5EF4-FFF2-40B4-BE49-F238E27FC236}">
                <a16:creationId xmlns:a16="http://schemas.microsoft.com/office/drawing/2014/main" id="{64F213D3-19CF-4DFD-B958-0E7558A546B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3977" y="428625"/>
            <a:ext cx="8446369" cy="1117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Shape 30">
            <a:extLst>
              <a:ext uri="{FF2B5EF4-FFF2-40B4-BE49-F238E27FC236}">
                <a16:creationId xmlns:a16="http://schemas.microsoft.com/office/drawing/2014/main" id="{E7BBF62E-515F-4425-A551-5B8233F8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344" y="69205"/>
            <a:ext cx="2711277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3" bIns="0"/>
          <a:lstStyle>
            <a:lvl1pPr marL="57150" indent="-635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Comic Sans MS" panose="030F0702030302020204" pitchFamily="66" charset="0"/>
              <a:buNone/>
            </a:pPr>
            <a:r>
              <a:rPr lang="en-US" altLang="en-US" sz="1547">
                <a:solidFill>
                  <a:srgbClr val="4D4D4D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Minecraft Redstone 102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ECAA952-1D5D-453E-BC92-7109A1E253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2547" y="1714500"/>
          <a:ext cx="4667994" cy="489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38963" imgH="6962702" progId="Excel.Sheet.12">
                  <p:embed/>
                </p:oleObj>
              </mc:Choice>
              <mc:Fallback>
                <p:oleObj name="Worksheet" r:id="rId2" imgW="6638963" imgH="696270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ECAA952-1D5D-453E-BC92-7109A1E25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2547" y="1714500"/>
                        <a:ext cx="4667994" cy="4895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C017D4F9-DB6D-4D38-A45E-55145DCF6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28" y="1735708"/>
            <a:ext cx="2678906" cy="165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87" dirty="0"/>
              <a:t>The analog circuit needed to detect all these shades of gray is quite complex and very slow.</a:t>
            </a:r>
          </a:p>
          <a:p>
            <a:pPr eaLnBrk="1" hangingPunct="1">
              <a:buFontTx/>
              <a:buNone/>
            </a:pPr>
            <a:endParaRPr lang="en-US" altLang="en-US" sz="1687" dirty="0"/>
          </a:p>
          <a:p>
            <a:pPr eaLnBrk="1" hangingPunct="1">
              <a:buFontTx/>
              <a:buNone/>
            </a:pPr>
            <a:endParaRPr lang="en-US" altLang="en-US" sz="1687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4191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Analog circuit                                                     Digital circuit</a:t>
            </a:r>
          </a:p>
          <a:p>
            <a:endParaRPr lang="en-US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704975"/>
            <a:ext cx="52292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MOS Analog Circuit Design : Operational Amplifiers (#004) – AICDESIGN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30740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29200" y="2667000"/>
            <a:ext cx="838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3800" y="2590800"/>
            <a:ext cx="838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23739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FAFFFB-A836-41FE-B8A9-8241AC32A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10206"/>
              </p:ext>
            </p:extLst>
          </p:nvPr>
        </p:nvGraphicFramePr>
        <p:xfrm>
          <a:off x="500062" y="2357437"/>
          <a:ext cx="2395537" cy="2639837"/>
        </p:xfrm>
        <a:graphic>
          <a:graphicData uri="http://schemas.openxmlformats.org/drawingml/2006/table">
            <a:tbl>
              <a:tblPr firstRow="1" bandRow="1"/>
              <a:tblGrid>
                <a:gridCol w="108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17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Decimal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6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D27CCB-1374-46F1-A58A-97DB24150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48575"/>
              </p:ext>
            </p:extLst>
          </p:nvPr>
        </p:nvGraphicFramePr>
        <p:xfrm>
          <a:off x="4036219" y="2357438"/>
          <a:ext cx="3734842" cy="3742655"/>
        </p:xfrm>
        <a:graphic>
          <a:graphicData uri="http://schemas.openxmlformats.org/drawingml/2006/table">
            <a:tbl>
              <a:tblPr firstRow="1" bandRow="1"/>
              <a:tblGrid>
                <a:gridCol w="112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4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FFFF00"/>
                          </a:solidFill>
                        </a:rPr>
                        <a:t>Decimal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4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2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5DC635D-47B5-4A87-AA33-2E6910AC9E57}"/>
              </a:ext>
            </a:extLst>
          </p:cNvPr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Decimal vs. Binary Number System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863C6880-2076-4F00-A95D-D63BC5FCD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28" y="910828"/>
            <a:ext cx="7554516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87" dirty="0"/>
              <a:t>Boolean Algebra is used to analyze and simplify digital (logic) circuits. </a:t>
            </a:r>
          </a:p>
          <a:p>
            <a:pPr eaLnBrk="1" hangingPunct="1">
              <a:buFontTx/>
              <a:buNone/>
            </a:pPr>
            <a:r>
              <a:rPr lang="en-US" altLang="en-US" sz="1687" dirty="0"/>
              <a:t>It uses only digits 0 and 1.  (binary number system)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>
            <a:extLst>
              <a:ext uri="{FF2B5EF4-FFF2-40B4-BE49-F238E27FC236}">
                <a16:creationId xmlns:a16="http://schemas.microsoft.com/office/drawing/2014/main" id="{BDB0278F-3B33-4BA0-86B2-1FA27641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28" y="428625"/>
            <a:ext cx="6643688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87"/>
              <a:t>What is Boolean Algebra?</a:t>
            </a:r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7610698C-31C7-49E9-81F9-BAAD963D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28" y="910828"/>
            <a:ext cx="7179469" cy="11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87" dirty="0"/>
              <a:t>Boolean Algebra is used to analyze and simplify the digital (logic) circuits.   It uses only 0 and 1 (Binary number system)</a:t>
            </a:r>
          </a:p>
          <a:p>
            <a:pPr eaLnBrk="1" hangingPunct="1">
              <a:buFontTx/>
              <a:buNone/>
            </a:pPr>
            <a:endParaRPr lang="en-US" altLang="en-US" sz="1687" dirty="0"/>
          </a:p>
          <a:p>
            <a:pPr eaLnBrk="1" hangingPunct="1">
              <a:buFontTx/>
              <a:buNone/>
            </a:pPr>
            <a:r>
              <a:rPr lang="en-US" altLang="en-US" sz="1687" dirty="0">
                <a:solidFill>
                  <a:srgbClr val="FF0000"/>
                </a:solidFill>
              </a:rPr>
              <a:t>Challenge: Fill in the o’s and 1’s</a:t>
            </a:r>
          </a:p>
        </p:txBody>
      </p:sp>
      <p:cxnSp>
        <p:nvCxnSpPr>
          <p:cNvPr id="31748" name="Shape 28">
            <a:extLst>
              <a:ext uri="{FF2B5EF4-FFF2-40B4-BE49-F238E27FC236}">
                <a16:creationId xmlns:a16="http://schemas.microsoft.com/office/drawing/2014/main" id="{64F213D3-19CF-4DFD-B958-0E7558A546B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3977" y="428625"/>
            <a:ext cx="8446369" cy="1117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Shape 30">
            <a:extLst>
              <a:ext uri="{FF2B5EF4-FFF2-40B4-BE49-F238E27FC236}">
                <a16:creationId xmlns:a16="http://schemas.microsoft.com/office/drawing/2014/main" id="{E7BBF62E-515F-4425-A551-5B8233F8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344" y="69205"/>
            <a:ext cx="2711277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3" bIns="0"/>
          <a:lstStyle>
            <a:lvl1pPr marL="57150" indent="-635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Comic Sans MS" panose="030F0702030302020204" pitchFamily="66" charset="0"/>
              <a:buNone/>
            </a:pPr>
            <a:r>
              <a:rPr lang="en-US" altLang="en-US" sz="1547">
                <a:solidFill>
                  <a:srgbClr val="4D4D4D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Minecraft Redstone 102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154050-D145-4464-A2A4-432C1B938CD1}"/>
              </a:ext>
            </a:extLst>
          </p:cNvPr>
          <p:cNvGraphicFramePr>
            <a:graphicFrameLocks noGrp="1"/>
          </p:cNvGraphicFramePr>
          <p:nvPr/>
        </p:nvGraphicFramePr>
        <p:xfrm>
          <a:off x="500062" y="2357437"/>
          <a:ext cx="2241352" cy="2639838"/>
        </p:xfrm>
        <a:graphic>
          <a:graphicData uri="http://schemas.openxmlformats.org/drawingml/2006/table">
            <a:tbl>
              <a:tblPr firstRow="1" bandRow="1"/>
              <a:tblGrid>
                <a:gridCol w="101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17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Decimal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6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44827" marR="44827" marT="22411" marB="2241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44827" marR="44827" marT="22411" marB="2241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9DB9D3-F86C-4A97-A509-5C7D0FE0E7D5}"/>
              </a:ext>
            </a:extLst>
          </p:cNvPr>
          <p:cNvGraphicFramePr>
            <a:graphicFrameLocks noGrp="1"/>
          </p:cNvGraphicFramePr>
          <p:nvPr/>
        </p:nvGraphicFramePr>
        <p:xfrm>
          <a:off x="4036219" y="2357438"/>
          <a:ext cx="3734842" cy="3742654"/>
        </p:xfrm>
        <a:graphic>
          <a:graphicData uri="http://schemas.openxmlformats.org/drawingml/2006/table">
            <a:tbl>
              <a:tblPr firstRow="1" bandRow="1"/>
              <a:tblGrid>
                <a:gridCol w="112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4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FFFF00"/>
                          </a:solidFill>
                        </a:rPr>
                        <a:t>Decimal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4</a:t>
                      </a:r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2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5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2200" dirty="0"/>
                    </a:p>
                  </a:txBody>
                  <a:tcPr marL="49791" marR="49791" marT="24903" marB="249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530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4">
            <a:extLst>
              <a:ext uri="{FF2B5EF4-FFF2-40B4-BE49-F238E27FC236}">
                <a16:creationId xmlns:a16="http://schemas.microsoft.com/office/drawing/2014/main" id="{62659D81-466B-4FDF-858A-0B15F754B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28" y="910828"/>
            <a:ext cx="7554516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87" dirty="0"/>
              <a:t>Boolean Algebra is used to analyze and simplify digital (logic) circuits. </a:t>
            </a:r>
          </a:p>
          <a:p>
            <a:pPr eaLnBrk="1" hangingPunct="1">
              <a:buFontTx/>
              <a:buNone/>
            </a:pPr>
            <a:r>
              <a:rPr lang="en-US" altLang="en-US" sz="1687" dirty="0"/>
              <a:t>It uses only digits 0 and 1.  (binary number system)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80E414-0B7B-475F-A2C7-53D534B53870}"/>
              </a:ext>
            </a:extLst>
          </p:cNvPr>
          <p:cNvGraphicFramePr>
            <a:graphicFrameLocks noGrp="1"/>
          </p:cNvGraphicFramePr>
          <p:nvPr/>
        </p:nvGraphicFramePr>
        <p:xfrm>
          <a:off x="446484" y="2249166"/>
          <a:ext cx="5457156" cy="4150068"/>
        </p:xfrm>
        <a:graphic>
          <a:graphicData uri="http://schemas.openxmlformats.org/drawingml/2006/table">
            <a:tbl>
              <a:tblPr firstRow="1" bandRow="1"/>
              <a:tblGrid>
                <a:gridCol w="909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+mj-lt"/>
                        </a:rPr>
                        <a:t>10’s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+mj-lt"/>
                        </a:rPr>
                        <a:t>Units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solidFill>
                            <a:srgbClr val="C00000"/>
                          </a:solidFill>
                          <a:latin typeface="+mj-lt"/>
                        </a:rPr>
                        <a:t>1</a:t>
                      </a:r>
                      <a:endParaRPr lang="en-US" sz="20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</a:p>
                  </a:txBody>
                  <a:tcPr marL="62081" marR="62081" marT="31043" marB="310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98" name="TextBox 4">
            <a:extLst>
              <a:ext uri="{FF2B5EF4-FFF2-40B4-BE49-F238E27FC236}">
                <a16:creationId xmlns:a16="http://schemas.microsoft.com/office/drawing/2014/main" id="{C950DAB5-5BDD-4186-B4CC-6C35A314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" y="1764730"/>
            <a:ext cx="1285875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87"/>
              <a:t>Decimal</a:t>
            </a:r>
          </a:p>
        </p:txBody>
      </p:sp>
      <p:sp>
        <p:nvSpPr>
          <p:cNvPr id="34899" name="TextBox 4">
            <a:extLst>
              <a:ext uri="{FF2B5EF4-FFF2-40B4-BE49-F238E27FC236}">
                <a16:creationId xmlns:a16="http://schemas.microsoft.com/office/drawing/2014/main" id="{2F2D45F5-A61E-4309-9901-B9ABB9C4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141" y="1768078"/>
            <a:ext cx="1285875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87"/>
              <a:t>Binary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B5658-311D-4ACC-99A6-F46840DAC753}"/>
              </a:ext>
            </a:extLst>
          </p:cNvPr>
          <p:cNvSpPr/>
          <p:nvPr/>
        </p:nvSpPr>
        <p:spPr>
          <a:xfrm>
            <a:off x="558341" y="3810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Decimal vs. Binary Number System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762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72412"/>
              </p:ext>
            </p:extLst>
          </p:nvPr>
        </p:nvGraphicFramePr>
        <p:xfrm>
          <a:off x="1524000" y="944880"/>
          <a:ext cx="3429000" cy="118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858318" y="13832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8318" y="18404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4800" y="533400"/>
            <a:ext cx="26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State Table or Truth Table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3190" y="990600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Count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35511" y="1759789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= True = 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35511" y="1390457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= False = Off</a:t>
            </a:r>
          </a:p>
        </p:txBody>
      </p:sp>
    </p:spTree>
    <p:extLst>
      <p:ext uri="{BB962C8B-B14F-4D97-AF65-F5344CB8AC3E}">
        <p14:creationId xmlns:p14="http://schemas.microsoft.com/office/powerpoint/2010/main" val="3366928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762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800" y="533400"/>
            <a:ext cx="219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is an oscillator?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0" y="1796534"/>
            <a:ext cx="1143000" cy="2089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733801" y="17526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Clock</a:t>
            </a:r>
          </a:p>
          <a:p>
            <a:pPr algn="ctr"/>
            <a:r>
              <a:rPr lang="en-US" dirty="0"/>
              <a:t>Or Oscillator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76800" y="2819400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486400" y="2642506"/>
            <a:ext cx="2819400" cy="975625"/>
            <a:chOff x="5486400" y="2642506"/>
            <a:chExt cx="2819400" cy="975625"/>
          </a:xfrm>
        </p:grpSpPr>
        <p:grpSp>
          <p:nvGrpSpPr>
            <p:cNvPr id="8" name="Group 7"/>
            <p:cNvGrpSpPr/>
            <p:nvPr/>
          </p:nvGrpSpPr>
          <p:grpSpPr>
            <a:xfrm>
              <a:off x="5486400" y="2642506"/>
              <a:ext cx="2743199" cy="329294"/>
              <a:chOff x="1752601" y="4648200"/>
              <a:chExt cx="2743199" cy="329294"/>
            </a:xfrm>
          </p:grpSpPr>
          <p:sp>
            <p:nvSpPr>
              <p:cNvPr id="237" name="Freeform 236"/>
              <p:cNvSpPr/>
              <p:nvPr/>
            </p:nvSpPr>
            <p:spPr>
              <a:xfrm flipH="1">
                <a:off x="1752601" y="4648200"/>
                <a:ext cx="914400" cy="329294"/>
              </a:xfrm>
              <a:custGeom>
                <a:avLst/>
                <a:gdLst>
                  <a:gd name="connsiteX0" fmla="*/ 0 w 763480"/>
                  <a:gd name="connsiteY0" fmla="*/ 381740 h 390617"/>
                  <a:gd name="connsiteX1" fmla="*/ 0 w 763480"/>
                  <a:gd name="connsiteY1" fmla="*/ 0 h 390617"/>
                  <a:gd name="connsiteX2" fmla="*/ 372863 w 763480"/>
                  <a:gd name="connsiteY2" fmla="*/ 0 h 390617"/>
                  <a:gd name="connsiteX3" fmla="*/ 372863 w 763480"/>
                  <a:gd name="connsiteY3" fmla="*/ 390617 h 390617"/>
                  <a:gd name="connsiteX4" fmla="*/ 763480 w 763480"/>
                  <a:gd name="connsiteY4" fmla="*/ 390617 h 39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480" h="390617">
                    <a:moveTo>
                      <a:pt x="0" y="381740"/>
                    </a:moveTo>
                    <a:lnTo>
                      <a:pt x="0" y="0"/>
                    </a:lnTo>
                    <a:lnTo>
                      <a:pt x="372863" y="0"/>
                    </a:lnTo>
                    <a:lnTo>
                      <a:pt x="372863" y="390617"/>
                    </a:lnTo>
                    <a:lnTo>
                      <a:pt x="763480" y="39061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 flipH="1">
                <a:off x="2667000" y="4648200"/>
                <a:ext cx="914400" cy="329294"/>
              </a:xfrm>
              <a:custGeom>
                <a:avLst/>
                <a:gdLst>
                  <a:gd name="connsiteX0" fmla="*/ 0 w 763480"/>
                  <a:gd name="connsiteY0" fmla="*/ 381740 h 390617"/>
                  <a:gd name="connsiteX1" fmla="*/ 0 w 763480"/>
                  <a:gd name="connsiteY1" fmla="*/ 0 h 390617"/>
                  <a:gd name="connsiteX2" fmla="*/ 372863 w 763480"/>
                  <a:gd name="connsiteY2" fmla="*/ 0 h 390617"/>
                  <a:gd name="connsiteX3" fmla="*/ 372863 w 763480"/>
                  <a:gd name="connsiteY3" fmla="*/ 390617 h 390617"/>
                  <a:gd name="connsiteX4" fmla="*/ 763480 w 763480"/>
                  <a:gd name="connsiteY4" fmla="*/ 390617 h 39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480" h="390617">
                    <a:moveTo>
                      <a:pt x="0" y="381740"/>
                    </a:moveTo>
                    <a:lnTo>
                      <a:pt x="0" y="0"/>
                    </a:lnTo>
                    <a:lnTo>
                      <a:pt x="372863" y="0"/>
                    </a:lnTo>
                    <a:lnTo>
                      <a:pt x="372863" y="390617"/>
                    </a:lnTo>
                    <a:lnTo>
                      <a:pt x="763480" y="39061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>
              <a:xfrm flipH="1">
                <a:off x="3581400" y="4648200"/>
                <a:ext cx="914400" cy="329294"/>
              </a:xfrm>
              <a:custGeom>
                <a:avLst/>
                <a:gdLst>
                  <a:gd name="connsiteX0" fmla="*/ 0 w 763480"/>
                  <a:gd name="connsiteY0" fmla="*/ 381740 h 390617"/>
                  <a:gd name="connsiteX1" fmla="*/ 0 w 763480"/>
                  <a:gd name="connsiteY1" fmla="*/ 0 h 390617"/>
                  <a:gd name="connsiteX2" fmla="*/ 372863 w 763480"/>
                  <a:gd name="connsiteY2" fmla="*/ 0 h 390617"/>
                  <a:gd name="connsiteX3" fmla="*/ 372863 w 763480"/>
                  <a:gd name="connsiteY3" fmla="*/ 390617 h 390617"/>
                  <a:gd name="connsiteX4" fmla="*/ 763480 w 763480"/>
                  <a:gd name="connsiteY4" fmla="*/ 390617 h 39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480" h="390617">
                    <a:moveTo>
                      <a:pt x="0" y="381740"/>
                    </a:moveTo>
                    <a:lnTo>
                      <a:pt x="0" y="0"/>
                    </a:lnTo>
                    <a:lnTo>
                      <a:pt x="372863" y="0"/>
                    </a:lnTo>
                    <a:lnTo>
                      <a:pt x="372863" y="390617"/>
                    </a:lnTo>
                    <a:lnTo>
                      <a:pt x="763480" y="39061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>
              <a:off x="5486400" y="29718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Tic</a:t>
              </a:r>
            </a:p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5943600" y="29718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Toc</a:t>
              </a:r>
            </a:p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400800" y="29718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Tic</a:t>
              </a:r>
            </a:p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6858000" y="29718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Toc</a:t>
              </a:r>
            </a:p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7315200" y="29718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Tic</a:t>
              </a:r>
            </a:p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7772400" y="29718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Toc</a:t>
              </a:r>
            </a:p>
            <a:p>
              <a:pPr algn="ctr"/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8542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762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800" y="533400"/>
            <a:ext cx="434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is a Flip Flop?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When you trigger a Flip Flop it changes state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219200" y="2438400"/>
            <a:ext cx="187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Input</a:t>
            </a:r>
          </a:p>
          <a:p>
            <a:pPr algn="r"/>
            <a:r>
              <a:rPr lang="en-US" dirty="0"/>
              <a:t>Pulse or Oscillator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0" y="1796534"/>
            <a:ext cx="1143000" cy="2089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733800" y="1752600"/>
            <a:ext cx="1156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T-Flip Flop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Trigger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76800" y="2694801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3124200" y="2743200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5486400" y="2401669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0 or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" y="3200400"/>
            <a:ext cx="2819400" cy="975625"/>
            <a:chOff x="5486400" y="2642506"/>
            <a:chExt cx="2819400" cy="975625"/>
          </a:xfrm>
        </p:grpSpPr>
        <p:grpSp>
          <p:nvGrpSpPr>
            <p:cNvPr id="13" name="Group 12"/>
            <p:cNvGrpSpPr/>
            <p:nvPr/>
          </p:nvGrpSpPr>
          <p:grpSpPr>
            <a:xfrm>
              <a:off x="5486400" y="2642506"/>
              <a:ext cx="2743199" cy="329294"/>
              <a:chOff x="1752601" y="4648200"/>
              <a:chExt cx="2743199" cy="329294"/>
            </a:xfrm>
          </p:grpSpPr>
          <p:sp>
            <p:nvSpPr>
              <p:cNvPr id="21" name="Freeform 20"/>
              <p:cNvSpPr/>
              <p:nvPr/>
            </p:nvSpPr>
            <p:spPr>
              <a:xfrm flipH="1">
                <a:off x="1752601" y="4648200"/>
                <a:ext cx="914400" cy="329294"/>
              </a:xfrm>
              <a:custGeom>
                <a:avLst/>
                <a:gdLst>
                  <a:gd name="connsiteX0" fmla="*/ 0 w 763480"/>
                  <a:gd name="connsiteY0" fmla="*/ 381740 h 390617"/>
                  <a:gd name="connsiteX1" fmla="*/ 0 w 763480"/>
                  <a:gd name="connsiteY1" fmla="*/ 0 h 390617"/>
                  <a:gd name="connsiteX2" fmla="*/ 372863 w 763480"/>
                  <a:gd name="connsiteY2" fmla="*/ 0 h 390617"/>
                  <a:gd name="connsiteX3" fmla="*/ 372863 w 763480"/>
                  <a:gd name="connsiteY3" fmla="*/ 390617 h 390617"/>
                  <a:gd name="connsiteX4" fmla="*/ 763480 w 763480"/>
                  <a:gd name="connsiteY4" fmla="*/ 390617 h 39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480" h="390617">
                    <a:moveTo>
                      <a:pt x="0" y="381740"/>
                    </a:moveTo>
                    <a:lnTo>
                      <a:pt x="0" y="0"/>
                    </a:lnTo>
                    <a:lnTo>
                      <a:pt x="372863" y="0"/>
                    </a:lnTo>
                    <a:lnTo>
                      <a:pt x="372863" y="390617"/>
                    </a:lnTo>
                    <a:lnTo>
                      <a:pt x="763480" y="39061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2667000" y="4648200"/>
                <a:ext cx="914400" cy="329294"/>
              </a:xfrm>
              <a:custGeom>
                <a:avLst/>
                <a:gdLst>
                  <a:gd name="connsiteX0" fmla="*/ 0 w 763480"/>
                  <a:gd name="connsiteY0" fmla="*/ 381740 h 390617"/>
                  <a:gd name="connsiteX1" fmla="*/ 0 w 763480"/>
                  <a:gd name="connsiteY1" fmla="*/ 0 h 390617"/>
                  <a:gd name="connsiteX2" fmla="*/ 372863 w 763480"/>
                  <a:gd name="connsiteY2" fmla="*/ 0 h 390617"/>
                  <a:gd name="connsiteX3" fmla="*/ 372863 w 763480"/>
                  <a:gd name="connsiteY3" fmla="*/ 390617 h 390617"/>
                  <a:gd name="connsiteX4" fmla="*/ 763480 w 763480"/>
                  <a:gd name="connsiteY4" fmla="*/ 390617 h 39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480" h="390617">
                    <a:moveTo>
                      <a:pt x="0" y="381740"/>
                    </a:moveTo>
                    <a:lnTo>
                      <a:pt x="0" y="0"/>
                    </a:lnTo>
                    <a:lnTo>
                      <a:pt x="372863" y="0"/>
                    </a:lnTo>
                    <a:lnTo>
                      <a:pt x="372863" y="390617"/>
                    </a:lnTo>
                    <a:lnTo>
                      <a:pt x="763480" y="39061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flipH="1">
                <a:off x="3581400" y="4648200"/>
                <a:ext cx="914400" cy="329294"/>
              </a:xfrm>
              <a:custGeom>
                <a:avLst/>
                <a:gdLst>
                  <a:gd name="connsiteX0" fmla="*/ 0 w 763480"/>
                  <a:gd name="connsiteY0" fmla="*/ 381740 h 390617"/>
                  <a:gd name="connsiteX1" fmla="*/ 0 w 763480"/>
                  <a:gd name="connsiteY1" fmla="*/ 0 h 390617"/>
                  <a:gd name="connsiteX2" fmla="*/ 372863 w 763480"/>
                  <a:gd name="connsiteY2" fmla="*/ 0 h 390617"/>
                  <a:gd name="connsiteX3" fmla="*/ 372863 w 763480"/>
                  <a:gd name="connsiteY3" fmla="*/ 390617 h 390617"/>
                  <a:gd name="connsiteX4" fmla="*/ 763480 w 763480"/>
                  <a:gd name="connsiteY4" fmla="*/ 390617 h 39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480" h="390617">
                    <a:moveTo>
                      <a:pt x="0" y="381740"/>
                    </a:moveTo>
                    <a:lnTo>
                      <a:pt x="0" y="0"/>
                    </a:lnTo>
                    <a:lnTo>
                      <a:pt x="372863" y="0"/>
                    </a:lnTo>
                    <a:lnTo>
                      <a:pt x="372863" y="390617"/>
                    </a:lnTo>
                    <a:lnTo>
                      <a:pt x="763480" y="39061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486400" y="29718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Tic</a:t>
              </a:r>
            </a:p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0" y="29718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Toc</a:t>
              </a:r>
            </a:p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0" y="29718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Tic</a:t>
              </a:r>
            </a:p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29718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Toc</a:t>
              </a:r>
            </a:p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5200" y="29718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Tic</a:t>
              </a:r>
            </a:p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72400" y="29718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Toc</a:t>
              </a:r>
            </a:p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5400" y="352969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Tic</a:t>
            </a:r>
          </a:p>
          <a:p>
            <a:pPr algn="ctr"/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2600" y="352969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Toc</a:t>
            </a:r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9800" y="352969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Tic</a:t>
            </a:r>
          </a:p>
          <a:p>
            <a:pPr algn="ctr"/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7000" y="352969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Toc</a:t>
            </a:r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34200" y="352969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Tic</a:t>
            </a:r>
          </a:p>
          <a:p>
            <a:pPr algn="ctr"/>
            <a:r>
              <a:rPr lang="en-US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1400" y="352969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Toc</a:t>
            </a:r>
          </a:p>
          <a:p>
            <a:pPr algn="ctr"/>
            <a:r>
              <a:rPr lang="en-US" dirty="0"/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0" y="3200400"/>
            <a:ext cx="3657600" cy="329294"/>
            <a:chOff x="5105400" y="3200400"/>
            <a:chExt cx="3556000" cy="329294"/>
          </a:xfrm>
        </p:grpSpPr>
        <p:sp>
          <p:nvSpPr>
            <p:cNvPr id="40" name="Freeform 39"/>
            <p:cNvSpPr/>
            <p:nvPr/>
          </p:nvSpPr>
          <p:spPr>
            <a:xfrm flipH="1">
              <a:off x="5105400" y="3200400"/>
              <a:ext cx="1778001" cy="329294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6883399" y="3200400"/>
              <a:ext cx="1778001" cy="329294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848600" y="35446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Tic</a:t>
            </a:r>
          </a:p>
          <a:p>
            <a:pPr algn="ctr"/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05800" y="35446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Toc</a:t>
            </a:r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800" y="5068669"/>
            <a:ext cx="3975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T-Flip Flop</a:t>
            </a:r>
          </a:p>
          <a:p>
            <a:r>
              <a:rPr lang="en-US" dirty="0"/>
              <a:t>JK-Flip Flop</a:t>
            </a:r>
          </a:p>
          <a:p>
            <a:r>
              <a:rPr lang="en-US" dirty="0"/>
              <a:t>SR-Flip Flop</a:t>
            </a:r>
          </a:p>
          <a:p>
            <a:r>
              <a:rPr lang="en-US" dirty="0"/>
              <a:t>D-Flip Flop (protect against S=0 and R=0)</a:t>
            </a:r>
          </a:p>
        </p:txBody>
      </p:sp>
    </p:spTree>
    <p:extLst>
      <p:ext uri="{BB962C8B-B14F-4D97-AF65-F5344CB8AC3E}">
        <p14:creationId xmlns:p14="http://schemas.microsoft.com/office/powerpoint/2010/main" val="247394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762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183987"/>
              </p:ext>
            </p:extLst>
          </p:nvPr>
        </p:nvGraphicFramePr>
        <p:xfrm>
          <a:off x="1524000" y="944880"/>
          <a:ext cx="3429000" cy="118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858318" y="13832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8318" y="18404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4800" y="533400"/>
            <a:ext cx="26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State Table or Truth Table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3190" y="990600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Count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35511" y="1759789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= True = 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35511" y="1390457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= False = Off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23190" y="2664949"/>
            <a:ext cx="8083099" cy="1983251"/>
            <a:chOff x="623190" y="1143000"/>
            <a:chExt cx="7301610" cy="2352583"/>
          </a:xfrm>
        </p:grpSpPr>
        <p:sp>
          <p:nvSpPr>
            <p:cNvPr id="92" name="Freeform 91"/>
            <p:cNvSpPr/>
            <p:nvPr/>
          </p:nvSpPr>
          <p:spPr>
            <a:xfrm>
              <a:off x="1438183" y="12954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47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455938" y="19900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47060" y="26485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495800" y="26004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971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501719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019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209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971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733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12445" y="12308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58318" y="19928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58318" y="26786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637320" y="12961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399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61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495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57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19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781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214978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97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73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495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57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019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78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54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endCxn id="164" idx="3"/>
            </p:cNvCxnSpPr>
            <p:nvPr/>
          </p:nvCxnSpPr>
          <p:spPr>
            <a:xfrm>
              <a:off x="1438183" y="16860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447800" y="2362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447800" y="30480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623190" y="3124200"/>
              <a:ext cx="748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Count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76400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76400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41515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41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203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03515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965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965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304800" y="2295617"/>
            <a:ext cx="16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Timing Diagram</a:t>
            </a:r>
          </a:p>
        </p:txBody>
      </p:sp>
    </p:spTree>
    <p:extLst>
      <p:ext uri="{BB962C8B-B14F-4D97-AF65-F5344CB8AC3E}">
        <p14:creationId xmlns:p14="http://schemas.microsoft.com/office/powerpoint/2010/main" val="928827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762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563657" y="5143500"/>
            <a:ext cx="646143" cy="1257300"/>
            <a:chOff x="1447800" y="4953000"/>
            <a:chExt cx="770293" cy="1524000"/>
          </a:xfrm>
        </p:grpSpPr>
        <p:sp>
          <p:nvSpPr>
            <p:cNvPr id="4" name="Rectangle 3"/>
            <p:cNvSpPr/>
            <p:nvPr/>
          </p:nvSpPr>
          <p:spPr>
            <a:xfrm>
              <a:off x="1676400" y="4953000"/>
              <a:ext cx="301685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676400" y="5943600"/>
              <a:ext cx="301685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endCxn id="124" idx="1"/>
            </p:cNvCxnSpPr>
            <p:nvPr/>
          </p:nvCxnSpPr>
          <p:spPr>
            <a:xfrm rot="5400000">
              <a:off x="1294621" y="5410979"/>
              <a:ext cx="1181100" cy="417542"/>
            </a:xfrm>
            <a:prstGeom prst="bentConnector4">
              <a:avLst>
                <a:gd name="adj1" fmla="val 52587"/>
                <a:gd name="adj2" fmla="val 13202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978085" y="5029200"/>
              <a:ext cx="2368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1981200" y="6019800"/>
              <a:ext cx="2368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447800" y="5181600"/>
              <a:ext cx="2368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934519" y="5219700"/>
            <a:ext cx="5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934519" y="5950236"/>
            <a:ext cx="5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371600" y="5143500"/>
            <a:ext cx="28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67979"/>
              </p:ext>
            </p:extLst>
          </p:nvPr>
        </p:nvGraphicFramePr>
        <p:xfrm>
          <a:off x="1524000" y="944880"/>
          <a:ext cx="3429000" cy="118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858318" y="13832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8318" y="18404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4800" y="533400"/>
            <a:ext cx="26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State Table or Truth Table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3190" y="990600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Count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35511" y="1759789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= True = 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35511" y="1390457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= False = Off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23190" y="2664949"/>
            <a:ext cx="8083099" cy="1983251"/>
            <a:chOff x="623190" y="1143000"/>
            <a:chExt cx="7301610" cy="2352583"/>
          </a:xfrm>
        </p:grpSpPr>
        <p:sp>
          <p:nvSpPr>
            <p:cNvPr id="92" name="Freeform 91"/>
            <p:cNvSpPr/>
            <p:nvPr/>
          </p:nvSpPr>
          <p:spPr>
            <a:xfrm>
              <a:off x="1438183" y="12954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47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455938" y="19900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47060" y="26485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495800" y="26004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971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501719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019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209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971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733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12445" y="12308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58318" y="19928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58318" y="26786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637320" y="12961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399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61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495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57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19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781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214978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97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73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495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57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019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78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54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endCxn id="164" idx="3"/>
            </p:cNvCxnSpPr>
            <p:nvPr/>
          </p:nvCxnSpPr>
          <p:spPr>
            <a:xfrm>
              <a:off x="1438183" y="16860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447800" y="2362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447800" y="30480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623190" y="3124200"/>
              <a:ext cx="748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Count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76400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76400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41515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41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203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03515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965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965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304800" y="2295617"/>
            <a:ext cx="16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Timing Diagram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4800" y="4736068"/>
            <a:ext cx="21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Trigger or T Flip Flop</a:t>
            </a:r>
          </a:p>
        </p:txBody>
      </p:sp>
    </p:spTree>
    <p:extLst>
      <p:ext uri="{BB962C8B-B14F-4D97-AF65-F5344CB8AC3E}">
        <p14:creationId xmlns:p14="http://schemas.microsoft.com/office/powerpoint/2010/main" val="323286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94772" y="584201"/>
            <a:ext cx="5477828" cy="4025920"/>
            <a:chOff x="3894772" y="2731353"/>
            <a:chExt cx="5477828" cy="3019440"/>
          </a:xfrm>
        </p:grpSpPr>
        <p:sp>
          <p:nvSpPr>
            <p:cNvPr id="5" name="Rectangle 4"/>
            <p:cNvSpPr/>
            <p:nvPr/>
          </p:nvSpPr>
          <p:spPr>
            <a:xfrm>
              <a:off x="3894772" y="2731353"/>
              <a:ext cx="5477828" cy="3924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905"/>
                  <a:gradFill>
                    <a:gsLst>
                      <a:gs pos="0">
                        <a:srgbClr val="2D2DB9">
                          <a:shade val="20000"/>
                          <a:satMod val="200000"/>
                        </a:srgbClr>
                      </a:gs>
                      <a:gs pos="78000">
                        <a:srgbClr val="2D2DB9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2D2DB9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anose="020B0A04020102020204" pitchFamily="34" charset="0"/>
                </a:rPr>
                <a:t>The Mission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188553"/>
              <a:ext cx="4800600" cy="256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5F5F5F">
                      <a:lumMod val="75000"/>
                    </a:srgbClr>
                  </a:solidFill>
                  <a:latin typeface="Comic Sans MS" panose="030F0702030302020204" pitchFamily="66" charset="0"/>
                  <a:cs typeface="Arial" panose="020B0604020202020204" pitchFamily="34" charset="0"/>
                  <a:sym typeface="+mn-ea"/>
                </a:rPr>
                <a:t>Be part of the Minecraft Revolution!</a:t>
              </a:r>
              <a:endParaRPr lang="en-US" altLang="en-US" sz="2400" dirty="0">
                <a:solidFill>
                  <a:srgbClr val="5F5F5F">
                    <a:lumMod val="75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rgbClr val="5F5F5F">
                    <a:lumMod val="75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5F5F5F">
                      <a:lumMod val="75000"/>
                    </a:srgbClr>
                  </a:solidFill>
                  <a:latin typeface="Comic Sans MS" panose="030F0702030302020204" pitchFamily="66" charset="0"/>
                  <a:cs typeface="Arial" panose="020B0604020202020204" pitchFamily="34" charset="0"/>
                  <a:sym typeface="+mn-ea"/>
                </a:rPr>
                <a:t>Build the next generation of amazing machines that will transform life as we know it. Music machines, time machines, and mind-bending games and playlands.</a:t>
              </a:r>
              <a:endParaRPr lang="en-US" altLang="en-US" sz="2400" dirty="0">
                <a:solidFill>
                  <a:srgbClr val="5F5F5F">
                    <a:lumMod val="75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685803"/>
            <a:ext cx="3200400" cy="29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762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478057" y="5143500"/>
            <a:ext cx="646143" cy="1257300"/>
            <a:chOff x="1447800" y="4953000"/>
            <a:chExt cx="770293" cy="1524000"/>
          </a:xfrm>
        </p:grpSpPr>
        <p:sp>
          <p:nvSpPr>
            <p:cNvPr id="129" name="Rectangle 128"/>
            <p:cNvSpPr/>
            <p:nvPr/>
          </p:nvSpPr>
          <p:spPr>
            <a:xfrm>
              <a:off x="1676400" y="4953000"/>
              <a:ext cx="301685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676400" y="5943600"/>
              <a:ext cx="301685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Elbow Connector 130"/>
            <p:cNvCxnSpPr>
              <a:endCxn id="130" idx="1"/>
            </p:cNvCxnSpPr>
            <p:nvPr/>
          </p:nvCxnSpPr>
          <p:spPr>
            <a:xfrm rot="5400000">
              <a:off x="1294621" y="5410979"/>
              <a:ext cx="1181100" cy="417542"/>
            </a:xfrm>
            <a:prstGeom prst="bentConnector4">
              <a:avLst>
                <a:gd name="adj1" fmla="val 52587"/>
                <a:gd name="adj2" fmla="val 13202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1978085" y="5029200"/>
              <a:ext cx="2368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1981200" y="6019800"/>
              <a:ext cx="2368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1447800" y="5181600"/>
              <a:ext cx="2368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934519" y="5219700"/>
            <a:ext cx="5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934519" y="5950236"/>
            <a:ext cx="5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286000" y="5143500"/>
            <a:ext cx="28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3428"/>
              </p:ext>
            </p:extLst>
          </p:nvPr>
        </p:nvGraphicFramePr>
        <p:xfrm>
          <a:off x="1524000" y="944880"/>
          <a:ext cx="3429000" cy="118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858318" y="13832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8318" y="18404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4800" y="533400"/>
            <a:ext cx="26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State Table or Truth Table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3190" y="990600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Count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35511" y="1759789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= True = 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35511" y="1390457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= False = Off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23190" y="2664949"/>
            <a:ext cx="8083099" cy="1983251"/>
            <a:chOff x="623190" y="1143000"/>
            <a:chExt cx="7301610" cy="2352583"/>
          </a:xfrm>
        </p:grpSpPr>
        <p:sp>
          <p:nvSpPr>
            <p:cNvPr id="92" name="Freeform 91"/>
            <p:cNvSpPr/>
            <p:nvPr/>
          </p:nvSpPr>
          <p:spPr>
            <a:xfrm>
              <a:off x="1438183" y="12954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47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455938" y="19900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47060" y="26485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495800" y="26004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971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501719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019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209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971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733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12445" y="12308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58318" y="19928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58318" y="26786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637320" y="12961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399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61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495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57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19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781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214978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97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73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495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57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019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78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54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endCxn id="164" idx="3"/>
            </p:cNvCxnSpPr>
            <p:nvPr/>
          </p:nvCxnSpPr>
          <p:spPr>
            <a:xfrm>
              <a:off x="1438183" y="16860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447800" y="2362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447800" y="30480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623190" y="3124200"/>
              <a:ext cx="748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Count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76400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76400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41515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41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203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03515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965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965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304800" y="2295617"/>
            <a:ext cx="16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Timing Diagram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4800" y="4736068"/>
            <a:ext cx="21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Trigger or T Flip Flop</a:t>
            </a:r>
          </a:p>
        </p:txBody>
      </p:sp>
    </p:spTree>
    <p:extLst>
      <p:ext uri="{BB962C8B-B14F-4D97-AF65-F5344CB8AC3E}">
        <p14:creationId xmlns:p14="http://schemas.microsoft.com/office/powerpoint/2010/main" val="1295391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762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352800" y="5143500"/>
            <a:ext cx="646143" cy="1257300"/>
            <a:chOff x="1447800" y="4953000"/>
            <a:chExt cx="770293" cy="1524000"/>
          </a:xfrm>
        </p:grpSpPr>
        <p:sp>
          <p:nvSpPr>
            <p:cNvPr id="136" name="Rectangle 135"/>
            <p:cNvSpPr/>
            <p:nvPr/>
          </p:nvSpPr>
          <p:spPr>
            <a:xfrm>
              <a:off x="1676400" y="4953000"/>
              <a:ext cx="301685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676400" y="5943600"/>
              <a:ext cx="301685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Elbow Connector 137"/>
            <p:cNvCxnSpPr>
              <a:endCxn id="137" idx="1"/>
            </p:cNvCxnSpPr>
            <p:nvPr/>
          </p:nvCxnSpPr>
          <p:spPr>
            <a:xfrm rot="5400000">
              <a:off x="1294621" y="5410979"/>
              <a:ext cx="1181100" cy="417542"/>
            </a:xfrm>
            <a:prstGeom prst="bentConnector4">
              <a:avLst>
                <a:gd name="adj1" fmla="val 52587"/>
                <a:gd name="adj2" fmla="val 13202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1978085" y="5029200"/>
              <a:ext cx="2368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1981200" y="6019800"/>
              <a:ext cx="2368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1447800" y="5181600"/>
              <a:ext cx="2368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934519" y="5219700"/>
            <a:ext cx="5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934519" y="5950236"/>
            <a:ext cx="5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146551" y="5143500"/>
            <a:ext cx="28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46672"/>
              </p:ext>
            </p:extLst>
          </p:nvPr>
        </p:nvGraphicFramePr>
        <p:xfrm>
          <a:off x="1524000" y="944880"/>
          <a:ext cx="3429000" cy="118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858318" y="13832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8318" y="18404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4800" y="533400"/>
            <a:ext cx="26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State Table or Truth Table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3190" y="990600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Count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35511" y="1759789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= True = 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35511" y="1390457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= False = Off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23190" y="2664949"/>
            <a:ext cx="8083099" cy="1983251"/>
            <a:chOff x="623190" y="1143000"/>
            <a:chExt cx="7301610" cy="2352583"/>
          </a:xfrm>
        </p:grpSpPr>
        <p:sp>
          <p:nvSpPr>
            <p:cNvPr id="92" name="Freeform 91"/>
            <p:cNvSpPr/>
            <p:nvPr/>
          </p:nvSpPr>
          <p:spPr>
            <a:xfrm>
              <a:off x="1438183" y="12954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47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455938" y="19900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47060" y="26485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495800" y="26004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971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501719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019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209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971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733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12445" y="12308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58318" y="19928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58318" y="26786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637320" y="12961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399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61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495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57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19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781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214978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97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73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495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57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019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78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54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endCxn id="164" idx="3"/>
            </p:cNvCxnSpPr>
            <p:nvPr/>
          </p:nvCxnSpPr>
          <p:spPr>
            <a:xfrm>
              <a:off x="1438183" y="16860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447800" y="2362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447800" y="30480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623190" y="3124200"/>
              <a:ext cx="748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Count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76400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76400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41515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41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203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03515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965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965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304800" y="2295617"/>
            <a:ext cx="16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Timing Diagram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4800" y="4736068"/>
            <a:ext cx="21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Trigger or T Flip Flop</a:t>
            </a:r>
          </a:p>
        </p:txBody>
      </p:sp>
    </p:spTree>
    <p:extLst>
      <p:ext uri="{BB962C8B-B14F-4D97-AF65-F5344CB8AC3E}">
        <p14:creationId xmlns:p14="http://schemas.microsoft.com/office/powerpoint/2010/main" val="684877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7620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191000" y="5143500"/>
            <a:ext cx="646143" cy="1257300"/>
            <a:chOff x="1447800" y="4953000"/>
            <a:chExt cx="770293" cy="1524000"/>
          </a:xfrm>
          <a:solidFill>
            <a:srgbClr val="FF0000"/>
          </a:solidFill>
        </p:grpSpPr>
        <p:sp>
          <p:nvSpPr>
            <p:cNvPr id="143" name="Rectangle 142"/>
            <p:cNvSpPr/>
            <p:nvPr/>
          </p:nvSpPr>
          <p:spPr>
            <a:xfrm>
              <a:off x="1676400" y="4953000"/>
              <a:ext cx="301685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676400" y="5943600"/>
              <a:ext cx="301685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Elbow Connector 144"/>
            <p:cNvCxnSpPr>
              <a:endCxn id="144" idx="1"/>
            </p:cNvCxnSpPr>
            <p:nvPr/>
          </p:nvCxnSpPr>
          <p:spPr>
            <a:xfrm rot="5400000">
              <a:off x="1294621" y="5410979"/>
              <a:ext cx="1181100" cy="417542"/>
            </a:xfrm>
            <a:prstGeom prst="bentConnector4">
              <a:avLst>
                <a:gd name="adj1" fmla="val 52587"/>
                <a:gd name="adj2" fmla="val 132023"/>
              </a:avLst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1978085" y="5029200"/>
              <a:ext cx="236893" cy="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981200" y="6019800"/>
              <a:ext cx="236893" cy="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447800" y="5181600"/>
              <a:ext cx="236893" cy="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934519" y="5219700"/>
            <a:ext cx="5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934519" y="5950236"/>
            <a:ext cx="5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984751" y="5143500"/>
            <a:ext cx="28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23374"/>
              </p:ext>
            </p:extLst>
          </p:nvPr>
        </p:nvGraphicFramePr>
        <p:xfrm>
          <a:off x="1524000" y="944880"/>
          <a:ext cx="3429000" cy="118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858318" y="13832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8318" y="18404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FF2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4800" y="533400"/>
            <a:ext cx="26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State Table or Truth Table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3190" y="990600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Count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35511" y="1759789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= True = 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35511" y="1390457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= False = Off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23190" y="2664949"/>
            <a:ext cx="8083099" cy="1983251"/>
            <a:chOff x="623190" y="1143000"/>
            <a:chExt cx="7301610" cy="2352583"/>
          </a:xfrm>
        </p:grpSpPr>
        <p:sp>
          <p:nvSpPr>
            <p:cNvPr id="92" name="Freeform 91"/>
            <p:cNvSpPr/>
            <p:nvPr/>
          </p:nvSpPr>
          <p:spPr>
            <a:xfrm>
              <a:off x="1438183" y="12954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47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455938" y="19900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47060" y="26485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495800" y="26004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971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501719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019800" y="19908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209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971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733800" y="3124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12445" y="12308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58318" y="19928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58318" y="26786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637320" y="12961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399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61320" y="12954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495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57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19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781800" y="31262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214978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97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73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495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57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019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781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543800" y="11430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endCxn id="164" idx="3"/>
            </p:cNvCxnSpPr>
            <p:nvPr/>
          </p:nvCxnSpPr>
          <p:spPr>
            <a:xfrm>
              <a:off x="1438183" y="16860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447800" y="2362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447800" y="30480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623190" y="3124200"/>
              <a:ext cx="748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Count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76400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76400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41515" y="26670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41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203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03515" y="198120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965514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965514" y="198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304800" y="2295617"/>
            <a:ext cx="16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Timing Diagram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4800" y="4736068"/>
            <a:ext cx="21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Trigger or T Flip Flop</a:t>
            </a:r>
          </a:p>
        </p:txBody>
      </p:sp>
    </p:spTree>
    <p:extLst>
      <p:ext uri="{BB962C8B-B14F-4D97-AF65-F5344CB8AC3E}">
        <p14:creationId xmlns:p14="http://schemas.microsoft.com/office/powerpoint/2010/main" val="2326274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8203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Minecraft 103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Mission #2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9477" y="1905000"/>
            <a:ext cx="121592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an 8 state counter</a:t>
            </a:r>
          </a:p>
        </p:txBody>
      </p:sp>
    </p:spTree>
    <p:extLst>
      <p:ext uri="{BB962C8B-B14F-4D97-AF65-F5344CB8AC3E}">
        <p14:creationId xmlns:p14="http://schemas.microsoft.com/office/powerpoint/2010/main" val="4030114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4377" y="393706"/>
            <a:ext cx="562709" cy="178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341" y="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0365" y="2260491"/>
            <a:ext cx="7715435" cy="4216509"/>
            <a:chOff x="381000" y="1447800"/>
            <a:chExt cx="8226486" cy="4495800"/>
          </a:xfrm>
        </p:grpSpPr>
        <p:sp>
          <p:nvSpPr>
            <p:cNvPr id="2" name="Rectangle 1"/>
            <p:cNvSpPr/>
            <p:nvPr/>
          </p:nvSpPr>
          <p:spPr>
            <a:xfrm>
              <a:off x="1676399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399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8800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3641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641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6042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854" y="1646068"/>
              <a:ext cx="914400" cy="506027"/>
            </a:xfrm>
            <a:custGeom>
              <a:avLst/>
              <a:gdLst>
                <a:gd name="connsiteX0" fmla="*/ 0 w 914400"/>
                <a:gd name="connsiteY0" fmla="*/ 0 h 506027"/>
                <a:gd name="connsiteX1" fmla="*/ 470517 w 914400"/>
                <a:gd name="connsiteY1" fmla="*/ 0 h 506027"/>
                <a:gd name="connsiteX2" fmla="*/ 470517 w 914400"/>
                <a:gd name="connsiteY2" fmla="*/ 506027 h 506027"/>
                <a:gd name="connsiteX3" fmla="*/ 914400 w 914400"/>
                <a:gd name="connsiteY3" fmla="*/ 506027 h 506027"/>
                <a:gd name="connsiteX4" fmla="*/ 914400 w 914400"/>
                <a:gd name="connsiteY4" fmla="*/ 506027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506027">
                  <a:moveTo>
                    <a:pt x="0" y="0"/>
                  </a:moveTo>
                  <a:lnTo>
                    <a:pt x="470517" y="0"/>
                  </a:lnTo>
                  <a:lnTo>
                    <a:pt x="470517" y="506027"/>
                  </a:lnTo>
                  <a:lnTo>
                    <a:pt x="914400" y="506027"/>
                  </a:lnTo>
                  <a:lnTo>
                    <a:pt x="914400" y="50602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953000" y="3657600"/>
              <a:ext cx="609600" cy="609600"/>
              <a:chOff x="4495800" y="3733800"/>
              <a:chExt cx="609600" cy="609600"/>
            </a:xfrm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4419600" y="38100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953000" y="39624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53000" y="5334000"/>
              <a:ext cx="609600" cy="609600"/>
              <a:chOff x="4495800" y="5410200"/>
              <a:chExt cx="609600" cy="609600"/>
            </a:xfrm>
          </p:grpSpPr>
          <p:sp>
            <p:nvSpPr>
              <p:cNvPr id="38" name="Isosceles Triangle 37"/>
              <p:cNvSpPr/>
              <p:nvPr/>
            </p:nvSpPr>
            <p:spPr>
              <a:xfrm rot="5400000">
                <a:off x="4419600" y="54864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4953000" y="56388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2925192" y="2152095"/>
              <a:ext cx="2024109" cy="3542190"/>
            </a:xfrm>
            <a:custGeom>
              <a:avLst/>
              <a:gdLst>
                <a:gd name="connsiteX0" fmla="*/ 0 w 2024109"/>
                <a:gd name="connsiteY0" fmla="*/ 0 h 3542190"/>
                <a:gd name="connsiteX1" fmla="*/ 0 w 2024109"/>
                <a:gd name="connsiteY1" fmla="*/ 3506680 h 3542190"/>
                <a:gd name="connsiteX2" fmla="*/ 2006354 w 2024109"/>
                <a:gd name="connsiteY2" fmla="*/ 3506680 h 3542190"/>
                <a:gd name="connsiteX3" fmla="*/ 2024109 w 2024109"/>
                <a:gd name="connsiteY3" fmla="*/ 3542190 h 354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09" h="3542190">
                  <a:moveTo>
                    <a:pt x="0" y="0"/>
                  </a:moveTo>
                  <a:lnTo>
                    <a:pt x="0" y="3506680"/>
                  </a:lnTo>
                  <a:lnTo>
                    <a:pt x="2006354" y="3506680"/>
                  </a:lnTo>
                  <a:lnTo>
                    <a:pt x="2024109" y="3542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76944" y="1637190"/>
              <a:ext cx="772357" cy="2352583"/>
            </a:xfrm>
            <a:custGeom>
              <a:avLst/>
              <a:gdLst>
                <a:gd name="connsiteX0" fmla="*/ 0 w 772357"/>
                <a:gd name="connsiteY0" fmla="*/ 0 h 2352583"/>
                <a:gd name="connsiteX1" fmla="*/ 363984 w 772357"/>
                <a:gd name="connsiteY1" fmla="*/ 8878 h 2352583"/>
                <a:gd name="connsiteX2" fmla="*/ 372862 w 772357"/>
                <a:gd name="connsiteY2" fmla="*/ 2352583 h 2352583"/>
                <a:gd name="connsiteX3" fmla="*/ 772357 w 772357"/>
                <a:gd name="connsiteY3" fmla="*/ 2343705 h 235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357" h="2352583">
                  <a:moveTo>
                    <a:pt x="0" y="0"/>
                  </a:moveTo>
                  <a:lnTo>
                    <a:pt x="363984" y="8878"/>
                  </a:lnTo>
                  <a:cubicBezTo>
                    <a:pt x="366943" y="790113"/>
                    <a:pt x="369903" y="1571348"/>
                    <a:pt x="372862" y="2352583"/>
                  </a:cubicBezTo>
                  <a:lnTo>
                    <a:pt x="772357" y="23437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70738" y="3972017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62600" y="5638800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14095" y="4724400"/>
              <a:ext cx="3171548" cy="2286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72000" y="3048000"/>
              <a:ext cx="1505505" cy="762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0089" y="26670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89" y="3581400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20089" y="43434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20089" y="5269468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58831" y="3110883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24800" y="39530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63270" y="47912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24800" y="56294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C`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162800" y="28075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62800" y="36457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62800" y="4495800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62800" y="53221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05800" y="2971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05800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05800" y="464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05800" y="549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0" y="2014492"/>
              <a:ext cx="1152617" cy="195308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29408" y="328118"/>
            <a:ext cx="5383555" cy="1848170"/>
            <a:chOff x="712445" y="76200"/>
            <a:chExt cx="7212355" cy="2475995"/>
          </a:xfrm>
        </p:grpSpPr>
        <p:sp>
          <p:nvSpPr>
            <p:cNvPr id="72" name="Freeform 71"/>
            <p:cNvSpPr/>
            <p:nvPr/>
          </p:nvSpPr>
          <p:spPr>
            <a:xfrm>
              <a:off x="1438183" y="2286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46938" y="2057401"/>
              <a:ext cx="762001" cy="494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  0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455938" y="9232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47060" y="15817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95800" y="15336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71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1719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19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09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2445" y="164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8318" y="9144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8318" y="16002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37320" y="2293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99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61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95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7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14978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97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95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257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19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8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4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88" idx="3"/>
            </p:cNvCxnSpPr>
            <p:nvPr/>
          </p:nvCxnSpPr>
          <p:spPr>
            <a:xfrm>
              <a:off x="1438183" y="6192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47800" y="12954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7800" y="1981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914400" y="2391318"/>
            <a:ext cx="492016" cy="27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clock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514600" y="1295400"/>
            <a:ext cx="550517" cy="511556"/>
            <a:chOff x="3640585" y="1295400"/>
            <a:chExt cx="550517" cy="511556"/>
          </a:xfrm>
        </p:grpSpPr>
        <p:sp>
          <p:nvSpPr>
            <p:cNvPr id="111" name="Freeform 110"/>
            <p:cNvSpPr/>
            <p:nvPr/>
          </p:nvSpPr>
          <p:spPr>
            <a:xfrm>
              <a:off x="3640585" y="1295400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640687" y="1806956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533400" y="4209871"/>
            <a:ext cx="1364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Show MC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Oscillator,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flip flops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decoder</a:t>
            </a:r>
          </a:p>
        </p:txBody>
      </p:sp>
    </p:spTree>
    <p:extLst>
      <p:ext uri="{BB962C8B-B14F-4D97-AF65-F5344CB8AC3E}">
        <p14:creationId xmlns:p14="http://schemas.microsoft.com/office/powerpoint/2010/main" val="3946986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4377" y="393706"/>
            <a:ext cx="562709" cy="178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341" y="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0365" y="2260491"/>
            <a:ext cx="7715435" cy="4216509"/>
            <a:chOff x="381000" y="1447800"/>
            <a:chExt cx="8226486" cy="4495800"/>
          </a:xfrm>
        </p:grpSpPr>
        <p:sp>
          <p:nvSpPr>
            <p:cNvPr id="2" name="Rectangle 1"/>
            <p:cNvSpPr/>
            <p:nvPr/>
          </p:nvSpPr>
          <p:spPr>
            <a:xfrm>
              <a:off x="1676399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399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8800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3641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641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6042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854" y="1646068"/>
              <a:ext cx="914400" cy="506027"/>
            </a:xfrm>
            <a:custGeom>
              <a:avLst/>
              <a:gdLst>
                <a:gd name="connsiteX0" fmla="*/ 0 w 914400"/>
                <a:gd name="connsiteY0" fmla="*/ 0 h 506027"/>
                <a:gd name="connsiteX1" fmla="*/ 470517 w 914400"/>
                <a:gd name="connsiteY1" fmla="*/ 0 h 506027"/>
                <a:gd name="connsiteX2" fmla="*/ 470517 w 914400"/>
                <a:gd name="connsiteY2" fmla="*/ 506027 h 506027"/>
                <a:gd name="connsiteX3" fmla="*/ 914400 w 914400"/>
                <a:gd name="connsiteY3" fmla="*/ 506027 h 506027"/>
                <a:gd name="connsiteX4" fmla="*/ 914400 w 914400"/>
                <a:gd name="connsiteY4" fmla="*/ 506027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506027">
                  <a:moveTo>
                    <a:pt x="0" y="0"/>
                  </a:moveTo>
                  <a:lnTo>
                    <a:pt x="470517" y="0"/>
                  </a:lnTo>
                  <a:lnTo>
                    <a:pt x="470517" y="506027"/>
                  </a:lnTo>
                  <a:lnTo>
                    <a:pt x="914400" y="506027"/>
                  </a:lnTo>
                  <a:lnTo>
                    <a:pt x="914400" y="50602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953000" y="3657600"/>
              <a:ext cx="609600" cy="609600"/>
              <a:chOff x="4495800" y="3733800"/>
              <a:chExt cx="609600" cy="609600"/>
            </a:xfrm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4419600" y="38100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953000" y="39624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53000" y="5334000"/>
              <a:ext cx="609600" cy="609600"/>
              <a:chOff x="4495800" y="5410200"/>
              <a:chExt cx="609600" cy="609600"/>
            </a:xfrm>
          </p:grpSpPr>
          <p:sp>
            <p:nvSpPr>
              <p:cNvPr id="38" name="Isosceles Triangle 37"/>
              <p:cNvSpPr/>
              <p:nvPr/>
            </p:nvSpPr>
            <p:spPr>
              <a:xfrm rot="5400000">
                <a:off x="4419600" y="54864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4953000" y="56388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2925192" y="2152095"/>
              <a:ext cx="2024109" cy="3542190"/>
            </a:xfrm>
            <a:custGeom>
              <a:avLst/>
              <a:gdLst>
                <a:gd name="connsiteX0" fmla="*/ 0 w 2024109"/>
                <a:gd name="connsiteY0" fmla="*/ 0 h 3542190"/>
                <a:gd name="connsiteX1" fmla="*/ 0 w 2024109"/>
                <a:gd name="connsiteY1" fmla="*/ 3506680 h 3542190"/>
                <a:gd name="connsiteX2" fmla="*/ 2006354 w 2024109"/>
                <a:gd name="connsiteY2" fmla="*/ 3506680 h 3542190"/>
                <a:gd name="connsiteX3" fmla="*/ 2024109 w 2024109"/>
                <a:gd name="connsiteY3" fmla="*/ 3542190 h 354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09" h="3542190">
                  <a:moveTo>
                    <a:pt x="0" y="0"/>
                  </a:moveTo>
                  <a:lnTo>
                    <a:pt x="0" y="3506680"/>
                  </a:lnTo>
                  <a:lnTo>
                    <a:pt x="2006354" y="3506680"/>
                  </a:lnTo>
                  <a:lnTo>
                    <a:pt x="2024109" y="3542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76944" y="1637190"/>
              <a:ext cx="772357" cy="2352583"/>
            </a:xfrm>
            <a:custGeom>
              <a:avLst/>
              <a:gdLst>
                <a:gd name="connsiteX0" fmla="*/ 0 w 772357"/>
                <a:gd name="connsiteY0" fmla="*/ 0 h 2352583"/>
                <a:gd name="connsiteX1" fmla="*/ 363984 w 772357"/>
                <a:gd name="connsiteY1" fmla="*/ 8878 h 2352583"/>
                <a:gd name="connsiteX2" fmla="*/ 372862 w 772357"/>
                <a:gd name="connsiteY2" fmla="*/ 2352583 h 2352583"/>
                <a:gd name="connsiteX3" fmla="*/ 772357 w 772357"/>
                <a:gd name="connsiteY3" fmla="*/ 2343705 h 235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357" h="2352583">
                  <a:moveTo>
                    <a:pt x="0" y="0"/>
                  </a:moveTo>
                  <a:lnTo>
                    <a:pt x="363984" y="8878"/>
                  </a:lnTo>
                  <a:cubicBezTo>
                    <a:pt x="366943" y="790113"/>
                    <a:pt x="369903" y="1571348"/>
                    <a:pt x="372862" y="2352583"/>
                  </a:cubicBezTo>
                  <a:lnTo>
                    <a:pt x="772357" y="23437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70738" y="3972017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62600" y="5638800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14095" y="4724400"/>
              <a:ext cx="3171548" cy="2286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72000" y="3048000"/>
              <a:ext cx="1505505" cy="762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0089" y="26670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89" y="3581400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20089" y="43434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20089" y="5269468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58831" y="3110883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24800" y="39530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63270" y="47912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24800" y="56294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C`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162800" y="28075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62800" y="36457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62800" y="4495800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62800" y="53221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05800" y="2971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05800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05800" y="464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05800" y="549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0" y="2014492"/>
              <a:ext cx="1152617" cy="195308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29408" y="328118"/>
            <a:ext cx="5383555" cy="1848170"/>
            <a:chOff x="712445" y="76200"/>
            <a:chExt cx="7212355" cy="2475995"/>
          </a:xfrm>
        </p:grpSpPr>
        <p:sp>
          <p:nvSpPr>
            <p:cNvPr id="72" name="Freeform 71"/>
            <p:cNvSpPr/>
            <p:nvPr/>
          </p:nvSpPr>
          <p:spPr>
            <a:xfrm>
              <a:off x="1438183" y="2286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46938" y="2057401"/>
              <a:ext cx="762001" cy="494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  0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455938" y="9232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47060" y="15817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95800" y="15336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71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1719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19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09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2445" y="164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8318" y="9144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8318" y="16002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37320" y="2293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99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61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95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7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14978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97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95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257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19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8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4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88" idx="3"/>
            </p:cNvCxnSpPr>
            <p:nvPr/>
          </p:nvCxnSpPr>
          <p:spPr>
            <a:xfrm>
              <a:off x="1438183" y="6192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47800" y="12954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7800" y="1981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Freeform 108"/>
          <p:cNvSpPr/>
          <p:nvPr/>
        </p:nvSpPr>
        <p:spPr>
          <a:xfrm>
            <a:off x="5921406" y="3962400"/>
            <a:ext cx="1029456" cy="2216457"/>
          </a:xfrm>
          <a:custGeom>
            <a:avLst/>
            <a:gdLst>
              <a:gd name="connsiteX0" fmla="*/ 0 w 1029810"/>
              <a:gd name="connsiteY0" fmla="*/ 2219417 h 2219417"/>
              <a:gd name="connsiteX1" fmla="*/ 1029810 w 1029810"/>
              <a:gd name="connsiteY1" fmla="*/ 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810" h="2219417">
                <a:moveTo>
                  <a:pt x="0" y="2219417"/>
                </a:moveTo>
                <a:lnTo>
                  <a:pt x="102981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921406" y="3689816"/>
            <a:ext cx="1029456" cy="941062"/>
          </a:xfrm>
          <a:custGeom>
            <a:avLst/>
            <a:gdLst>
              <a:gd name="connsiteX0" fmla="*/ 0 w 1029810"/>
              <a:gd name="connsiteY0" fmla="*/ 2219417 h 2219417"/>
              <a:gd name="connsiteX1" fmla="*/ 1029810 w 1029810"/>
              <a:gd name="connsiteY1" fmla="*/ 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810" h="2219417">
                <a:moveTo>
                  <a:pt x="0" y="2219417"/>
                </a:moveTo>
                <a:lnTo>
                  <a:pt x="102981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514600" y="1295400"/>
            <a:ext cx="550517" cy="511556"/>
            <a:chOff x="3640585" y="1295400"/>
            <a:chExt cx="550517" cy="511556"/>
          </a:xfrm>
        </p:grpSpPr>
        <p:sp>
          <p:nvSpPr>
            <p:cNvPr id="111" name="Freeform 110"/>
            <p:cNvSpPr/>
            <p:nvPr/>
          </p:nvSpPr>
          <p:spPr>
            <a:xfrm>
              <a:off x="3640585" y="1295400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640687" y="1806956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33400" y="4209871"/>
            <a:ext cx="1364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Show MC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Oscillator,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flip flops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decoder</a:t>
            </a:r>
          </a:p>
        </p:txBody>
      </p:sp>
    </p:spTree>
    <p:extLst>
      <p:ext uri="{BB962C8B-B14F-4D97-AF65-F5344CB8AC3E}">
        <p14:creationId xmlns:p14="http://schemas.microsoft.com/office/powerpoint/2010/main" val="3083034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3048000" y="393706"/>
            <a:ext cx="562709" cy="178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341" y="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0365" y="2260491"/>
            <a:ext cx="7715435" cy="4216509"/>
            <a:chOff x="381000" y="1447800"/>
            <a:chExt cx="8226486" cy="4495800"/>
          </a:xfrm>
        </p:grpSpPr>
        <p:sp>
          <p:nvSpPr>
            <p:cNvPr id="2" name="Rectangle 1"/>
            <p:cNvSpPr/>
            <p:nvPr/>
          </p:nvSpPr>
          <p:spPr>
            <a:xfrm>
              <a:off x="1676399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399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8800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3641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641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6042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854" y="1646068"/>
              <a:ext cx="914400" cy="506027"/>
            </a:xfrm>
            <a:custGeom>
              <a:avLst/>
              <a:gdLst>
                <a:gd name="connsiteX0" fmla="*/ 0 w 914400"/>
                <a:gd name="connsiteY0" fmla="*/ 0 h 506027"/>
                <a:gd name="connsiteX1" fmla="*/ 470517 w 914400"/>
                <a:gd name="connsiteY1" fmla="*/ 0 h 506027"/>
                <a:gd name="connsiteX2" fmla="*/ 470517 w 914400"/>
                <a:gd name="connsiteY2" fmla="*/ 506027 h 506027"/>
                <a:gd name="connsiteX3" fmla="*/ 914400 w 914400"/>
                <a:gd name="connsiteY3" fmla="*/ 506027 h 506027"/>
                <a:gd name="connsiteX4" fmla="*/ 914400 w 914400"/>
                <a:gd name="connsiteY4" fmla="*/ 506027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506027">
                  <a:moveTo>
                    <a:pt x="0" y="0"/>
                  </a:moveTo>
                  <a:lnTo>
                    <a:pt x="470517" y="0"/>
                  </a:lnTo>
                  <a:lnTo>
                    <a:pt x="470517" y="506027"/>
                  </a:lnTo>
                  <a:lnTo>
                    <a:pt x="914400" y="506027"/>
                  </a:lnTo>
                  <a:lnTo>
                    <a:pt x="914400" y="50602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953000" y="3657600"/>
              <a:ext cx="609600" cy="609600"/>
              <a:chOff x="4495800" y="3733800"/>
              <a:chExt cx="609600" cy="609600"/>
            </a:xfrm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4419600" y="38100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953000" y="39624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53000" y="5334000"/>
              <a:ext cx="609600" cy="609600"/>
              <a:chOff x="4495800" y="5410200"/>
              <a:chExt cx="609600" cy="609600"/>
            </a:xfrm>
          </p:grpSpPr>
          <p:sp>
            <p:nvSpPr>
              <p:cNvPr id="38" name="Isosceles Triangle 37"/>
              <p:cNvSpPr/>
              <p:nvPr/>
            </p:nvSpPr>
            <p:spPr>
              <a:xfrm rot="5400000">
                <a:off x="4419600" y="54864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4953000" y="56388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2925192" y="2152095"/>
              <a:ext cx="2024109" cy="3542190"/>
            </a:xfrm>
            <a:custGeom>
              <a:avLst/>
              <a:gdLst>
                <a:gd name="connsiteX0" fmla="*/ 0 w 2024109"/>
                <a:gd name="connsiteY0" fmla="*/ 0 h 3542190"/>
                <a:gd name="connsiteX1" fmla="*/ 0 w 2024109"/>
                <a:gd name="connsiteY1" fmla="*/ 3506680 h 3542190"/>
                <a:gd name="connsiteX2" fmla="*/ 2006354 w 2024109"/>
                <a:gd name="connsiteY2" fmla="*/ 3506680 h 3542190"/>
                <a:gd name="connsiteX3" fmla="*/ 2024109 w 2024109"/>
                <a:gd name="connsiteY3" fmla="*/ 3542190 h 354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09" h="3542190">
                  <a:moveTo>
                    <a:pt x="0" y="0"/>
                  </a:moveTo>
                  <a:lnTo>
                    <a:pt x="0" y="3506680"/>
                  </a:lnTo>
                  <a:lnTo>
                    <a:pt x="2006354" y="3506680"/>
                  </a:lnTo>
                  <a:lnTo>
                    <a:pt x="2024109" y="3542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76944" y="1637190"/>
              <a:ext cx="772357" cy="2352583"/>
            </a:xfrm>
            <a:custGeom>
              <a:avLst/>
              <a:gdLst>
                <a:gd name="connsiteX0" fmla="*/ 0 w 772357"/>
                <a:gd name="connsiteY0" fmla="*/ 0 h 2352583"/>
                <a:gd name="connsiteX1" fmla="*/ 363984 w 772357"/>
                <a:gd name="connsiteY1" fmla="*/ 8878 h 2352583"/>
                <a:gd name="connsiteX2" fmla="*/ 372862 w 772357"/>
                <a:gd name="connsiteY2" fmla="*/ 2352583 h 2352583"/>
                <a:gd name="connsiteX3" fmla="*/ 772357 w 772357"/>
                <a:gd name="connsiteY3" fmla="*/ 2343705 h 235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357" h="2352583">
                  <a:moveTo>
                    <a:pt x="0" y="0"/>
                  </a:moveTo>
                  <a:lnTo>
                    <a:pt x="363984" y="8878"/>
                  </a:lnTo>
                  <a:cubicBezTo>
                    <a:pt x="366943" y="790113"/>
                    <a:pt x="369903" y="1571348"/>
                    <a:pt x="372862" y="2352583"/>
                  </a:cubicBezTo>
                  <a:lnTo>
                    <a:pt x="772357" y="23437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70738" y="3972017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62600" y="5638800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14095" y="4724400"/>
              <a:ext cx="3171548" cy="2286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72000" y="3048000"/>
              <a:ext cx="1505505" cy="762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0089" y="26670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89" y="3581400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20089" y="43434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20089" y="5269468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58831" y="3110883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24800" y="39530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63270" y="47912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24800" y="56294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C`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162800" y="28075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62800" y="36457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62800" y="4495800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62800" y="53221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05800" y="2971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05800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05800" y="464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05800" y="549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0" y="2014492"/>
              <a:ext cx="1152617" cy="195308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29408" y="328118"/>
            <a:ext cx="5383555" cy="1756051"/>
            <a:chOff x="712445" y="76200"/>
            <a:chExt cx="7212355" cy="2352583"/>
          </a:xfrm>
        </p:grpSpPr>
        <p:sp>
          <p:nvSpPr>
            <p:cNvPr id="72" name="Freeform 71"/>
            <p:cNvSpPr/>
            <p:nvPr/>
          </p:nvSpPr>
          <p:spPr>
            <a:xfrm>
              <a:off x="1438183" y="2286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46938" y="2057401"/>
              <a:ext cx="76200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455938" y="9232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47060" y="15817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95800" y="15336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71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1719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19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09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2445" y="164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8318" y="9144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8318" y="16002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37320" y="2293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99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61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95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7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14978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97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95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257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19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8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4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88" idx="3"/>
            </p:cNvCxnSpPr>
            <p:nvPr/>
          </p:nvCxnSpPr>
          <p:spPr>
            <a:xfrm>
              <a:off x="1438183" y="6192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47800" y="12954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7800" y="1981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914400" y="2391318"/>
            <a:ext cx="492016" cy="27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clock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0" y="1295400"/>
            <a:ext cx="550517" cy="511556"/>
            <a:chOff x="3640585" y="1295400"/>
            <a:chExt cx="550517" cy="511556"/>
          </a:xfrm>
        </p:grpSpPr>
        <p:sp>
          <p:nvSpPr>
            <p:cNvPr id="107" name="Freeform 106"/>
            <p:cNvSpPr/>
            <p:nvPr/>
          </p:nvSpPr>
          <p:spPr>
            <a:xfrm>
              <a:off x="3640585" y="1295400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40687" y="1806956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33400" y="4209871"/>
            <a:ext cx="1364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Show MC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Oscillator,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flip flops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decoder</a:t>
            </a:r>
          </a:p>
        </p:txBody>
      </p:sp>
    </p:spTree>
    <p:extLst>
      <p:ext uri="{BB962C8B-B14F-4D97-AF65-F5344CB8AC3E}">
        <p14:creationId xmlns:p14="http://schemas.microsoft.com/office/powerpoint/2010/main" val="259548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3048000" y="393706"/>
            <a:ext cx="562709" cy="178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341" y="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0365" y="2260491"/>
            <a:ext cx="7715435" cy="4216509"/>
            <a:chOff x="381000" y="1447800"/>
            <a:chExt cx="8226486" cy="4495800"/>
          </a:xfrm>
        </p:grpSpPr>
        <p:sp>
          <p:nvSpPr>
            <p:cNvPr id="2" name="Rectangle 1"/>
            <p:cNvSpPr/>
            <p:nvPr/>
          </p:nvSpPr>
          <p:spPr>
            <a:xfrm>
              <a:off x="1676399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399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8800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3641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641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6042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854" y="1646068"/>
              <a:ext cx="914400" cy="506027"/>
            </a:xfrm>
            <a:custGeom>
              <a:avLst/>
              <a:gdLst>
                <a:gd name="connsiteX0" fmla="*/ 0 w 914400"/>
                <a:gd name="connsiteY0" fmla="*/ 0 h 506027"/>
                <a:gd name="connsiteX1" fmla="*/ 470517 w 914400"/>
                <a:gd name="connsiteY1" fmla="*/ 0 h 506027"/>
                <a:gd name="connsiteX2" fmla="*/ 470517 w 914400"/>
                <a:gd name="connsiteY2" fmla="*/ 506027 h 506027"/>
                <a:gd name="connsiteX3" fmla="*/ 914400 w 914400"/>
                <a:gd name="connsiteY3" fmla="*/ 506027 h 506027"/>
                <a:gd name="connsiteX4" fmla="*/ 914400 w 914400"/>
                <a:gd name="connsiteY4" fmla="*/ 506027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506027">
                  <a:moveTo>
                    <a:pt x="0" y="0"/>
                  </a:moveTo>
                  <a:lnTo>
                    <a:pt x="470517" y="0"/>
                  </a:lnTo>
                  <a:lnTo>
                    <a:pt x="470517" y="506027"/>
                  </a:lnTo>
                  <a:lnTo>
                    <a:pt x="914400" y="506027"/>
                  </a:lnTo>
                  <a:lnTo>
                    <a:pt x="914400" y="50602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953000" y="3657600"/>
              <a:ext cx="609600" cy="609600"/>
              <a:chOff x="4495800" y="3733800"/>
              <a:chExt cx="609600" cy="609600"/>
            </a:xfrm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4419600" y="38100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953000" y="39624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53000" y="5334000"/>
              <a:ext cx="609600" cy="609600"/>
              <a:chOff x="4495800" y="5410200"/>
              <a:chExt cx="609600" cy="609600"/>
            </a:xfrm>
          </p:grpSpPr>
          <p:sp>
            <p:nvSpPr>
              <p:cNvPr id="38" name="Isosceles Triangle 37"/>
              <p:cNvSpPr/>
              <p:nvPr/>
            </p:nvSpPr>
            <p:spPr>
              <a:xfrm rot="5400000">
                <a:off x="4419600" y="54864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4953000" y="56388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2925192" y="2152095"/>
              <a:ext cx="2024109" cy="3542190"/>
            </a:xfrm>
            <a:custGeom>
              <a:avLst/>
              <a:gdLst>
                <a:gd name="connsiteX0" fmla="*/ 0 w 2024109"/>
                <a:gd name="connsiteY0" fmla="*/ 0 h 3542190"/>
                <a:gd name="connsiteX1" fmla="*/ 0 w 2024109"/>
                <a:gd name="connsiteY1" fmla="*/ 3506680 h 3542190"/>
                <a:gd name="connsiteX2" fmla="*/ 2006354 w 2024109"/>
                <a:gd name="connsiteY2" fmla="*/ 3506680 h 3542190"/>
                <a:gd name="connsiteX3" fmla="*/ 2024109 w 2024109"/>
                <a:gd name="connsiteY3" fmla="*/ 3542190 h 354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09" h="3542190">
                  <a:moveTo>
                    <a:pt x="0" y="0"/>
                  </a:moveTo>
                  <a:lnTo>
                    <a:pt x="0" y="3506680"/>
                  </a:lnTo>
                  <a:lnTo>
                    <a:pt x="2006354" y="3506680"/>
                  </a:lnTo>
                  <a:lnTo>
                    <a:pt x="2024109" y="3542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76944" y="1637190"/>
              <a:ext cx="772357" cy="2352583"/>
            </a:xfrm>
            <a:custGeom>
              <a:avLst/>
              <a:gdLst>
                <a:gd name="connsiteX0" fmla="*/ 0 w 772357"/>
                <a:gd name="connsiteY0" fmla="*/ 0 h 2352583"/>
                <a:gd name="connsiteX1" fmla="*/ 363984 w 772357"/>
                <a:gd name="connsiteY1" fmla="*/ 8878 h 2352583"/>
                <a:gd name="connsiteX2" fmla="*/ 372862 w 772357"/>
                <a:gd name="connsiteY2" fmla="*/ 2352583 h 2352583"/>
                <a:gd name="connsiteX3" fmla="*/ 772357 w 772357"/>
                <a:gd name="connsiteY3" fmla="*/ 2343705 h 235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357" h="2352583">
                  <a:moveTo>
                    <a:pt x="0" y="0"/>
                  </a:moveTo>
                  <a:lnTo>
                    <a:pt x="363984" y="8878"/>
                  </a:lnTo>
                  <a:cubicBezTo>
                    <a:pt x="366943" y="790113"/>
                    <a:pt x="369903" y="1571348"/>
                    <a:pt x="372862" y="2352583"/>
                  </a:cubicBezTo>
                  <a:lnTo>
                    <a:pt x="772357" y="23437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70738" y="3972017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62600" y="5638800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14095" y="4724400"/>
              <a:ext cx="3171548" cy="2286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72000" y="3048000"/>
              <a:ext cx="1505505" cy="762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0089" y="26670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89" y="3581400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20089" y="43434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20089" y="5269468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58831" y="3110883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24800" y="39530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63270" y="47912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24800" y="56294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C`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162800" y="28075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62800" y="36457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62800" y="4495800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62800" y="53221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05800" y="2971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05800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05800" y="464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05800" y="549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0" y="2014492"/>
              <a:ext cx="1152617" cy="195308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29408" y="328118"/>
            <a:ext cx="5383555" cy="1756051"/>
            <a:chOff x="712445" y="76200"/>
            <a:chExt cx="7212355" cy="2352583"/>
          </a:xfrm>
        </p:grpSpPr>
        <p:sp>
          <p:nvSpPr>
            <p:cNvPr id="72" name="Freeform 71"/>
            <p:cNvSpPr/>
            <p:nvPr/>
          </p:nvSpPr>
          <p:spPr>
            <a:xfrm>
              <a:off x="1438183" y="2286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46938" y="2057401"/>
              <a:ext cx="76200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455938" y="9232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47060" y="15817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95800" y="15336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71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1719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19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09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2445" y="164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8318" y="9144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8318" y="16002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37320" y="2293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99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61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95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7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14978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97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95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257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19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8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4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88" idx="3"/>
            </p:cNvCxnSpPr>
            <p:nvPr/>
          </p:nvCxnSpPr>
          <p:spPr>
            <a:xfrm>
              <a:off x="1438183" y="6192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47800" y="12954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7800" y="1981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914400" y="2391318"/>
            <a:ext cx="492016" cy="27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clock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0" y="1295400"/>
            <a:ext cx="550517" cy="511556"/>
            <a:chOff x="3640585" y="1295400"/>
            <a:chExt cx="550517" cy="511556"/>
          </a:xfrm>
        </p:grpSpPr>
        <p:sp>
          <p:nvSpPr>
            <p:cNvPr id="107" name="Freeform 106"/>
            <p:cNvSpPr/>
            <p:nvPr/>
          </p:nvSpPr>
          <p:spPr>
            <a:xfrm>
              <a:off x="3640585" y="1295400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40687" y="1806956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Freeform 108"/>
          <p:cNvSpPr/>
          <p:nvPr/>
        </p:nvSpPr>
        <p:spPr>
          <a:xfrm>
            <a:off x="5940620" y="4690344"/>
            <a:ext cx="1010242" cy="643197"/>
          </a:xfrm>
          <a:custGeom>
            <a:avLst/>
            <a:gdLst>
              <a:gd name="connsiteX0" fmla="*/ 0 w 1029810"/>
              <a:gd name="connsiteY0" fmla="*/ 2219417 h 2219417"/>
              <a:gd name="connsiteX1" fmla="*/ 1029810 w 1029810"/>
              <a:gd name="connsiteY1" fmla="*/ 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810" h="2219417">
                <a:moveTo>
                  <a:pt x="0" y="2219417"/>
                </a:moveTo>
                <a:lnTo>
                  <a:pt x="102981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945060" y="4415422"/>
            <a:ext cx="1005802" cy="185588"/>
          </a:xfrm>
          <a:custGeom>
            <a:avLst/>
            <a:gdLst>
              <a:gd name="connsiteX0" fmla="*/ 0 w 1029810"/>
              <a:gd name="connsiteY0" fmla="*/ 2219417 h 2219417"/>
              <a:gd name="connsiteX1" fmla="*/ 1029810 w 1029810"/>
              <a:gd name="connsiteY1" fmla="*/ 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810" h="2219417">
                <a:moveTo>
                  <a:pt x="0" y="2219417"/>
                </a:moveTo>
                <a:lnTo>
                  <a:pt x="102981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533400" y="4209871"/>
            <a:ext cx="1364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Show MC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Oscillator,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flip flops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decoder</a:t>
            </a:r>
          </a:p>
        </p:txBody>
      </p:sp>
    </p:spTree>
    <p:extLst>
      <p:ext uri="{BB962C8B-B14F-4D97-AF65-F5344CB8AC3E}">
        <p14:creationId xmlns:p14="http://schemas.microsoft.com/office/powerpoint/2010/main" val="346556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3628291" y="393706"/>
            <a:ext cx="562709" cy="178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341" y="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0365" y="2260491"/>
            <a:ext cx="7715435" cy="4216509"/>
            <a:chOff x="381000" y="1447800"/>
            <a:chExt cx="8226486" cy="4495800"/>
          </a:xfrm>
        </p:grpSpPr>
        <p:sp>
          <p:nvSpPr>
            <p:cNvPr id="2" name="Rectangle 1"/>
            <p:cNvSpPr/>
            <p:nvPr/>
          </p:nvSpPr>
          <p:spPr>
            <a:xfrm>
              <a:off x="1676399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399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8800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3641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641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6042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854" y="1646068"/>
              <a:ext cx="914400" cy="506027"/>
            </a:xfrm>
            <a:custGeom>
              <a:avLst/>
              <a:gdLst>
                <a:gd name="connsiteX0" fmla="*/ 0 w 914400"/>
                <a:gd name="connsiteY0" fmla="*/ 0 h 506027"/>
                <a:gd name="connsiteX1" fmla="*/ 470517 w 914400"/>
                <a:gd name="connsiteY1" fmla="*/ 0 h 506027"/>
                <a:gd name="connsiteX2" fmla="*/ 470517 w 914400"/>
                <a:gd name="connsiteY2" fmla="*/ 506027 h 506027"/>
                <a:gd name="connsiteX3" fmla="*/ 914400 w 914400"/>
                <a:gd name="connsiteY3" fmla="*/ 506027 h 506027"/>
                <a:gd name="connsiteX4" fmla="*/ 914400 w 914400"/>
                <a:gd name="connsiteY4" fmla="*/ 506027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506027">
                  <a:moveTo>
                    <a:pt x="0" y="0"/>
                  </a:moveTo>
                  <a:lnTo>
                    <a:pt x="470517" y="0"/>
                  </a:lnTo>
                  <a:lnTo>
                    <a:pt x="470517" y="506027"/>
                  </a:lnTo>
                  <a:lnTo>
                    <a:pt x="914400" y="506027"/>
                  </a:lnTo>
                  <a:lnTo>
                    <a:pt x="914400" y="50602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953000" y="3657600"/>
              <a:ext cx="609600" cy="609600"/>
              <a:chOff x="4495800" y="3733800"/>
              <a:chExt cx="609600" cy="609600"/>
            </a:xfrm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4419600" y="38100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953000" y="39624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53000" y="5334000"/>
              <a:ext cx="609600" cy="609600"/>
              <a:chOff x="4495800" y="5410200"/>
              <a:chExt cx="609600" cy="609600"/>
            </a:xfrm>
          </p:grpSpPr>
          <p:sp>
            <p:nvSpPr>
              <p:cNvPr id="38" name="Isosceles Triangle 37"/>
              <p:cNvSpPr/>
              <p:nvPr/>
            </p:nvSpPr>
            <p:spPr>
              <a:xfrm rot="5400000">
                <a:off x="4419600" y="54864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4953000" y="56388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2925192" y="2152095"/>
              <a:ext cx="2024109" cy="3542190"/>
            </a:xfrm>
            <a:custGeom>
              <a:avLst/>
              <a:gdLst>
                <a:gd name="connsiteX0" fmla="*/ 0 w 2024109"/>
                <a:gd name="connsiteY0" fmla="*/ 0 h 3542190"/>
                <a:gd name="connsiteX1" fmla="*/ 0 w 2024109"/>
                <a:gd name="connsiteY1" fmla="*/ 3506680 h 3542190"/>
                <a:gd name="connsiteX2" fmla="*/ 2006354 w 2024109"/>
                <a:gd name="connsiteY2" fmla="*/ 3506680 h 3542190"/>
                <a:gd name="connsiteX3" fmla="*/ 2024109 w 2024109"/>
                <a:gd name="connsiteY3" fmla="*/ 3542190 h 354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09" h="3542190">
                  <a:moveTo>
                    <a:pt x="0" y="0"/>
                  </a:moveTo>
                  <a:lnTo>
                    <a:pt x="0" y="3506680"/>
                  </a:lnTo>
                  <a:lnTo>
                    <a:pt x="2006354" y="3506680"/>
                  </a:lnTo>
                  <a:lnTo>
                    <a:pt x="2024109" y="3542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76944" y="1637190"/>
              <a:ext cx="772357" cy="2352583"/>
            </a:xfrm>
            <a:custGeom>
              <a:avLst/>
              <a:gdLst>
                <a:gd name="connsiteX0" fmla="*/ 0 w 772357"/>
                <a:gd name="connsiteY0" fmla="*/ 0 h 2352583"/>
                <a:gd name="connsiteX1" fmla="*/ 363984 w 772357"/>
                <a:gd name="connsiteY1" fmla="*/ 8878 h 2352583"/>
                <a:gd name="connsiteX2" fmla="*/ 372862 w 772357"/>
                <a:gd name="connsiteY2" fmla="*/ 2352583 h 2352583"/>
                <a:gd name="connsiteX3" fmla="*/ 772357 w 772357"/>
                <a:gd name="connsiteY3" fmla="*/ 2343705 h 235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357" h="2352583">
                  <a:moveTo>
                    <a:pt x="0" y="0"/>
                  </a:moveTo>
                  <a:lnTo>
                    <a:pt x="363984" y="8878"/>
                  </a:lnTo>
                  <a:cubicBezTo>
                    <a:pt x="366943" y="790113"/>
                    <a:pt x="369903" y="1571348"/>
                    <a:pt x="372862" y="2352583"/>
                  </a:cubicBezTo>
                  <a:lnTo>
                    <a:pt x="772357" y="23437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70738" y="3972017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62600" y="5638800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14095" y="4724400"/>
              <a:ext cx="3171548" cy="2286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72000" y="3048000"/>
              <a:ext cx="1505505" cy="762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0089" y="26670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89" y="3581400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20089" y="43434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20089" y="5269468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58831" y="3110883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24800" y="39530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63270" y="47912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24800" y="56294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C`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162800" y="28075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62800" y="36457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62800" y="4495800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62800" y="53221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05800" y="2971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05800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05800" y="464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05800" y="549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0" y="2014492"/>
              <a:ext cx="1152617" cy="195308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29408" y="328118"/>
            <a:ext cx="5383555" cy="1756051"/>
            <a:chOff x="712445" y="76200"/>
            <a:chExt cx="7212355" cy="2352583"/>
          </a:xfrm>
        </p:grpSpPr>
        <p:sp>
          <p:nvSpPr>
            <p:cNvPr id="72" name="Freeform 71"/>
            <p:cNvSpPr/>
            <p:nvPr/>
          </p:nvSpPr>
          <p:spPr>
            <a:xfrm>
              <a:off x="1438183" y="2286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46938" y="2057401"/>
              <a:ext cx="76200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455938" y="9232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47060" y="15817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95800" y="15336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71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1719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19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09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2445" y="164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8318" y="9144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8318" y="16002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37320" y="2293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99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61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95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7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14978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97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95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257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19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8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4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88" idx="3"/>
            </p:cNvCxnSpPr>
            <p:nvPr/>
          </p:nvCxnSpPr>
          <p:spPr>
            <a:xfrm>
              <a:off x="1438183" y="6192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47800" y="12954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7800" y="1981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914400" y="2391318"/>
            <a:ext cx="492016" cy="27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clock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40483" y="1295400"/>
            <a:ext cx="550517" cy="511556"/>
            <a:chOff x="3640585" y="1295400"/>
            <a:chExt cx="550517" cy="511556"/>
          </a:xfrm>
        </p:grpSpPr>
        <p:sp>
          <p:nvSpPr>
            <p:cNvPr id="107" name="Freeform 106"/>
            <p:cNvSpPr/>
            <p:nvPr/>
          </p:nvSpPr>
          <p:spPr>
            <a:xfrm>
              <a:off x="3640585" y="1295400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40687" y="1806956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4260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3628291" y="393706"/>
            <a:ext cx="562709" cy="178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341" y="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0365" y="2260491"/>
            <a:ext cx="7715435" cy="4216509"/>
            <a:chOff x="381000" y="1447800"/>
            <a:chExt cx="8226486" cy="4495800"/>
          </a:xfrm>
        </p:grpSpPr>
        <p:sp>
          <p:nvSpPr>
            <p:cNvPr id="2" name="Rectangle 1"/>
            <p:cNvSpPr/>
            <p:nvPr/>
          </p:nvSpPr>
          <p:spPr>
            <a:xfrm>
              <a:off x="1676399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399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8800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3641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641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6042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854" y="1646068"/>
              <a:ext cx="914400" cy="506027"/>
            </a:xfrm>
            <a:custGeom>
              <a:avLst/>
              <a:gdLst>
                <a:gd name="connsiteX0" fmla="*/ 0 w 914400"/>
                <a:gd name="connsiteY0" fmla="*/ 0 h 506027"/>
                <a:gd name="connsiteX1" fmla="*/ 470517 w 914400"/>
                <a:gd name="connsiteY1" fmla="*/ 0 h 506027"/>
                <a:gd name="connsiteX2" fmla="*/ 470517 w 914400"/>
                <a:gd name="connsiteY2" fmla="*/ 506027 h 506027"/>
                <a:gd name="connsiteX3" fmla="*/ 914400 w 914400"/>
                <a:gd name="connsiteY3" fmla="*/ 506027 h 506027"/>
                <a:gd name="connsiteX4" fmla="*/ 914400 w 914400"/>
                <a:gd name="connsiteY4" fmla="*/ 506027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506027">
                  <a:moveTo>
                    <a:pt x="0" y="0"/>
                  </a:moveTo>
                  <a:lnTo>
                    <a:pt x="470517" y="0"/>
                  </a:lnTo>
                  <a:lnTo>
                    <a:pt x="470517" y="506027"/>
                  </a:lnTo>
                  <a:lnTo>
                    <a:pt x="914400" y="506027"/>
                  </a:lnTo>
                  <a:lnTo>
                    <a:pt x="914400" y="50602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953000" y="3657600"/>
              <a:ext cx="609600" cy="609600"/>
              <a:chOff x="4495800" y="3733800"/>
              <a:chExt cx="609600" cy="609600"/>
            </a:xfrm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4419600" y="38100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953000" y="39624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53000" y="5334000"/>
              <a:ext cx="609600" cy="609600"/>
              <a:chOff x="4495800" y="5410200"/>
              <a:chExt cx="609600" cy="609600"/>
            </a:xfrm>
          </p:grpSpPr>
          <p:sp>
            <p:nvSpPr>
              <p:cNvPr id="38" name="Isosceles Triangle 37"/>
              <p:cNvSpPr/>
              <p:nvPr/>
            </p:nvSpPr>
            <p:spPr>
              <a:xfrm rot="5400000">
                <a:off x="4419600" y="54864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4953000" y="56388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2925192" y="2152095"/>
              <a:ext cx="2024109" cy="3542190"/>
            </a:xfrm>
            <a:custGeom>
              <a:avLst/>
              <a:gdLst>
                <a:gd name="connsiteX0" fmla="*/ 0 w 2024109"/>
                <a:gd name="connsiteY0" fmla="*/ 0 h 3542190"/>
                <a:gd name="connsiteX1" fmla="*/ 0 w 2024109"/>
                <a:gd name="connsiteY1" fmla="*/ 3506680 h 3542190"/>
                <a:gd name="connsiteX2" fmla="*/ 2006354 w 2024109"/>
                <a:gd name="connsiteY2" fmla="*/ 3506680 h 3542190"/>
                <a:gd name="connsiteX3" fmla="*/ 2024109 w 2024109"/>
                <a:gd name="connsiteY3" fmla="*/ 3542190 h 354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09" h="3542190">
                  <a:moveTo>
                    <a:pt x="0" y="0"/>
                  </a:moveTo>
                  <a:lnTo>
                    <a:pt x="0" y="3506680"/>
                  </a:lnTo>
                  <a:lnTo>
                    <a:pt x="2006354" y="3506680"/>
                  </a:lnTo>
                  <a:lnTo>
                    <a:pt x="2024109" y="3542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76944" y="1637190"/>
              <a:ext cx="772357" cy="2352583"/>
            </a:xfrm>
            <a:custGeom>
              <a:avLst/>
              <a:gdLst>
                <a:gd name="connsiteX0" fmla="*/ 0 w 772357"/>
                <a:gd name="connsiteY0" fmla="*/ 0 h 2352583"/>
                <a:gd name="connsiteX1" fmla="*/ 363984 w 772357"/>
                <a:gd name="connsiteY1" fmla="*/ 8878 h 2352583"/>
                <a:gd name="connsiteX2" fmla="*/ 372862 w 772357"/>
                <a:gd name="connsiteY2" fmla="*/ 2352583 h 2352583"/>
                <a:gd name="connsiteX3" fmla="*/ 772357 w 772357"/>
                <a:gd name="connsiteY3" fmla="*/ 2343705 h 235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357" h="2352583">
                  <a:moveTo>
                    <a:pt x="0" y="0"/>
                  </a:moveTo>
                  <a:lnTo>
                    <a:pt x="363984" y="8878"/>
                  </a:lnTo>
                  <a:cubicBezTo>
                    <a:pt x="366943" y="790113"/>
                    <a:pt x="369903" y="1571348"/>
                    <a:pt x="372862" y="2352583"/>
                  </a:cubicBezTo>
                  <a:lnTo>
                    <a:pt x="772357" y="23437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70738" y="3972017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62600" y="5638800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14095" y="4724400"/>
              <a:ext cx="3171548" cy="2286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72000" y="3048000"/>
              <a:ext cx="1505505" cy="762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0089" y="26670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89" y="3581400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20089" y="43434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20089" y="5269468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58831" y="3110883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24800" y="39530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63270" y="47912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24800" y="56294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C`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162800" y="28075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62800" y="36457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62800" y="4495800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62800" y="53221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05800" y="2971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05800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05800" y="464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05800" y="549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0" y="2014492"/>
              <a:ext cx="1152617" cy="195308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29408" y="328118"/>
            <a:ext cx="5383555" cy="1756051"/>
            <a:chOff x="712445" y="76200"/>
            <a:chExt cx="7212355" cy="2352583"/>
          </a:xfrm>
        </p:grpSpPr>
        <p:sp>
          <p:nvSpPr>
            <p:cNvPr id="72" name="Freeform 71"/>
            <p:cNvSpPr/>
            <p:nvPr/>
          </p:nvSpPr>
          <p:spPr>
            <a:xfrm>
              <a:off x="1438183" y="2286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46938" y="2057401"/>
              <a:ext cx="76200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455938" y="9232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47060" y="15817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95800" y="15336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71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1719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19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09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2445" y="164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8318" y="9144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8318" y="16002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37320" y="2293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99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61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95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7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14978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97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95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257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19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8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4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88" idx="3"/>
            </p:cNvCxnSpPr>
            <p:nvPr/>
          </p:nvCxnSpPr>
          <p:spPr>
            <a:xfrm>
              <a:off x="1438183" y="6192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47800" y="12954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7800" y="1981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914400" y="2391318"/>
            <a:ext cx="492016" cy="27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clock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40483" y="1295400"/>
            <a:ext cx="550517" cy="511556"/>
            <a:chOff x="3640585" y="1295400"/>
            <a:chExt cx="550517" cy="511556"/>
          </a:xfrm>
        </p:grpSpPr>
        <p:sp>
          <p:nvSpPr>
            <p:cNvPr id="107" name="Freeform 106"/>
            <p:cNvSpPr/>
            <p:nvPr/>
          </p:nvSpPr>
          <p:spPr>
            <a:xfrm>
              <a:off x="3640585" y="1295400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40687" y="1806956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Freeform 108"/>
          <p:cNvSpPr/>
          <p:nvPr/>
        </p:nvSpPr>
        <p:spPr>
          <a:xfrm>
            <a:off x="5923482" y="5547939"/>
            <a:ext cx="1027380" cy="638796"/>
          </a:xfrm>
          <a:custGeom>
            <a:avLst/>
            <a:gdLst>
              <a:gd name="connsiteX0" fmla="*/ 0 w 1029810"/>
              <a:gd name="connsiteY0" fmla="*/ 2219417 h 2219417"/>
              <a:gd name="connsiteX1" fmla="*/ 1029810 w 1029810"/>
              <a:gd name="connsiteY1" fmla="*/ 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810" h="2219417">
                <a:moveTo>
                  <a:pt x="0" y="2219417"/>
                </a:moveTo>
                <a:lnTo>
                  <a:pt x="102981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 flipV="1">
            <a:off x="5923482" y="3761282"/>
            <a:ext cx="1027380" cy="1500792"/>
          </a:xfrm>
          <a:custGeom>
            <a:avLst/>
            <a:gdLst>
              <a:gd name="connsiteX0" fmla="*/ 0 w 1029810"/>
              <a:gd name="connsiteY0" fmla="*/ 2219417 h 2219417"/>
              <a:gd name="connsiteX1" fmla="*/ 1029810 w 1029810"/>
              <a:gd name="connsiteY1" fmla="*/ 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810" h="2219417">
                <a:moveTo>
                  <a:pt x="0" y="2219417"/>
                </a:moveTo>
                <a:lnTo>
                  <a:pt x="102981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420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938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5F5F5F">
                    <a:lumMod val="75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Builds that inspire!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840" r="5927"/>
          <a:stretch>
            <a:fillRect/>
          </a:stretch>
        </p:blipFill>
        <p:spPr>
          <a:xfrm>
            <a:off x="629290" y="2077720"/>
            <a:ext cx="3742055" cy="3466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-492" b="10879"/>
          <a:stretch>
            <a:fillRect/>
          </a:stretch>
        </p:blipFill>
        <p:spPr>
          <a:xfrm>
            <a:off x="4749800" y="2077720"/>
            <a:ext cx="3733800" cy="34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8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4191000" y="393706"/>
            <a:ext cx="562709" cy="178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341" y="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0365" y="2260491"/>
            <a:ext cx="7715435" cy="4216509"/>
            <a:chOff x="381000" y="1447800"/>
            <a:chExt cx="8226486" cy="4495800"/>
          </a:xfrm>
        </p:grpSpPr>
        <p:sp>
          <p:nvSpPr>
            <p:cNvPr id="2" name="Rectangle 1"/>
            <p:cNvSpPr/>
            <p:nvPr/>
          </p:nvSpPr>
          <p:spPr>
            <a:xfrm>
              <a:off x="1676399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399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8800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3641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641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6042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854" y="1646068"/>
              <a:ext cx="914400" cy="506027"/>
            </a:xfrm>
            <a:custGeom>
              <a:avLst/>
              <a:gdLst>
                <a:gd name="connsiteX0" fmla="*/ 0 w 914400"/>
                <a:gd name="connsiteY0" fmla="*/ 0 h 506027"/>
                <a:gd name="connsiteX1" fmla="*/ 470517 w 914400"/>
                <a:gd name="connsiteY1" fmla="*/ 0 h 506027"/>
                <a:gd name="connsiteX2" fmla="*/ 470517 w 914400"/>
                <a:gd name="connsiteY2" fmla="*/ 506027 h 506027"/>
                <a:gd name="connsiteX3" fmla="*/ 914400 w 914400"/>
                <a:gd name="connsiteY3" fmla="*/ 506027 h 506027"/>
                <a:gd name="connsiteX4" fmla="*/ 914400 w 914400"/>
                <a:gd name="connsiteY4" fmla="*/ 506027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506027">
                  <a:moveTo>
                    <a:pt x="0" y="0"/>
                  </a:moveTo>
                  <a:lnTo>
                    <a:pt x="470517" y="0"/>
                  </a:lnTo>
                  <a:lnTo>
                    <a:pt x="470517" y="506027"/>
                  </a:lnTo>
                  <a:lnTo>
                    <a:pt x="914400" y="506027"/>
                  </a:lnTo>
                  <a:lnTo>
                    <a:pt x="914400" y="50602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953000" y="3657600"/>
              <a:ext cx="609600" cy="609600"/>
              <a:chOff x="4495800" y="3733800"/>
              <a:chExt cx="609600" cy="609600"/>
            </a:xfrm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4419600" y="38100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953000" y="39624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53000" y="5334000"/>
              <a:ext cx="609600" cy="609600"/>
              <a:chOff x="4495800" y="5410200"/>
              <a:chExt cx="609600" cy="609600"/>
            </a:xfrm>
          </p:grpSpPr>
          <p:sp>
            <p:nvSpPr>
              <p:cNvPr id="38" name="Isosceles Triangle 37"/>
              <p:cNvSpPr/>
              <p:nvPr/>
            </p:nvSpPr>
            <p:spPr>
              <a:xfrm rot="5400000">
                <a:off x="4419600" y="54864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4953000" y="56388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2925192" y="2152095"/>
              <a:ext cx="2024109" cy="3542190"/>
            </a:xfrm>
            <a:custGeom>
              <a:avLst/>
              <a:gdLst>
                <a:gd name="connsiteX0" fmla="*/ 0 w 2024109"/>
                <a:gd name="connsiteY0" fmla="*/ 0 h 3542190"/>
                <a:gd name="connsiteX1" fmla="*/ 0 w 2024109"/>
                <a:gd name="connsiteY1" fmla="*/ 3506680 h 3542190"/>
                <a:gd name="connsiteX2" fmla="*/ 2006354 w 2024109"/>
                <a:gd name="connsiteY2" fmla="*/ 3506680 h 3542190"/>
                <a:gd name="connsiteX3" fmla="*/ 2024109 w 2024109"/>
                <a:gd name="connsiteY3" fmla="*/ 3542190 h 354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09" h="3542190">
                  <a:moveTo>
                    <a:pt x="0" y="0"/>
                  </a:moveTo>
                  <a:lnTo>
                    <a:pt x="0" y="3506680"/>
                  </a:lnTo>
                  <a:lnTo>
                    <a:pt x="2006354" y="3506680"/>
                  </a:lnTo>
                  <a:lnTo>
                    <a:pt x="2024109" y="3542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76944" y="1637190"/>
              <a:ext cx="772357" cy="2352583"/>
            </a:xfrm>
            <a:custGeom>
              <a:avLst/>
              <a:gdLst>
                <a:gd name="connsiteX0" fmla="*/ 0 w 772357"/>
                <a:gd name="connsiteY0" fmla="*/ 0 h 2352583"/>
                <a:gd name="connsiteX1" fmla="*/ 363984 w 772357"/>
                <a:gd name="connsiteY1" fmla="*/ 8878 h 2352583"/>
                <a:gd name="connsiteX2" fmla="*/ 372862 w 772357"/>
                <a:gd name="connsiteY2" fmla="*/ 2352583 h 2352583"/>
                <a:gd name="connsiteX3" fmla="*/ 772357 w 772357"/>
                <a:gd name="connsiteY3" fmla="*/ 2343705 h 235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357" h="2352583">
                  <a:moveTo>
                    <a:pt x="0" y="0"/>
                  </a:moveTo>
                  <a:lnTo>
                    <a:pt x="363984" y="8878"/>
                  </a:lnTo>
                  <a:cubicBezTo>
                    <a:pt x="366943" y="790113"/>
                    <a:pt x="369903" y="1571348"/>
                    <a:pt x="372862" y="2352583"/>
                  </a:cubicBezTo>
                  <a:lnTo>
                    <a:pt x="772357" y="23437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70738" y="3972017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62600" y="5638800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14095" y="4724400"/>
              <a:ext cx="3171548" cy="2286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72000" y="3048000"/>
              <a:ext cx="1505505" cy="762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0089" y="26670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89" y="3581400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20089" y="43434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20089" y="5269468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58831" y="3110883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24800" y="39530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63270" y="47912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24800" y="56294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C`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162800" y="28075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62800" y="36457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62800" y="4495800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62800" y="53221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05800" y="2971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05800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05800" y="464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05800" y="549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0" y="2014492"/>
              <a:ext cx="1152617" cy="195308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29408" y="328118"/>
            <a:ext cx="5383555" cy="1756051"/>
            <a:chOff x="712445" y="76200"/>
            <a:chExt cx="7212355" cy="2352583"/>
          </a:xfrm>
        </p:grpSpPr>
        <p:sp>
          <p:nvSpPr>
            <p:cNvPr id="72" name="Freeform 71"/>
            <p:cNvSpPr/>
            <p:nvPr/>
          </p:nvSpPr>
          <p:spPr>
            <a:xfrm>
              <a:off x="1438183" y="2286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46938" y="2057401"/>
              <a:ext cx="76200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455938" y="9232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47060" y="15817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95800" y="15336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71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1719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19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09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2445" y="164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8318" y="9144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8318" y="16002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37320" y="2293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99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61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95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7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14978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97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95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257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19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8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4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88" idx="3"/>
            </p:cNvCxnSpPr>
            <p:nvPr/>
          </p:nvCxnSpPr>
          <p:spPr>
            <a:xfrm>
              <a:off x="1438183" y="6192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47800" y="12954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7800" y="1981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914400" y="2391318"/>
            <a:ext cx="492016" cy="27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clock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91000" y="1295400"/>
            <a:ext cx="550517" cy="511556"/>
            <a:chOff x="3640585" y="1295400"/>
            <a:chExt cx="550517" cy="511556"/>
          </a:xfrm>
        </p:grpSpPr>
        <p:sp>
          <p:nvSpPr>
            <p:cNvPr id="107" name="Freeform 106"/>
            <p:cNvSpPr/>
            <p:nvPr/>
          </p:nvSpPr>
          <p:spPr>
            <a:xfrm>
              <a:off x="3640585" y="1295400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40687" y="1806956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645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4191000" y="393706"/>
            <a:ext cx="562709" cy="178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341" y="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Counter + Decoder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0365" y="2260491"/>
            <a:ext cx="7715435" cy="4216509"/>
            <a:chOff x="381000" y="1447800"/>
            <a:chExt cx="8226486" cy="4495800"/>
          </a:xfrm>
        </p:grpSpPr>
        <p:sp>
          <p:nvSpPr>
            <p:cNvPr id="2" name="Rectangle 1"/>
            <p:cNvSpPr/>
            <p:nvPr/>
          </p:nvSpPr>
          <p:spPr>
            <a:xfrm>
              <a:off x="1676399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399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8800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3641" y="1447800"/>
              <a:ext cx="771525" cy="137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641" y="1905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459468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6042" y="245006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854" y="1646068"/>
              <a:ext cx="914400" cy="506027"/>
            </a:xfrm>
            <a:custGeom>
              <a:avLst/>
              <a:gdLst>
                <a:gd name="connsiteX0" fmla="*/ 0 w 914400"/>
                <a:gd name="connsiteY0" fmla="*/ 0 h 506027"/>
                <a:gd name="connsiteX1" fmla="*/ 470517 w 914400"/>
                <a:gd name="connsiteY1" fmla="*/ 0 h 506027"/>
                <a:gd name="connsiteX2" fmla="*/ 470517 w 914400"/>
                <a:gd name="connsiteY2" fmla="*/ 506027 h 506027"/>
                <a:gd name="connsiteX3" fmla="*/ 914400 w 914400"/>
                <a:gd name="connsiteY3" fmla="*/ 506027 h 506027"/>
                <a:gd name="connsiteX4" fmla="*/ 914400 w 914400"/>
                <a:gd name="connsiteY4" fmla="*/ 506027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506027">
                  <a:moveTo>
                    <a:pt x="0" y="0"/>
                  </a:moveTo>
                  <a:lnTo>
                    <a:pt x="470517" y="0"/>
                  </a:lnTo>
                  <a:lnTo>
                    <a:pt x="470517" y="506027"/>
                  </a:lnTo>
                  <a:lnTo>
                    <a:pt x="914400" y="506027"/>
                  </a:lnTo>
                  <a:lnTo>
                    <a:pt x="914400" y="50602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953000" y="3657600"/>
              <a:ext cx="609600" cy="609600"/>
              <a:chOff x="4495800" y="3733800"/>
              <a:chExt cx="609600" cy="609600"/>
            </a:xfrm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4419600" y="38100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953000" y="39624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953000" y="5334000"/>
              <a:ext cx="609600" cy="609600"/>
              <a:chOff x="4495800" y="5410200"/>
              <a:chExt cx="609600" cy="609600"/>
            </a:xfrm>
          </p:grpSpPr>
          <p:sp>
            <p:nvSpPr>
              <p:cNvPr id="38" name="Isosceles Triangle 37"/>
              <p:cNvSpPr/>
              <p:nvPr/>
            </p:nvSpPr>
            <p:spPr>
              <a:xfrm rot="5400000">
                <a:off x="4419600" y="5486400"/>
                <a:ext cx="609600" cy="4572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4953000" y="5638800"/>
                <a:ext cx="152400" cy="152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2925192" y="2152095"/>
              <a:ext cx="2024109" cy="3542190"/>
            </a:xfrm>
            <a:custGeom>
              <a:avLst/>
              <a:gdLst>
                <a:gd name="connsiteX0" fmla="*/ 0 w 2024109"/>
                <a:gd name="connsiteY0" fmla="*/ 0 h 3542190"/>
                <a:gd name="connsiteX1" fmla="*/ 0 w 2024109"/>
                <a:gd name="connsiteY1" fmla="*/ 3506680 h 3542190"/>
                <a:gd name="connsiteX2" fmla="*/ 2006354 w 2024109"/>
                <a:gd name="connsiteY2" fmla="*/ 3506680 h 3542190"/>
                <a:gd name="connsiteX3" fmla="*/ 2024109 w 2024109"/>
                <a:gd name="connsiteY3" fmla="*/ 3542190 h 354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09" h="3542190">
                  <a:moveTo>
                    <a:pt x="0" y="0"/>
                  </a:moveTo>
                  <a:lnTo>
                    <a:pt x="0" y="3506680"/>
                  </a:lnTo>
                  <a:lnTo>
                    <a:pt x="2006354" y="3506680"/>
                  </a:lnTo>
                  <a:lnTo>
                    <a:pt x="2024109" y="3542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176944" y="1637190"/>
              <a:ext cx="772357" cy="2352583"/>
            </a:xfrm>
            <a:custGeom>
              <a:avLst/>
              <a:gdLst>
                <a:gd name="connsiteX0" fmla="*/ 0 w 772357"/>
                <a:gd name="connsiteY0" fmla="*/ 0 h 2352583"/>
                <a:gd name="connsiteX1" fmla="*/ 363984 w 772357"/>
                <a:gd name="connsiteY1" fmla="*/ 8878 h 2352583"/>
                <a:gd name="connsiteX2" fmla="*/ 372862 w 772357"/>
                <a:gd name="connsiteY2" fmla="*/ 2352583 h 2352583"/>
                <a:gd name="connsiteX3" fmla="*/ 772357 w 772357"/>
                <a:gd name="connsiteY3" fmla="*/ 2343705 h 235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357" h="2352583">
                  <a:moveTo>
                    <a:pt x="0" y="0"/>
                  </a:moveTo>
                  <a:lnTo>
                    <a:pt x="363984" y="8878"/>
                  </a:lnTo>
                  <a:cubicBezTo>
                    <a:pt x="366943" y="790113"/>
                    <a:pt x="369903" y="1571348"/>
                    <a:pt x="372862" y="2352583"/>
                  </a:cubicBezTo>
                  <a:lnTo>
                    <a:pt x="772357" y="23437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70738" y="3972017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62600" y="5638800"/>
              <a:ext cx="514905" cy="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14095" y="4724400"/>
              <a:ext cx="3171548" cy="2286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72000" y="3048000"/>
              <a:ext cx="1505505" cy="76200"/>
            </a:xfrm>
            <a:custGeom>
              <a:avLst/>
              <a:gdLst>
                <a:gd name="connsiteX0" fmla="*/ 0 w 514905"/>
                <a:gd name="connsiteY0" fmla="*/ 0 h 0"/>
                <a:gd name="connsiteX1" fmla="*/ 0 w 514905"/>
                <a:gd name="connsiteY1" fmla="*/ 0 h 0"/>
                <a:gd name="connsiteX2" fmla="*/ 514905 w 51490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>
                  <a:moveTo>
                    <a:pt x="0" y="0"/>
                  </a:moveTo>
                  <a:lnTo>
                    <a:pt x="0" y="0"/>
                  </a:lnTo>
                  <a:lnTo>
                    <a:pt x="51490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0089" y="26670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89" y="3581400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FF2’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20089" y="4343400"/>
              <a:ext cx="54728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20089" y="5269468"/>
              <a:ext cx="608811" cy="39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FF1’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58831" y="3110883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24800" y="39530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63270" y="47912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24800" y="5629418"/>
              <a:ext cx="266330" cy="9382"/>
            </a:xfrm>
            <a:custGeom>
              <a:avLst/>
              <a:gdLst>
                <a:gd name="connsiteX0" fmla="*/ 0 w 266330"/>
                <a:gd name="connsiteY0" fmla="*/ 0 h 9382"/>
                <a:gd name="connsiteX1" fmla="*/ 0 w 266330"/>
                <a:gd name="connsiteY1" fmla="*/ 0 h 9382"/>
                <a:gd name="connsiteX2" fmla="*/ 239697 w 266330"/>
                <a:gd name="connsiteY2" fmla="*/ 8878 h 9382"/>
                <a:gd name="connsiteX3" fmla="*/ 266330 w 266330"/>
                <a:gd name="connsiteY3" fmla="*/ 8878 h 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330" h="9382">
                  <a:moveTo>
                    <a:pt x="0" y="0"/>
                  </a:moveTo>
                  <a:lnTo>
                    <a:pt x="0" y="0"/>
                  </a:lnTo>
                  <a:cubicBezTo>
                    <a:pt x="150767" y="12564"/>
                    <a:pt x="70898" y="8878"/>
                    <a:pt x="239697" y="8878"/>
                  </a:cubicBezTo>
                  <a:lnTo>
                    <a:pt x="266330" y="8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C`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162800" y="28075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62800" y="36457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62800" y="4495800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62800" y="5322163"/>
              <a:ext cx="798991" cy="621437"/>
            </a:xfrm>
            <a:custGeom>
              <a:avLst/>
              <a:gdLst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585926 w 798991"/>
                <a:gd name="connsiteY8" fmla="*/ 0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71022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17251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5694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  <a:gd name="connsiteX0" fmla="*/ 381740 w 798991"/>
                <a:gd name="connsiteY0" fmla="*/ 0 h 621437"/>
                <a:gd name="connsiteX1" fmla="*/ 0 w 798991"/>
                <a:gd name="connsiteY1" fmla="*/ 0 h 621437"/>
                <a:gd name="connsiteX2" fmla="*/ 0 w 798991"/>
                <a:gd name="connsiteY2" fmla="*/ 621437 h 621437"/>
                <a:gd name="connsiteX3" fmla="*/ 381740 w 798991"/>
                <a:gd name="connsiteY3" fmla="*/ 621437 h 621437"/>
                <a:gd name="connsiteX4" fmla="*/ 621438 w 798991"/>
                <a:gd name="connsiteY4" fmla="*/ 594804 h 621437"/>
                <a:gd name="connsiteX5" fmla="*/ 763480 w 798991"/>
                <a:gd name="connsiteY5" fmla="*/ 443884 h 621437"/>
                <a:gd name="connsiteX6" fmla="*/ 798991 w 798991"/>
                <a:gd name="connsiteY6" fmla="*/ 266331 h 621437"/>
                <a:gd name="connsiteX7" fmla="*/ 727969 w 798991"/>
                <a:gd name="connsiteY7" fmla="*/ 115411 h 621437"/>
                <a:gd name="connsiteX8" fmla="*/ 603681 w 798991"/>
                <a:gd name="connsiteY8" fmla="*/ 35511 h 621437"/>
                <a:gd name="connsiteX9" fmla="*/ 381740 w 798991"/>
                <a:gd name="connsiteY9" fmla="*/ 0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91" h="621437">
                  <a:moveTo>
                    <a:pt x="381740" y="0"/>
                  </a:moveTo>
                  <a:lnTo>
                    <a:pt x="0" y="0"/>
                  </a:lnTo>
                  <a:lnTo>
                    <a:pt x="0" y="621437"/>
                  </a:lnTo>
                  <a:lnTo>
                    <a:pt x="381740" y="621437"/>
                  </a:lnTo>
                  <a:lnTo>
                    <a:pt x="621438" y="594804"/>
                  </a:lnTo>
                  <a:lnTo>
                    <a:pt x="763480" y="443884"/>
                  </a:lnTo>
                  <a:lnTo>
                    <a:pt x="798991" y="266331"/>
                  </a:lnTo>
                  <a:lnTo>
                    <a:pt x="727969" y="115411"/>
                  </a:lnTo>
                  <a:lnTo>
                    <a:pt x="603681" y="35511"/>
                  </a:lnTo>
                  <a:lnTo>
                    <a:pt x="3817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05800" y="2971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05800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05800" y="464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05800" y="5498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0" y="2014492"/>
              <a:ext cx="1152617" cy="195308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29408" y="328118"/>
            <a:ext cx="5383555" cy="1756051"/>
            <a:chOff x="712445" y="76200"/>
            <a:chExt cx="7212355" cy="2352583"/>
          </a:xfrm>
        </p:grpSpPr>
        <p:sp>
          <p:nvSpPr>
            <p:cNvPr id="72" name="Freeform 71"/>
            <p:cNvSpPr/>
            <p:nvPr/>
          </p:nvSpPr>
          <p:spPr>
            <a:xfrm>
              <a:off x="1438183" y="2286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46938" y="2057401"/>
              <a:ext cx="76200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455938" y="9232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47060" y="15817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95800" y="15336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71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1719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19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09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2445" y="164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8318" y="9144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8318" y="16002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37320" y="2293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99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61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95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7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14978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97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95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257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19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8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4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88" idx="3"/>
            </p:cNvCxnSpPr>
            <p:nvPr/>
          </p:nvCxnSpPr>
          <p:spPr>
            <a:xfrm>
              <a:off x="1438183" y="6192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47800" y="12954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7800" y="1981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914400" y="2391318"/>
            <a:ext cx="492016" cy="27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clock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91000" y="1295400"/>
            <a:ext cx="550517" cy="511556"/>
            <a:chOff x="3640585" y="1295400"/>
            <a:chExt cx="550517" cy="511556"/>
          </a:xfrm>
        </p:grpSpPr>
        <p:sp>
          <p:nvSpPr>
            <p:cNvPr id="107" name="Freeform 106"/>
            <p:cNvSpPr/>
            <p:nvPr/>
          </p:nvSpPr>
          <p:spPr>
            <a:xfrm>
              <a:off x="3640585" y="1295400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40687" y="1806956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Freeform 108"/>
          <p:cNvSpPr/>
          <p:nvPr/>
        </p:nvSpPr>
        <p:spPr>
          <a:xfrm flipV="1">
            <a:off x="5932988" y="5345540"/>
            <a:ext cx="1017874" cy="1059994"/>
          </a:xfrm>
          <a:custGeom>
            <a:avLst/>
            <a:gdLst>
              <a:gd name="connsiteX0" fmla="*/ 0 w 1029810"/>
              <a:gd name="connsiteY0" fmla="*/ 2219417 h 2219417"/>
              <a:gd name="connsiteX1" fmla="*/ 1029810 w 1029810"/>
              <a:gd name="connsiteY1" fmla="*/ 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810" h="2219417">
                <a:moveTo>
                  <a:pt x="0" y="2219417"/>
                </a:moveTo>
                <a:lnTo>
                  <a:pt x="102981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 flipV="1">
            <a:off x="5945060" y="3761282"/>
            <a:ext cx="1005802" cy="2297864"/>
          </a:xfrm>
          <a:custGeom>
            <a:avLst/>
            <a:gdLst>
              <a:gd name="connsiteX0" fmla="*/ 0 w 1029810"/>
              <a:gd name="connsiteY0" fmla="*/ 2219417 h 2219417"/>
              <a:gd name="connsiteX1" fmla="*/ 1029810 w 1029810"/>
              <a:gd name="connsiteY1" fmla="*/ 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810" h="2219417">
                <a:moveTo>
                  <a:pt x="0" y="2219417"/>
                </a:moveTo>
                <a:lnTo>
                  <a:pt x="102981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11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8203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Minecraft 103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Mission #3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9477" y="1905000"/>
            <a:ext cx="1215923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decoders that produce a pulse for states 2 and 5</a:t>
            </a:r>
          </a:p>
        </p:txBody>
      </p:sp>
    </p:spTree>
    <p:extLst>
      <p:ext uri="{BB962C8B-B14F-4D97-AF65-F5344CB8AC3E}">
        <p14:creationId xmlns:p14="http://schemas.microsoft.com/office/powerpoint/2010/main" val="1350727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0"/>
            <a:ext cx="78236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Latches, Registers, Memory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929408" y="834749"/>
            <a:ext cx="5383555" cy="1756051"/>
            <a:chOff x="712445" y="76200"/>
            <a:chExt cx="7212355" cy="2352583"/>
          </a:xfrm>
        </p:grpSpPr>
        <p:sp>
          <p:nvSpPr>
            <p:cNvPr id="72" name="Freeform 71"/>
            <p:cNvSpPr/>
            <p:nvPr/>
          </p:nvSpPr>
          <p:spPr>
            <a:xfrm>
              <a:off x="1438183" y="228600"/>
              <a:ext cx="4208015" cy="390617"/>
            </a:xfrm>
            <a:custGeom>
              <a:avLst/>
              <a:gdLst>
                <a:gd name="connsiteX0" fmla="*/ 0 w 4208015"/>
                <a:gd name="connsiteY0" fmla="*/ 372862 h 390617"/>
                <a:gd name="connsiteX1" fmla="*/ 390617 w 4208015"/>
                <a:gd name="connsiteY1" fmla="*/ 372862 h 390617"/>
                <a:gd name="connsiteX2" fmla="*/ 390617 w 4208015"/>
                <a:gd name="connsiteY2" fmla="*/ 8877 h 390617"/>
                <a:gd name="connsiteX3" fmla="*/ 790112 w 4208015"/>
                <a:gd name="connsiteY3" fmla="*/ 8877 h 390617"/>
                <a:gd name="connsiteX4" fmla="*/ 790112 w 4208015"/>
                <a:gd name="connsiteY4" fmla="*/ 381740 h 390617"/>
                <a:gd name="connsiteX5" fmla="*/ 1154097 w 4208015"/>
                <a:gd name="connsiteY5" fmla="*/ 381740 h 390617"/>
                <a:gd name="connsiteX6" fmla="*/ 1154097 w 4208015"/>
                <a:gd name="connsiteY6" fmla="*/ 8877 h 390617"/>
                <a:gd name="connsiteX7" fmla="*/ 1535836 w 4208015"/>
                <a:gd name="connsiteY7" fmla="*/ 8877 h 390617"/>
                <a:gd name="connsiteX8" fmla="*/ 1535836 w 4208015"/>
                <a:gd name="connsiteY8" fmla="*/ 390617 h 390617"/>
                <a:gd name="connsiteX9" fmla="*/ 1926454 w 4208015"/>
                <a:gd name="connsiteY9" fmla="*/ 390617 h 390617"/>
                <a:gd name="connsiteX10" fmla="*/ 1926454 w 4208015"/>
                <a:gd name="connsiteY10" fmla="*/ 0 h 390617"/>
                <a:gd name="connsiteX11" fmla="*/ 2299316 w 4208015"/>
                <a:gd name="connsiteY11" fmla="*/ 0 h 390617"/>
                <a:gd name="connsiteX12" fmla="*/ 2299316 w 4208015"/>
                <a:gd name="connsiteY12" fmla="*/ 381740 h 390617"/>
                <a:gd name="connsiteX13" fmla="*/ 2681056 w 4208015"/>
                <a:gd name="connsiteY13" fmla="*/ 381740 h 390617"/>
                <a:gd name="connsiteX14" fmla="*/ 2681056 w 4208015"/>
                <a:gd name="connsiteY14" fmla="*/ 8877 h 390617"/>
                <a:gd name="connsiteX15" fmla="*/ 3071673 w 4208015"/>
                <a:gd name="connsiteY15" fmla="*/ 8877 h 390617"/>
                <a:gd name="connsiteX16" fmla="*/ 3071673 w 4208015"/>
                <a:gd name="connsiteY16" fmla="*/ 390617 h 390617"/>
                <a:gd name="connsiteX17" fmla="*/ 3444535 w 4208015"/>
                <a:gd name="connsiteY17" fmla="*/ 390617 h 390617"/>
                <a:gd name="connsiteX18" fmla="*/ 3453413 w 4208015"/>
                <a:gd name="connsiteY18" fmla="*/ 301841 h 390617"/>
                <a:gd name="connsiteX19" fmla="*/ 3453413 w 4208015"/>
                <a:gd name="connsiteY19" fmla="*/ 8877 h 390617"/>
                <a:gd name="connsiteX20" fmla="*/ 3808520 w 4208015"/>
                <a:gd name="connsiteY20" fmla="*/ 8877 h 390617"/>
                <a:gd name="connsiteX21" fmla="*/ 3808520 w 4208015"/>
                <a:gd name="connsiteY21" fmla="*/ 390617 h 390617"/>
                <a:gd name="connsiteX22" fmla="*/ 4208015 w 4208015"/>
                <a:gd name="connsiteY22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8015" h="390617">
                  <a:moveTo>
                    <a:pt x="0" y="372862"/>
                  </a:moveTo>
                  <a:lnTo>
                    <a:pt x="390617" y="372862"/>
                  </a:lnTo>
                  <a:lnTo>
                    <a:pt x="390617" y="8877"/>
                  </a:lnTo>
                  <a:lnTo>
                    <a:pt x="790112" y="8877"/>
                  </a:lnTo>
                  <a:lnTo>
                    <a:pt x="790112" y="381740"/>
                  </a:lnTo>
                  <a:lnTo>
                    <a:pt x="1154097" y="381740"/>
                  </a:lnTo>
                  <a:lnTo>
                    <a:pt x="1154097" y="8877"/>
                  </a:lnTo>
                  <a:lnTo>
                    <a:pt x="1535836" y="8877"/>
                  </a:lnTo>
                  <a:lnTo>
                    <a:pt x="1535836" y="390617"/>
                  </a:lnTo>
                  <a:lnTo>
                    <a:pt x="1926454" y="390617"/>
                  </a:lnTo>
                  <a:lnTo>
                    <a:pt x="1926454" y="0"/>
                  </a:lnTo>
                  <a:lnTo>
                    <a:pt x="2299316" y="0"/>
                  </a:lnTo>
                  <a:lnTo>
                    <a:pt x="2299316" y="381740"/>
                  </a:lnTo>
                  <a:lnTo>
                    <a:pt x="2681056" y="381740"/>
                  </a:lnTo>
                  <a:lnTo>
                    <a:pt x="2681056" y="8877"/>
                  </a:lnTo>
                  <a:lnTo>
                    <a:pt x="3071673" y="8877"/>
                  </a:lnTo>
                  <a:lnTo>
                    <a:pt x="3071673" y="390617"/>
                  </a:lnTo>
                  <a:lnTo>
                    <a:pt x="3444535" y="390617"/>
                  </a:lnTo>
                  <a:lnTo>
                    <a:pt x="3453413" y="301841"/>
                  </a:lnTo>
                  <a:lnTo>
                    <a:pt x="3453413" y="8877"/>
                  </a:lnTo>
                  <a:lnTo>
                    <a:pt x="3808520" y="8877"/>
                  </a:lnTo>
                  <a:lnTo>
                    <a:pt x="3808520" y="390617"/>
                  </a:lnTo>
                  <a:lnTo>
                    <a:pt x="4208015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46938" y="2057401"/>
              <a:ext cx="76200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455938" y="92327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447060" y="1581704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95800" y="1533617"/>
              <a:ext cx="3053919" cy="399496"/>
            </a:xfrm>
            <a:custGeom>
              <a:avLst/>
              <a:gdLst>
                <a:gd name="connsiteX0" fmla="*/ 0 w 3053919"/>
                <a:gd name="connsiteY0" fmla="*/ 399496 h 399496"/>
                <a:gd name="connsiteX1" fmla="*/ 1535837 w 3053919"/>
                <a:gd name="connsiteY1" fmla="*/ 399496 h 399496"/>
                <a:gd name="connsiteX2" fmla="*/ 1535837 w 3053919"/>
                <a:gd name="connsiteY2" fmla="*/ 0 h 399496"/>
                <a:gd name="connsiteX3" fmla="*/ 3053919 w 3053919"/>
                <a:gd name="connsiteY3" fmla="*/ 0 h 399496"/>
                <a:gd name="connsiteX4" fmla="*/ 3053919 w 3053919"/>
                <a:gd name="connsiteY4" fmla="*/ 390618 h 39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3919" h="399496">
                  <a:moveTo>
                    <a:pt x="0" y="399496"/>
                  </a:moveTo>
                  <a:lnTo>
                    <a:pt x="1535837" y="399496"/>
                  </a:lnTo>
                  <a:lnTo>
                    <a:pt x="1535837" y="0"/>
                  </a:lnTo>
                  <a:lnTo>
                    <a:pt x="3053919" y="0"/>
                  </a:lnTo>
                  <a:lnTo>
                    <a:pt x="3053919" y="3906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971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01719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19800" y="924017"/>
              <a:ext cx="1518081" cy="381740"/>
            </a:xfrm>
            <a:custGeom>
              <a:avLst/>
              <a:gdLst>
                <a:gd name="connsiteX0" fmla="*/ 0 w 1518081"/>
                <a:gd name="connsiteY0" fmla="*/ 381740 h 381740"/>
                <a:gd name="connsiteX1" fmla="*/ 754602 w 1518081"/>
                <a:gd name="connsiteY1" fmla="*/ 381740 h 381740"/>
                <a:gd name="connsiteX2" fmla="*/ 754602 w 1518081"/>
                <a:gd name="connsiteY2" fmla="*/ 0 h 381740"/>
                <a:gd name="connsiteX3" fmla="*/ 1518081 w 1518081"/>
                <a:gd name="connsiteY3" fmla="*/ 0 h 381740"/>
                <a:gd name="connsiteX4" fmla="*/ 1518081 w 1518081"/>
                <a:gd name="connsiteY4" fmla="*/ 381740 h 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81" h="381740">
                  <a:moveTo>
                    <a:pt x="0" y="381740"/>
                  </a:moveTo>
                  <a:lnTo>
                    <a:pt x="754602" y="381740"/>
                  </a:lnTo>
                  <a:lnTo>
                    <a:pt x="754602" y="0"/>
                  </a:lnTo>
                  <a:lnTo>
                    <a:pt x="1518081" y="0"/>
                  </a:lnTo>
                  <a:lnTo>
                    <a:pt x="1518081" y="3817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09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2445" y="1640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clock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8318" y="9144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58318" y="1600200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FF2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637320" y="22934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399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61320" y="228600"/>
              <a:ext cx="763480" cy="390617"/>
            </a:xfrm>
            <a:custGeom>
              <a:avLst/>
              <a:gdLst>
                <a:gd name="connsiteX0" fmla="*/ 0 w 763480"/>
                <a:gd name="connsiteY0" fmla="*/ 381740 h 390617"/>
                <a:gd name="connsiteX1" fmla="*/ 0 w 763480"/>
                <a:gd name="connsiteY1" fmla="*/ 0 h 390617"/>
                <a:gd name="connsiteX2" fmla="*/ 372863 w 763480"/>
                <a:gd name="connsiteY2" fmla="*/ 0 h 390617"/>
                <a:gd name="connsiteX3" fmla="*/ 372863 w 763480"/>
                <a:gd name="connsiteY3" fmla="*/ 390617 h 390617"/>
                <a:gd name="connsiteX4" fmla="*/ 763480 w 763480"/>
                <a:gd name="connsiteY4" fmla="*/ 390617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80" h="390617">
                  <a:moveTo>
                    <a:pt x="0" y="381740"/>
                  </a:moveTo>
                  <a:lnTo>
                    <a:pt x="0" y="0"/>
                  </a:lnTo>
                  <a:lnTo>
                    <a:pt x="372863" y="0"/>
                  </a:lnTo>
                  <a:lnTo>
                    <a:pt x="372863" y="390617"/>
                  </a:lnTo>
                  <a:lnTo>
                    <a:pt x="763480" y="3906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95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7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9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205945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14978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97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95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257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19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81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43800" y="76200"/>
              <a:ext cx="0" cy="198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88" idx="3"/>
            </p:cNvCxnSpPr>
            <p:nvPr/>
          </p:nvCxnSpPr>
          <p:spPr>
            <a:xfrm>
              <a:off x="1438183" y="619217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47800" y="12954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7800" y="1981200"/>
              <a:ext cx="60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191000" y="1802031"/>
            <a:ext cx="550517" cy="511556"/>
            <a:chOff x="3640585" y="1295400"/>
            <a:chExt cx="550517" cy="511556"/>
          </a:xfrm>
        </p:grpSpPr>
        <p:sp>
          <p:nvSpPr>
            <p:cNvPr id="107" name="Freeform 106"/>
            <p:cNvSpPr/>
            <p:nvPr/>
          </p:nvSpPr>
          <p:spPr>
            <a:xfrm>
              <a:off x="3640585" y="1295400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40687" y="1806956"/>
              <a:ext cx="550415" cy="0"/>
            </a:xfrm>
            <a:custGeom>
              <a:avLst/>
              <a:gdLst>
                <a:gd name="connsiteX0" fmla="*/ 0 w 550415"/>
                <a:gd name="connsiteY0" fmla="*/ 0 h 0"/>
                <a:gd name="connsiteX1" fmla="*/ 550415 w 5504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15">
                  <a:moveTo>
                    <a:pt x="0" y="0"/>
                  </a:moveTo>
                  <a:lnTo>
                    <a:pt x="55041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71990" y="3200400"/>
            <a:ext cx="3071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 3 types of Flip Flops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/ Reset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JK</a:t>
            </a:r>
          </a:p>
        </p:txBody>
      </p:sp>
    </p:spTree>
    <p:extLst>
      <p:ext uri="{BB962C8B-B14F-4D97-AF65-F5344CB8AC3E}">
        <p14:creationId xmlns:p14="http://schemas.microsoft.com/office/powerpoint/2010/main" val="511723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8203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Minecraft 103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Mission #4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9477" y="1905000"/>
            <a:ext cx="1215923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latches or registers that turn on at state 2 and turn off at state 5</a:t>
            </a:r>
          </a:p>
        </p:txBody>
      </p:sp>
    </p:spTree>
    <p:extLst>
      <p:ext uri="{BB962C8B-B14F-4D97-AF65-F5344CB8AC3E}">
        <p14:creationId xmlns:p14="http://schemas.microsoft.com/office/powerpoint/2010/main" val="3614020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8203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Minecraft 103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Missions #5, #6, #7, #8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1905000"/>
            <a:ext cx="2816123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</a:t>
            </a:r>
          </a:p>
          <a:p>
            <a:pPr algn="ctr"/>
            <a:r>
              <a:rPr lang="en-US" dirty="0"/>
              <a:t>Parkour game, </a:t>
            </a:r>
          </a:p>
          <a:p>
            <a:pPr algn="ctr"/>
            <a:r>
              <a:rPr lang="en-US" dirty="0"/>
              <a:t>clock tower, </a:t>
            </a:r>
          </a:p>
          <a:p>
            <a:pPr algn="ctr"/>
            <a:r>
              <a:rPr lang="en-US" dirty="0"/>
              <a:t>music machine or </a:t>
            </a:r>
          </a:p>
          <a:p>
            <a:pPr algn="ctr"/>
            <a:r>
              <a:rPr lang="en-US" dirty="0"/>
              <a:t>fire works display</a:t>
            </a:r>
          </a:p>
        </p:txBody>
      </p:sp>
    </p:spTree>
    <p:extLst>
      <p:ext uri="{BB962C8B-B14F-4D97-AF65-F5344CB8AC3E}">
        <p14:creationId xmlns:p14="http://schemas.microsoft.com/office/powerpoint/2010/main" val="2140426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8203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Minecraft 103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Concepts you should be able to explain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905000"/>
            <a:ext cx="43158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5 components in computer architecture.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Oscillator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Input devices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Output devices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Counters, Memory and Registers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Decoders</a:t>
            </a:r>
          </a:p>
          <a:p>
            <a:pPr marL="342900" indent="-342900">
              <a:buAutoNum type="arabicParenR"/>
            </a:pPr>
            <a:r>
              <a:rPr lang="en-US" dirty="0"/>
              <a:t>Timing diagrams</a:t>
            </a:r>
          </a:p>
          <a:p>
            <a:pPr marL="342900" indent="-342900">
              <a:buAutoNum type="arabicParenR"/>
            </a:pPr>
            <a:r>
              <a:rPr lang="en-US" dirty="0"/>
              <a:t>Binary vs. Decimal number system</a:t>
            </a:r>
          </a:p>
          <a:p>
            <a:pPr marL="342900" indent="-342900">
              <a:buAutoNum type="arabicParenR"/>
            </a:pPr>
            <a:r>
              <a:rPr lang="en-US" dirty="0"/>
              <a:t>Boolean Algebra for AND, OR, and NOT</a:t>
            </a:r>
          </a:p>
        </p:txBody>
      </p:sp>
    </p:spTree>
    <p:extLst>
      <p:ext uri="{BB962C8B-B14F-4D97-AF65-F5344CB8AC3E}">
        <p14:creationId xmlns:p14="http://schemas.microsoft.com/office/powerpoint/2010/main" val="128033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Cool Things You can do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WITH A COUNTER and Decoder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0990" y="1446074"/>
            <a:ext cx="52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1) Control  fireworks when it is 10PM at night.</a:t>
            </a:r>
          </a:p>
          <a:p>
            <a:r>
              <a:rPr lang="en-US" dirty="0"/>
              <a:t>2) Control a parkour game and score board.</a:t>
            </a:r>
          </a:p>
          <a:p>
            <a:r>
              <a:rPr lang="en-US" dirty="0"/>
              <a:t>3) Control a clock tower.</a:t>
            </a:r>
          </a:p>
          <a:p>
            <a:r>
              <a:rPr lang="en-US" dirty="0"/>
              <a:t>4) Control a ¾ beat in a music machine.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69" y="3124200"/>
            <a:ext cx="5714999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1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Cool Things You can do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WITH A COUNTER and Decoder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0990" y="1446074"/>
            <a:ext cx="52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Control  fireworks when it is 10PM at night.</a:t>
            </a:r>
          </a:p>
          <a:p>
            <a:r>
              <a:rPr lang="en-US" dirty="0">
                <a:solidFill>
                  <a:srgbClr val="FF0000"/>
                </a:solidFill>
              </a:rPr>
              <a:t>2) Control a parkour game and score board.</a:t>
            </a:r>
          </a:p>
          <a:p>
            <a:r>
              <a:rPr lang="en-US" dirty="0"/>
              <a:t>3) Control a clock tower.</a:t>
            </a:r>
          </a:p>
          <a:p>
            <a:r>
              <a:rPr lang="en-US" dirty="0"/>
              <a:t>4) Control a ¾ beat in a music machine.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2050" name="Picture 2" descr="5 Great Parkour Ideas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223474" cy="29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2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Cool Things You can do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WITH A COUNTER and decoder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0990" y="1446074"/>
            <a:ext cx="52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Control  fireworks when it is 10PM at night.</a:t>
            </a:r>
          </a:p>
          <a:p>
            <a:r>
              <a:rPr lang="en-US" dirty="0"/>
              <a:t>2) Control a parkour game and score board.</a:t>
            </a:r>
          </a:p>
          <a:p>
            <a:r>
              <a:rPr lang="en-US" dirty="0"/>
              <a:t>3) Control a clock tower.</a:t>
            </a:r>
          </a:p>
          <a:p>
            <a:r>
              <a:rPr lang="en-US" dirty="0"/>
              <a:t>4) Control a ¾ beat in a music machine.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965470" cy="27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2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1000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Cool Things You can do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WITH A COUNTER and decoder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0990" y="1446074"/>
            <a:ext cx="52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Control  fireworks when it is 10PM at night.</a:t>
            </a:r>
          </a:p>
          <a:p>
            <a:r>
              <a:rPr lang="en-US" dirty="0"/>
              <a:t>2) Control a parkour game and score board.</a:t>
            </a:r>
          </a:p>
          <a:p>
            <a:r>
              <a:rPr lang="en-US" dirty="0"/>
              <a:t>3) Control a clock tower.</a:t>
            </a:r>
          </a:p>
          <a:p>
            <a:r>
              <a:rPr lang="en-US" dirty="0">
                <a:solidFill>
                  <a:srgbClr val="FF0000"/>
                </a:solidFill>
              </a:rPr>
              <a:t>4) Control a ¾ beat in a music machine.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4098" name="Picture 2" descr="Minecraft Music Machine!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55" y="2895600"/>
            <a:ext cx="5603830" cy="315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9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8341" y="388203"/>
            <a:ext cx="78236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Minecraft 103</a:t>
            </a:r>
          </a:p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524000"/>
            <a:ext cx="6248400" cy="2362200"/>
            <a:chOff x="914400" y="1143000"/>
            <a:chExt cx="7086600" cy="3124200"/>
          </a:xfrm>
        </p:grpSpPr>
        <p:sp>
          <p:nvSpPr>
            <p:cNvPr id="4" name="Rectangle 3"/>
            <p:cNvSpPr/>
            <p:nvPr/>
          </p:nvSpPr>
          <p:spPr>
            <a:xfrm>
              <a:off x="91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Oscillator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Clock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Counter</a:t>
              </a:r>
            </a:p>
            <a:p>
              <a:pPr algn="ctr"/>
              <a:r>
                <a:rPr lang="en-US" dirty="0"/>
                <a:t>Or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718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3505200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3238500" y="2622242"/>
              <a:ext cx="533400" cy="190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4">
            <a:extLst>
              <a:ext uri="{FF2B5EF4-FFF2-40B4-BE49-F238E27FC236}">
                <a16:creationId xmlns:a16="http://schemas.microsoft.com/office/drawing/2014/main" id="{3AEBD26B-9DF9-D84F-BDA5-BC762526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68" y="6550223"/>
            <a:ext cx="2016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4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4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4419600"/>
            <a:ext cx="29145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Minecraft inputs?</a:t>
            </a:r>
          </a:p>
          <a:p>
            <a:r>
              <a:rPr lang="en-US" dirty="0"/>
              <a:t>What are Minecraft outputs?</a:t>
            </a:r>
          </a:p>
          <a:p>
            <a:r>
              <a:rPr lang="en-US" dirty="0"/>
              <a:t>What is an oscillator?</a:t>
            </a:r>
          </a:p>
          <a:p>
            <a:r>
              <a:rPr lang="en-US" dirty="0"/>
              <a:t>What is a counter?</a:t>
            </a:r>
          </a:p>
          <a:p>
            <a:r>
              <a:rPr lang="en-US" dirty="0"/>
              <a:t>What is a register?</a:t>
            </a:r>
          </a:p>
          <a:p>
            <a:r>
              <a:rPr lang="en-US" dirty="0"/>
              <a:t>What is memory?</a:t>
            </a:r>
          </a:p>
        </p:txBody>
      </p:sp>
    </p:spTree>
    <p:extLst>
      <p:ext uri="{BB962C8B-B14F-4D97-AF65-F5344CB8AC3E}">
        <p14:creationId xmlns:p14="http://schemas.microsoft.com/office/powerpoint/2010/main" val="27996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5F5F5F"/>
      </a:dk1>
      <a:lt1>
        <a:srgbClr val="FFFFFF"/>
      </a:lt1>
      <a:dk2>
        <a:srgbClr val="5F5F5F"/>
      </a:dk2>
      <a:lt2>
        <a:srgbClr val="B2B2B2"/>
      </a:lt2>
      <a:accent1>
        <a:srgbClr val="C0C0C0"/>
      </a:accent1>
      <a:accent2>
        <a:srgbClr val="3333CC"/>
      </a:accent2>
      <a:accent3>
        <a:srgbClr val="FFFFFF"/>
      </a:accent3>
      <a:accent4>
        <a:srgbClr val="505050"/>
      </a:accent4>
      <a:accent5>
        <a:srgbClr val="DCDCDC"/>
      </a:accent5>
      <a:accent6>
        <a:srgbClr val="2D2DB9"/>
      </a:accent6>
      <a:hlink>
        <a:srgbClr val="0033CC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505050"/>
        </a:accent4>
        <a:accent5>
          <a:srgbClr val="DCDCDC"/>
        </a:accent5>
        <a:accent6>
          <a:srgbClr val="2D2DB9"/>
        </a:accent6>
        <a:hlink>
          <a:srgbClr val="00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12443</TotalTime>
  <Words>1939</Words>
  <Application>Microsoft Office PowerPoint</Application>
  <PresentationFormat>On-screen Show (4:3)</PresentationFormat>
  <Paragraphs>939</Paragraphs>
  <Slides>46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Calibri</vt:lpstr>
      <vt:lpstr>Comic Sans MS</vt:lpstr>
      <vt:lpstr>Times New Roman</vt:lpstr>
      <vt:lpstr>Office Theme</vt:lpstr>
      <vt:lpstr>Default Design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Galinato</cp:lastModifiedBy>
  <cp:revision>61</cp:revision>
  <dcterms:created xsi:type="dcterms:W3CDTF">2019-04-09T12:00:56Z</dcterms:created>
  <dcterms:modified xsi:type="dcterms:W3CDTF">2021-08-07T01:34:07Z</dcterms:modified>
</cp:coreProperties>
</file>