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71" r:id="rId2"/>
    <p:sldId id="472" r:id="rId3"/>
    <p:sldId id="473" r:id="rId4"/>
    <p:sldId id="476" r:id="rId5"/>
    <p:sldId id="474" r:id="rId6"/>
    <p:sldId id="491" r:id="rId7"/>
    <p:sldId id="475" r:id="rId8"/>
    <p:sldId id="498" r:id="rId9"/>
    <p:sldId id="499" r:id="rId10"/>
    <p:sldId id="502" r:id="rId11"/>
    <p:sldId id="497" r:id="rId12"/>
    <p:sldId id="500" r:id="rId13"/>
    <p:sldId id="501" r:id="rId14"/>
    <p:sldId id="480" r:id="rId15"/>
  </p:sldIdLst>
  <p:sldSz cx="9144000" cy="5143500" type="screen16x9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070"/>
    <a:srgbClr val="FFFFFF"/>
    <a:srgbClr val="FF0000"/>
    <a:srgbClr val="00CC00"/>
    <a:srgbClr val="FFCCFF"/>
    <a:srgbClr val="000099"/>
    <a:srgbClr val="C0C0C0"/>
    <a:srgbClr val="B2B2B2"/>
    <a:srgbClr val="FFCC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100" autoAdjust="0"/>
    <p:restoredTop sz="79020" autoAdjust="0"/>
  </p:normalViewPr>
  <p:slideViewPr>
    <p:cSldViewPr>
      <p:cViewPr varScale="1">
        <p:scale>
          <a:sx n="89" d="100"/>
          <a:sy n="89" d="100"/>
        </p:scale>
        <p:origin x="1262" y="48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26DA3AE2-9321-44CC-957D-461A03C8F9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540BD8F4-2319-403F-AA7F-74F5EC95770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240ACD6B-D767-418E-92E2-B317BBD768B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3F104DF2-9DDC-4E82-9165-2C288A23A8F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ED3A73D-AB0A-4742-AB50-469854B995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56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0A6D79A-92F8-4591-A549-A3B1B1B0E97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9BF2FB88-A0A9-4B76-B8CE-3D20679F58C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5732A91-FDD6-48BF-A75F-3AD369094D1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3863" y="704850"/>
            <a:ext cx="62547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25E66B62-C85A-4CF8-AB15-0667980C908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459288"/>
            <a:ext cx="5207000" cy="42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7B4C1B7F-F361-481F-9BE9-8C4D22ABBF2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BF04E7BF-CFA7-4060-9858-1CDCF21267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4CE8462-E729-4D65-8636-3662B2CD28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6684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7176BA77-2258-4281-9AF8-79D3D95C34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FF7E0C5-8C5C-40AE-9A06-80756A66168D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F103BFCD-3F85-4A76-9696-D6CA5737AA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solidFill>
            <a:srgbClr val="FFFFFF"/>
          </a:solidFill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30F59FBA-E0BD-4DBE-A7A6-83F4DAFF1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281A9B08-8279-45A3-B195-BA0B75E5E1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D8F6E43-0592-44CE-A0AD-EE5F9DA39965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6B37F078-9A87-4A7F-BADB-65858A62DA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DF9D3DAD-782E-437F-965D-8F342490E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8702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281A9B08-8279-45A3-B195-BA0B75E5E1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D8F6E43-0592-44CE-A0AD-EE5F9DA39965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6B37F078-9A87-4A7F-BADB-65858A62DA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DF9D3DAD-782E-437F-965D-8F342490E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1515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281A9B08-8279-45A3-B195-BA0B75E5E1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D8F6E43-0592-44CE-A0AD-EE5F9DA39965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6B37F078-9A87-4A7F-BADB-65858A62DA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DF9D3DAD-782E-437F-965D-8F342490E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5642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281A9B08-8279-45A3-B195-BA0B75E5E1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D8F6E43-0592-44CE-A0AD-EE5F9DA39965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6B37F078-9A87-4A7F-BADB-65858A62DA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DF9D3DAD-782E-437F-965D-8F342490E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4209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D8E88CB0-6D4C-43CE-AE8D-78BF236C4A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A1E73E7-7AF6-43C7-BA5E-FEFFCE35FB68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B27DB2B5-3C4D-4CB6-A871-C48E0ED131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FF2B3181-CC52-4071-9882-9FFA9804AB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By the end of the project you should know the following.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If you get ahead or have the time and interest here are some way cool ideas to expand your website!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4BC009AF-F8D2-43F3-81BA-5A1EB269B4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88A438E-04B6-46B7-858E-EF25EAAD7FAA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DD7790B3-DF44-46FF-9AC7-4C17E0CA45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54C04461-9C9F-4625-95B5-5DE0D75831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F1883281-AB47-4CA2-B4D5-C30F2B3C91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2A8749D-5F0F-4DE2-8C61-91E121FF6FAD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BFDECE85-049B-4CAD-91F9-AA0DF8899C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E91F354A-8AAB-4B24-8E9D-C58B93C31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A47BF91F-04DD-4110-8337-F2322B6E3C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ACF6608-697F-473C-8D36-CA777343F3AD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1208C59B-A2E3-4267-A4FB-E8D637844B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7614C089-A46F-450B-9D32-90FA1DC35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b="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88F72C4D-BD1F-4E05-8573-3235AA49B9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FC822A-D222-4CA3-9335-344913621D78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9432E85-4128-4F70-969F-D6CE06D3CA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25C330C3-1B52-425F-9AFF-936099E4BC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88F72C4D-BD1F-4E05-8573-3235AA49B9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FC822A-D222-4CA3-9335-344913621D78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9432E85-4128-4F70-969F-D6CE06D3CA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25C330C3-1B52-425F-9AFF-936099E4BC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7765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281A9B08-8279-45A3-B195-BA0B75E5E1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D8F6E43-0592-44CE-A0AD-EE5F9DA39965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6B37F078-9A87-4A7F-BADB-65858A62DA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DF9D3DAD-782E-437F-965D-8F342490E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281A9B08-8279-45A3-B195-BA0B75E5E1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D8F6E43-0592-44CE-A0AD-EE5F9DA39965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6B37F078-9A87-4A7F-BADB-65858A62DA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DF9D3DAD-782E-437F-965D-8F342490E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8135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281A9B08-8279-45A3-B195-BA0B75E5E1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D8F6E43-0592-44CE-A0AD-EE5F9DA39965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6B37F078-9A87-4A7F-BADB-65858A62DA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DF9D3DAD-782E-437F-965D-8F342490E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1434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45093A-7A85-4BAB-ACC8-816A5BE7DD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A8F0C5-5446-449B-8F56-2067ECF58B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1FD3C0-C388-4C9F-B064-D695AC86A1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AC2F7-8BD7-4223-BBBA-DC757F85D4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112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A5295E-F31E-450D-85DF-47C97262E4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BF3038-0B58-41FE-81AC-1DEF9E5D3E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3F2311-642D-4C6F-BCE4-173073BF1C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681E7-6848-4ECD-9FF5-33C3F5FB26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813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162227-D35D-4AE5-B0CE-1DE321124A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61A2EE-0D2C-41EB-8BA9-F53E612BD9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28E06E-AD3A-4E10-B6F4-DE7B1CB34C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82E49-4FB4-4C39-B4F8-4F9505828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722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5C3379-BC31-47FA-AB4F-7A11438331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25CE66-8E34-4869-B05E-806F06F6F5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A18A4F-43A4-4EFC-BF54-3ADDD2B81D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CFBDC-B91A-467F-8E9D-2C49103355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658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82F7C9-EC3E-4458-80C0-AF1B584202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81610E-A99F-485B-BA64-EC2008F6E0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F2B4D5-0351-47E1-B7FF-F4D3473B49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B1EBE-6944-4F34-9F51-859691BA7B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41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89EAC4-B2FA-414E-89B5-EDD35D65D2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C45008-D28C-4220-AEBB-790A4AFEFC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4593C4-8EFF-4BEF-9FA4-85083EFB8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5E514-0367-4D20-A17F-1936DCC6D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19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7CE9BBD-CC16-4827-8811-6B0D172A11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72644D3-3A5E-46DA-A294-2E8811C605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A799CF8-9B04-4379-9C83-E73A4C0C7B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C4C24-3B97-4E18-93F4-C554C9E10C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08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C498C94-8596-4AD2-AEE7-DB6DFEF6EB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2C91265-9F9B-43CF-8CDC-60F3BA0828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0856642-1F40-4CE6-875F-9D6AF699AF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41BA1-A957-4C5D-A98E-9C0E285DED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85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ADEF0D-30DE-4FC5-B949-145FF57209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7F6C5AE-7739-47F5-B192-0CA43D1586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D287E46-2F71-4E97-832B-33F727D53A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FDF13-C53B-4C3D-B419-3244FA25AA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169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9D358C-C5D1-4410-A31C-84ACF3114B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FEBD1E-DAAE-485E-96D2-0E38F4C989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3B4AF8-62B1-44A1-B28F-5D1A7FAEA2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6247C-FC85-4CA4-BF9E-D9327334A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89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41BE0E-1A6A-435F-B4D0-99E6FEECB7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C9C28C-6547-4D8F-8DFE-C8AF58200B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5004E1-78FC-4D21-B71B-135390EC16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9A979-B5CF-4D73-8D40-78FF0D3893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052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B4B0F31-D2B6-48D8-AFEA-A316FBD349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8E8F2FD-1507-40A8-8CAC-C48E44750C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41B7125-B6C5-4B94-8ED3-4058F0BB400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41C9528-3C88-4404-A53C-513CA85026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A3EC111-9B71-4764-80B9-E2138D97E1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B1BE2A6-6CFA-4679-8E3E-A45A037CF3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Text Box 2061">
            <a:extLst>
              <a:ext uri="{FF2B5EF4-FFF2-40B4-BE49-F238E27FC236}">
                <a16:creationId xmlns:a16="http://schemas.microsoft.com/office/drawing/2014/main" id="{88C68C81-BDA1-4287-93B3-580AE4DBE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851" y="4876800"/>
            <a:ext cx="24320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>
                <a:latin typeface="Comic Sans MS" pitchFamily="66" charset="0"/>
              </a:rPr>
              <a:t>www.Build-It-Yourself.com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ava.com/downloa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etbukkit.org/download/craftbukkit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8">
            <a:extLst>
              <a:ext uri="{FF2B5EF4-FFF2-40B4-BE49-F238E27FC236}">
                <a16:creationId xmlns:a16="http://schemas.microsoft.com/office/drawing/2014/main" id="{2ECDB8C1-F49D-4C10-B4B8-B2C229D0A0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1072754"/>
            <a:ext cx="60960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D6423-1C54-4681-A2FE-BD09394C3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187055"/>
            <a:ext cx="8229600" cy="1102519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Minecraft 104 Server Installation Instructions</a:t>
            </a:r>
          </a:p>
        </p:txBody>
      </p:sp>
      <p:pic>
        <p:nvPicPr>
          <p:cNvPr id="15" name="Picture 31" descr="F:\Users\John\Dropbox\administration\stationary\biy-logos\biy-logo-350.jpg">
            <a:extLst>
              <a:ext uri="{FF2B5EF4-FFF2-40B4-BE49-F238E27FC236}">
                <a16:creationId xmlns:a16="http://schemas.microsoft.com/office/drawing/2014/main" id="{399DC980-E94D-4269-AC4E-C6CDCCE0C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65125"/>
            <a:ext cx="3182938" cy="59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sun in the sky during night time">
            <a:extLst>
              <a:ext uri="{FF2B5EF4-FFF2-40B4-BE49-F238E27FC236}">
                <a16:creationId xmlns:a16="http://schemas.microsoft.com/office/drawing/2014/main" id="{B0BCCA19-E3BB-453E-9CE9-7910A09E2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86674"/>
            <a:ext cx="4885266" cy="244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>
            <a:extLst>
              <a:ext uri="{FF2B5EF4-FFF2-40B4-BE49-F238E27FC236}">
                <a16:creationId xmlns:a16="http://schemas.microsoft.com/office/drawing/2014/main" id="{5CAD23ED-63F9-4294-AFA3-F6C88F36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9.)Create the Batch File-Mac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8320AB9-3425-4DEF-B343-9C235A91FB56}"/>
              </a:ext>
            </a:extLst>
          </p:cNvPr>
          <p:cNvGrpSpPr/>
          <p:nvPr/>
        </p:nvGrpSpPr>
        <p:grpSpPr>
          <a:xfrm>
            <a:off x="381000" y="88106"/>
            <a:ext cx="8661400" cy="314325"/>
            <a:chOff x="381000" y="88106"/>
            <a:chExt cx="8661400" cy="314325"/>
          </a:xfrm>
        </p:grpSpPr>
        <p:sp>
          <p:nvSpPr>
            <p:cNvPr id="15" name="Line 4">
              <a:extLst>
                <a:ext uri="{FF2B5EF4-FFF2-40B4-BE49-F238E27FC236}">
                  <a16:creationId xmlns:a16="http://schemas.microsoft.com/office/drawing/2014/main" id="{1652FEA3-5EC9-4F78-A198-B66C591832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000" y="342900"/>
              <a:ext cx="6553200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" name="Picture 28" descr="C:\Users\John\Desktop\biy-site-staging-090909\images\build-it-yourself.gif">
              <a:extLst>
                <a:ext uri="{FF2B5EF4-FFF2-40B4-BE49-F238E27FC236}">
                  <a16:creationId xmlns:a16="http://schemas.microsoft.com/office/drawing/2014/main" id="{45CC7E6B-78CB-4402-A35B-245431584E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88106"/>
              <a:ext cx="203200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1ED2485-CCAE-4AFB-B0DF-0E0E9BD3609F}"/>
              </a:ext>
            </a:extLst>
          </p:cNvPr>
          <p:cNvSpPr txBox="1"/>
          <p:nvPr/>
        </p:nvSpPr>
        <p:spPr>
          <a:xfrm>
            <a:off x="4361194" y="628650"/>
            <a:ext cx="4572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Go to spotlight [The search bar in the top right corner of your screen] and look up TextEdit and open it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 TextEdit go to the tool bar and select Format, then click on Make Plain Text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/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In TextEdit go to the tool bar and click Format then click on Make Plain Text.</a:t>
            </a:r>
          </a:p>
          <a:p>
            <a:pPr eaLnBrk="1" hangingPunct="1"/>
            <a:endParaRPr lang="en-US" sz="16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Paste in the following code exactly as it appears here</a:t>
            </a:r>
          </a:p>
          <a:p>
            <a:pPr eaLnBrk="1" hangingPunct="1"/>
            <a:endParaRPr lang="en-US" sz="16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#!/bin/bash</a:t>
            </a:r>
          </a:p>
          <a:p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cd "$(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dirname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 "$0" )"</a:t>
            </a:r>
          </a:p>
          <a:p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java -Xms1024M -Xmx1024M -jar craftbukkit.jar -o true</a:t>
            </a:r>
          </a:p>
          <a:p>
            <a:pPr eaLnBrk="1" hangingPunct="1"/>
            <a:endParaRPr lang="en-US" sz="16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sz="1600" dirty="0">
              <a:solidFill>
                <a:srgbClr val="707070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sz="1600" dirty="0">
              <a:solidFill>
                <a:srgbClr val="707070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US" sz="1600" dirty="0">
              <a:solidFill>
                <a:srgbClr val="70707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5122" name="Picture 2" descr="Guide de l'utilisateur de TextEdit pour Mac - Assistance Apple">
            <a:extLst>
              <a:ext uri="{FF2B5EF4-FFF2-40B4-BE49-F238E27FC236}">
                <a16:creationId xmlns:a16="http://schemas.microsoft.com/office/drawing/2014/main" id="{95188C4D-3864-424D-9A22-038687045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3" y="8486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ow to Use Plain Text Mode in TextEdit on Your Mac">
            <a:extLst>
              <a:ext uri="{FF2B5EF4-FFF2-40B4-BE49-F238E27FC236}">
                <a16:creationId xmlns:a16="http://schemas.microsoft.com/office/drawing/2014/main" id="{59D4FFB6-E8DB-4D24-ADC8-A1BECD0E2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14" y="2991763"/>
            <a:ext cx="2747513" cy="158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092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>
            <a:extLst>
              <a:ext uri="{FF2B5EF4-FFF2-40B4-BE49-F238E27FC236}">
                <a16:creationId xmlns:a16="http://schemas.microsoft.com/office/drawing/2014/main" id="{5CAD23ED-63F9-4294-AFA3-F6C88F36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10.)Create the Batch File-Mac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8320AB9-3425-4DEF-B343-9C235A91FB56}"/>
              </a:ext>
            </a:extLst>
          </p:cNvPr>
          <p:cNvGrpSpPr/>
          <p:nvPr/>
        </p:nvGrpSpPr>
        <p:grpSpPr>
          <a:xfrm>
            <a:off x="381000" y="88106"/>
            <a:ext cx="8661400" cy="314325"/>
            <a:chOff x="381000" y="88106"/>
            <a:chExt cx="8661400" cy="314325"/>
          </a:xfrm>
        </p:grpSpPr>
        <p:sp>
          <p:nvSpPr>
            <p:cNvPr id="15" name="Line 4">
              <a:extLst>
                <a:ext uri="{FF2B5EF4-FFF2-40B4-BE49-F238E27FC236}">
                  <a16:creationId xmlns:a16="http://schemas.microsoft.com/office/drawing/2014/main" id="{1652FEA3-5EC9-4F78-A198-B66C591832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000" y="342900"/>
              <a:ext cx="6553200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" name="Picture 28" descr="C:\Users\John\Desktop\biy-site-staging-090909\images\build-it-yourself.gif">
              <a:extLst>
                <a:ext uri="{FF2B5EF4-FFF2-40B4-BE49-F238E27FC236}">
                  <a16:creationId xmlns:a16="http://schemas.microsoft.com/office/drawing/2014/main" id="{45CC7E6B-78CB-4402-A35B-245431584E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88106"/>
              <a:ext cx="203200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1ED2485-CCAE-4AFB-B0DF-0E0E9BD3609F}"/>
              </a:ext>
            </a:extLst>
          </p:cNvPr>
          <p:cNvSpPr txBox="1"/>
          <p:nvPr/>
        </p:nvSpPr>
        <p:spPr>
          <a:xfrm>
            <a:off x="4191000" y="742950"/>
            <a:ext cx="457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Go to the tool bar again in TextEdit and go to File then click save. Save it as '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Start.command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'. and save it into your folder on your desktop.</a:t>
            </a:r>
          </a:p>
          <a:p>
            <a:pPr eaLnBrk="1" hangingPunct="1"/>
            <a:endParaRPr lang="en-US" sz="16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Go to spotlight again and search up Terminal [Already installed on Mac] open it and type this exactly: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chmod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a+x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[space]</a:t>
            </a:r>
          </a:p>
          <a:p>
            <a:endParaRPr lang="en-US" sz="16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Don't actually type [space] do a space or else it wont work. DONT hit enter.</a:t>
            </a:r>
          </a:p>
          <a:p>
            <a:endParaRPr lang="en-US" sz="16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Then drag your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Start.command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 folder into Terminal </a:t>
            </a:r>
          </a:p>
          <a:p>
            <a:endParaRPr lang="en-US" sz="16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You can now hit Enter</a:t>
            </a:r>
          </a:p>
          <a:p>
            <a:pPr eaLnBrk="1" hangingPunct="1"/>
            <a:endParaRPr lang="en-US" sz="16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5122" name="Picture 2" descr="Guide de l'utilisateur de TextEdit pour Mac - Assistance Apple">
            <a:extLst>
              <a:ext uri="{FF2B5EF4-FFF2-40B4-BE49-F238E27FC236}">
                <a16:creationId xmlns:a16="http://schemas.microsoft.com/office/drawing/2014/main" id="{95188C4D-3864-424D-9A22-038687045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84" y="1411504"/>
            <a:ext cx="668970" cy="66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ow to Open the Terminal on a Mac">
            <a:extLst>
              <a:ext uri="{FF2B5EF4-FFF2-40B4-BE49-F238E27FC236}">
                <a16:creationId xmlns:a16="http://schemas.microsoft.com/office/drawing/2014/main" id="{222FCBBA-EE02-4ABD-82CB-F298B0D35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28004"/>
            <a:ext cx="2854273" cy="131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65ADD1C6-7614-412D-85EC-BA9F9713F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27438"/>
            <a:ext cx="3013494" cy="226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404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>
            <a:extLst>
              <a:ext uri="{FF2B5EF4-FFF2-40B4-BE49-F238E27FC236}">
                <a16:creationId xmlns:a16="http://schemas.microsoft.com/office/drawing/2014/main" id="{5CAD23ED-63F9-4294-AFA3-F6C88F36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11.)Joining your MC server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3922B61-1B87-48BC-BB72-CE7DD65C8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766763"/>
            <a:ext cx="45720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 your Minecraft folder run the start.bat or </a:t>
            </a:r>
            <a:r>
              <a:rPr lang="en-US" altLang="en-US" sz="1800" dirty="0" err="1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start.command</a:t>
            </a: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file by double clicking on the file. If your firewall asks whether to allow this file to run, select yes.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 app Command prompt(Windows) should then open. Wait until the command prompt says Done as seen the </a:t>
            </a:r>
            <a:r>
              <a:rPr lang="en-US" altLang="en-US" sz="1800" dirty="0" err="1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</a:t>
            </a: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left. While this runs you can launch Minecraft. Run the same version of Minecraft as your server is running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Navigate to multiplayer in Minecraft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Select add server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8320AB9-3425-4DEF-B343-9C235A91FB56}"/>
              </a:ext>
            </a:extLst>
          </p:cNvPr>
          <p:cNvGrpSpPr/>
          <p:nvPr/>
        </p:nvGrpSpPr>
        <p:grpSpPr>
          <a:xfrm>
            <a:off x="381000" y="88106"/>
            <a:ext cx="8661400" cy="314325"/>
            <a:chOff x="381000" y="88106"/>
            <a:chExt cx="8661400" cy="314325"/>
          </a:xfrm>
        </p:grpSpPr>
        <p:sp>
          <p:nvSpPr>
            <p:cNvPr id="15" name="Line 4">
              <a:extLst>
                <a:ext uri="{FF2B5EF4-FFF2-40B4-BE49-F238E27FC236}">
                  <a16:creationId xmlns:a16="http://schemas.microsoft.com/office/drawing/2014/main" id="{1652FEA3-5EC9-4F78-A198-B66C591832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000" y="342900"/>
              <a:ext cx="6553200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" name="Picture 28" descr="C:\Users\John\Desktop\biy-site-staging-090909\images\build-it-yourself.gif">
              <a:extLst>
                <a:ext uri="{FF2B5EF4-FFF2-40B4-BE49-F238E27FC236}">
                  <a16:creationId xmlns:a16="http://schemas.microsoft.com/office/drawing/2014/main" id="{45CC7E6B-78CB-4402-A35B-245431584E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88106"/>
              <a:ext cx="203200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BB6EA73-0F03-4A0C-97F9-1EEB148F4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8" y="660400"/>
            <a:ext cx="4000532" cy="2343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1B944B-DF88-4997-8BC4-E0C70FD917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66" y="2555033"/>
            <a:ext cx="4000533" cy="224345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021A350-6430-49B4-A824-E87C2255F7D8}"/>
              </a:ext>
            </a:extLst>
          </p:cNvPr>
          <p:cNvSpPr/>
          <p:nvPr/>
        </p:nvSpPr>
        <p:spPr bwMode="auto">
          <a:xfrm>
            <a:off x="2457003" y="4268839"/>
            <a:ext cx="1143000" cy="2455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096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>
            <a:extLst>
              <a:ext uri="{FF2B5EF4-FFF2-40B4-BE49-F238E27FC236}">
                <a16:creationId xmlns:a16="http://schemas.microsoft.com/office/drawing/2014/main" id="{5CAD23ED-63F9-4294-AFA3-F6C88F36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12.)Joining your MC server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3922B61-1B87-48BC-BB72-CE7DD65C8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766763"/>
            <a:ext cx="45720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Enter 1 of the 2 options below into the field called “Server Address” and select done.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0.0.0.0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localhost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 the field called server name you can select any name you will remember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Select Done and join the server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You are now all set to go!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8320AB9-3425-4DEF-B343-9C235A91FB56}"/>
              </a:ext>
            </a:extLst>
          </p:cNvPr>
          <p:cNvGrpSpPr/>
          <p:nvPr/>
        </p:nvGrpSpPr>
        <p:grpSpPr>
          <a:xfrm>
            <a:off x="381000" y="88106"/>
            <a:ext cx="8661400" cy="314325"/>
            <a:chOff x="381000" y="88106"/>
            <a:chExt cx="8661400" cy="314325"/>
          </a:xfrm>
        </p:grpSpPr>
        <p:sp>
          <p:nvSpPr>
            <p:cNvPr id="15" name="Line 4">
              <a:extLst>
                <a:ext uri="{FF2B5EF4-FFF2-40B4-BE49-F238E27FC236}">
                  <a16:creationId xmlns:a16="http://schemas.microsoft.com/office/drawing/2014/main" id="{1652FEA3-5EC9-4F78-A198-B66C591832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000" y="342900"/>
              <a:ext cx="6553200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" name="Picture 28" descr="C:\Users\John\Desktop\biy-site-staging-090909\images\build-it-yourself.gif">
              <a:extLst>
                <a:ext uri="{FF2B5EF4-FFF2-40B4-BE49-F238E27FC236}">
                  <a16:creationId xmlns:a16="http://schemas.microsoft.com/office/drawing/2014/main" id="{45CC7E6B-78CB-4402-A35B-245431584E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88106"/>
              <a:ext cx="203200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7EBE524-A789-47D4-82F1-1A434FECB4B0}"/>
              </a:ext>
            </a:extLst>
          </p:cNvPr>
          <p:cNvGrpSpPr/>
          <p:nvPr/>
        </p:nvGrpSpPr>
        <p:grpSpPr>
          <a:xfrm>
            <a:off x="152400" y="1428750"/>
            <a:ext cx="3668427" cy="2178798"/>
            <a:chOff x="271732" y="773952"/>
            <a:chExt cx="3668427" cy="21787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49E7C9F-D9DF-4860-AF8F-FA60D4310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1732" y="773952"/>
              <a:ext cx="3668427" cy="2178798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021A350-6430-49B4-A824-E87C2255F7D8}"/>
                </a:ext>
              </a:extLst>
            </p:cNvPr>
            <p:cNvSpPr/>
            <p:nvPr/>
          </p:nvSpPr>
          <p:spPr bwMode="auto">
            <a:xfrm>
              <a:off x="1049211" y="2368968"/>
              <a:ext cx="2057399" cy="20386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6600"/>
                      </a:gs>
                      <a:gs pos="100000">
                        <a:srgbClr val="CC0000"/>
                      </a:gs>
                    </a:gsLst>
                    <a:path path="rect">
                      <a:fillToRect r="100000" b="10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349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>
            <a:extLst>
              <a:ext uri="{FF2B5EF4-FFF2-40B4-BE49-F238E27FC236}">
                <a16:creationId xmlns:a16="http://schemas.microsoft.com/office/drawing/2014/main" id="{7F19BEE3-25A9-41A3-AA77-585816A8E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The End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A6B3B5D3-B58A-4FBB-9222-A9ED0651D455}"/>
              </a:ext>
            </a:extLst>
          </p:cNvPr>
          <p:cNvSpPr txBox="1">
            <a:spLocks noChangeArrowheads="1"/>
          </p:cNvSpPr>
          <p:nvPr/>
        </p:nvSpPr>
        <p:spPr>
          <a:xfrm>
            <a:off x="2589742" y="743086"/>
            <a:ext cx="4191000" cy="404693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Clr>
                <a:srgbClr val="C00000"/>
              </a:buClr>
              <a:buNone/>
              <a:defRPr/>
            </a:pPr>
            <a:r>
              <a:rPr lang="en-US" altLang="en-US" sz="18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If You have any Question or issues, feel free to ask your teachers and they will be happy to help!</a:t>
            </a:r>
          </a:p>
          <a:p>
            <a:pPr algn="ctr" eaLnBrk="1" hangingPunct="1">
              <a:buClr>
                <a:srgbClr val="C00000"/>
              </a:buClr>
              <a:buFont typeface="+mj-lt"/>
              <a:buAutoNum type="arabicPeriod"/>
              <a:defRPr/>
            </a:pPr>
            <a:endParaRPr lang="en-US" altLang="en-US" sz="1800" kern="0" dirty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B8AA54-15F6-4154-A3D8-65709263B18C}"/>
              </a:ext>
            </a:extLst>
          </p:cNvPr>
          <p:cNvGrpSpPr/>
          <p:nvPr/>
        </p:nvGrpSpPr>
        <p:grpSpPr>
          <a:xfrm>
            <a:off x="381000" y="88106"/>
            <a:ext cx="8661400" cy="314325"/>
            <a:chOff x="381000" y="88106"/>
            <a:chExt cx="8661400" cy="314325"/>
          </a:xfrm>
        </p:grpSpPr>
        <p:sp>
          <p:nvSpPr>
            <p:cNvPr id="7" name="Line 4">
              <a:extLst>
                <a:ext uri="{FF2B5EF4-FFF2-40B4-BE49-F238E27FC236}">
                  <a16:creationId xmlns:a16="http://schemas.microsoft.com/office/drawing/2014/main" id="{36A72DE3-30B2-4B65-8775-82F86FB134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000" y="342900"/>
              <a:ext cx="6553200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" name="Picture 28" descr="C:\Users\John\Desktop\biy-site-staging-090909\images\build-it-yourself.gif">
              <a:extLst>
                <a:ext uri="{FF2B5EF4-FFF2-40B4-BE49-F238E27FC236}">
                  <a16:creationId xmlns:a16="http://schemas.microsoft.com/office/drawing/2014/main" id="{97B49DC9-F1C1-4F29-9077-E5D0E155A5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88106"/>
              <a:ext cx="203200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" name="Picture 2" descr="Question, Questions, Man, Head, Success, Lamp, Brain">
            <a:extLst>
              <a:ext uri="{FF2B5EF4-FFF2-40B4-BE49-F238E27FC236}">
                <a16:creationId xmlns:a16="http://schemas.microsoft.com/office/drawing/2014/main" id="{BD44F1FA-7C35-4B88-9583-E9AE8E687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367" y="2114550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6">
            <a:extLst>
              <a:ext uri="{FF2B5EF4-FFF2-40B4-BE49-F238E27FC236}">
                <a16:creationId xmlns:a16="http://schemas.microsoft.com/office/drawing/2014/main" id="{191AFAD6-28B7-4989-9A4D-C5D924BF8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685800"/>
            <a:ext cx="4343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00038" indent="-3000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44588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39888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097088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554288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011488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468688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925888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383088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CC0000"/>
              </a:buClr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11" name="Rectangle 29">
            <a:extLst>
              <a:ext uri="{FF2B5EF4-FFF2-40B4-BE49-F238E27FC236}">
                <a16:creationId xmlns:a16="http://schemas.microsoft.com/office/drawing/2014/main" id="{8F0494E2-BF23-45B9-8271-2B2367F21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1.)Install Java</a:t>
            </a:r>
          </a:p>
        </p:txBody>
      </p:sp>
      <p:sp>
        <p:nvSpPr>
          <p:cNvPr id="6151" name="Rectangle 3">
            <a:extLst>
              <a:ext uri="{FF2B5EF4-FFF2-40B4-BE49-F238E27FC236}">
                <a16:creationId xmlns:a16="http://schemas.microsoft.com/office/drawing/2014/main" id="{73922B61-1B87-48BC-BB72-CE7DD65C8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766763"/>
            <a:ext cx="4572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Use your preferred web browser to navigate to: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0" i="0" u="sng" strike="noStrike" dirty="0">
                <a:solidFill>
                  <a:srgbClr val="0097A7"/>
                </a:solidFill>
                <a:effectLst/>
                <a:latin typeface="Calibri" panose="020F0502020204030204" pitchFamily="34" charset="0"/>
                <a:hlinkClick r:id="rId3"/>
              </a:rPr>
              <a:t>https://www.java.com/download</a:t>
            </a:r>
            <a:endParaRPr lang="en-US" sz="1800" b="0" i="0" u="sng" strike="noStrike" dirty="0">
              <a:solidFill>
                <a:srgbClr val="0097A7"/>
              </a:solidFill>
              <a:effectLst/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Click on the Red button that says “Agree and Start Free Download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Run the file that is downloaded. If your computer asks whether to allow this application to make changes make sure you select yes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Follow installation steps in pop up menu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5E87A6-51BA-4770-9AD3-C69C09666E20}"/>
              </a:ext>
            </a:extLst>
          </p:cNvPr>
          <p:cNvGrpSpPr/>
          <p:nvPr/>
        </p:nvGrpSpPr>
        <p:grpSpPr>
          <a:xfrm>
            <a:off x="381000" y="88106"/>
            <a:ext cx="8661400" cy="314325"/>
            <a:chOff x="381000" y="88106"/>
            <a:chExt cx="8661400" cy="314325"/>
          </a:xfrm>
        </p:grpSpPr>
        <p:sp>
          <p:nvSpPr>
            <p:cNvPr id="173" name="Line 4">
              <a:extLst>
                <a:ext uri="{FF2B5EF4-FFF2-40B4-BE49-F238E27FC236}">
                  <a16:creationId xmlns:a16="http://schemas.microsoft.com/office/drawing/2014/main" id="{B7A01724-E340-4846-9AA9-AE6949B67E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000" y="342900"/>
              <a:ext cx="6553200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74" name="Picture 28" descr="C:\Users\John\Desktop\biy-site-staging-090909\images\build-it-yourself.gif">
              <a:extLst>
                <a:ext uri="{FF2B5EF4-FFF2-40B4-BE49-F238E27FC236}">
                  <a16:creationId xmlns:a16="http://schemas.microsoft.com/office/drawing/2014/main" id="{C64615AE-35E7-4BF1-AFD8-BCC09FFE0A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88106"/>
              <a:ext cx="203200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2A67620-2C6A-4085-8F8C-6EDE2D5C7277}"/>
              </a:ext>
            </a:extLst>
          </p:cNvPr>
          <p:cNvGrpSpPr/>
          <p:nvPr/>
        </p:nvGrpSpPr>
        <p:grpSpPr>
          <a:xfrm>
            <a:off x="228600" y="685800"/>
            <a:ext cx="2870335" cy="2285999"/>
            <a:chOff x="228600" y="685800"/>
            <a:chExt cx="2870335" cy="22859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11FF49B-060E-4A2C-BC39-3E887E7B9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8600" y="685800"/>
              <a:ext cx="2870335" cy="2285999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CB91398-BD35-4784-8B10-5C8756DEDADD}"/>
                </a:ext>
              </a:extLst>
            </p:cNvPr>
            <p:cNvSpPr/>
            <p:nvPr/>
          </p:nvSpPr>
          <p:spPr bwMode="auto">
            <a:xfrm>
              <a:off x="1168467" y="2419350"/>
              <a:ext cx="990600" cy="304800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6600"/>
                      </a:gs>
                      <a:gs pos="100000">
                        <a:srgbClr val="CC0000"/>
                      </a:gs>
                    </a:gsLst>
                    <a:path path="rect">
                      <a:fillToRect r="100000" b="10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0A3BABA-48D2-4E2B-9772-EA53F205BD10}"/>
              </a:ext>
            </a:extLst>
          </p:cNvPr>
          <p:cNvGrpSpPr/>
          <p:nvPr/>
        </p:nvGrpSpPr>
        <p:grpSpPr>
          <a:xfrm>
            <a:off x="228600" y="3026832"/>
            <a:ext cx="3370975" cy="1847851"/>
            <a:chOff x="228600" y="3026832"/>
            <a:chExt cx="3370975" cy="184785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461180A-E6C3-4F41-A78D-CA37694D1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8600" y="3026832"/>
              <a:ext cx="3370975" cy="1847851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E6DAAAB-6AE1-4D23-8B1B-0FB9B574A9B4}"/>
                </a:ext>
              </a:extLst>
            </p:cNvPr>
            <p:cNvSpPr/>
            <p:nvPr/>
          </p:nvSpPr>
          <p:spPr bwMode="auto">
            <a:xfrm>
              <a:off x="2362199" y="4629149"/>
              <a:ext cx="787467" cy="245533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6600"/>
                      </a:gs>
                      <a:gs pos="100000">
                        <a:srgbClr val="CC0000"/>
                      </a:gs>
                    </a:gsLst>
                    <a:path path="rect">
                      <a:fillToRect r="100000" b="10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9">
            <a:extLst>
              <a:ext uri="{FF2B5EF4-FFF2-40B4-BE49-F238E27FC236}">
                <a16:creationId xmlns:a16="http://schemas.microsoft.com/office/drawing/2014/main" id="{8F0494E2-BF23-45B9-8271-2B2367F21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2.)Install the Minecraft Server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3922B61-1B87-48BC-BB72-CE7DD65C8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9939" y="488421"/>
            <a:ext cx="4572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Use your preferred web browser to navigate to: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b="0" i="0" u="sng" strike="noStrike" dirty="0">
                <a:solidFill>
                  <a:srgbClr val="0097A7"/>
                </a:solidFill>
                <a:effectLst/>
                <a:latin typeface="Calibri" panose="020F0502020204030204" pitchFamily="34" charset="0"/>
                <a:hlinkClick r:id="rId3"/>
              </a:rPr>
              <a:t>https://getbukkit.org/download/craftbukkit</a:t>
            </a:r>
            <a:endParaRPr lang="en-US" sz="1400" b="0" i="0" u="sng" strike="noStrike" dirty="0">
              <a:solidFill>
                <a:srgbClr val="0097A7"/>
              </a:solidFill>
              <a:effectLst/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400" b="0" i="0" u="sng" strike="noStrike" dirty="0">
              <a:solidFill>
                <a:srgbClr val="0097A7"/>
              </a:solidFill>
              <a:effectLst/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Select the version of Minecraft your server will be running.(Your teacher will specify which version should be used)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Select Download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Click on the yellow link that says Craftbukkit-x.x.jar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You will get a warning once the download is complete stating this type of file could harm your computer. Select Keep when this warning shows up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Do not yet run this file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D053C1-75A3-4818-AF0B-16A924FF199D}"/>
              </a:ext>
            </a:extLst>
          </p:cNvPr>
          <p:cNvGrpSpPr/>
          <p:nvPr/>
        </p:nvGrpSpPr>
        <p:grpSpPr>
          <a:xfrm>
            <a:off x="381000" y="88106"/>
            <a:ext cx="8661400" cy="314325"/>
            <a:chOff x="381000" y="88106"/>
            <a:chExt cx="8661400" cy="314325"/>
          </a:xfrm>
        </p:grpSpPr>
        <p:sp>
          <p:nvSpPr>
            <p:cNvPr id="13" name="Line 4">
              <a:extLst>
                <a:ext uri="{FF2B5EF4-FFF2-40B4-BE49-F238E27FC236}">
                  <a16:creationId xmlns:a16="http://schemas.microsoft.com/office/drawing/2014/main" id="{8DFF22B3-28CC-47AE-BBF3-CD631422F5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000" y="342900"/>
              <a:ext cx="6553200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4" name="Picture 28" descr="C:\Users\John\Desktop\biy-site-staging-090909\images\build-it-yourself.gif">
              <a:extLst>
                <a:ext uri="{FF2B5EF4-FFF2-40B4-BE49-F238E27FC236}">
                  <a16:creationId xmlns:a16="http://schemas.microsoft.com/office/drawing/2014/main" id="{AC08EE8F-FB2E-4C75-A880-D3FAD57CA3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88106"/>
              <a:ext cx="203200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2A46615-9280-4102-BD09-C9ED74858DA4}"/>
              </a:ext>
            </a:extLst>
          </p:cNvPr>
          <p:cNvGrpSpPr/>
          <p:nvPr/>
        </p:nvGrpSpPr>
        <p:grpSpPr>
          <a:xfrm>
            <a:off x="152401" y="739246"/>
            <a:ext cx="3787338" cy="1538110"/>
            <a:chOff x="152401" y="739246"/>
            <a:chExt cx="3787338" cy="183250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CD9E630-3CA9-4A3E-A5EB-B4DD191AD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401" y="739246"/>
              <a:ext cx="3787338" cy="1832504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46AC4FF-95BA-4771-99D2-BDC053E51075}"/>
                </a:ext>
              </a:extLst>
            </p:cNvPr>
            <p:cNvSpPr/>
            <p:nvPr/>
          </p:nvSpPr>
          <p:spPr bwMode="auto">
            <a:xfrm>
              <a:off x="2667000" y="1276351"/>
              <a:ext cx="558867" cy="2286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6600"/>
                      </a:gs>
                      <a:gs pos="100000">
                        <a:srgbClr val="CC0000"/>
                      </a:gs>
                    </a:gsLst>
                    <a:path path="rect">
                      <a:fillToRect r="100000" b="10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E9DAC01-2D5C-4A45-8FB5-9A3E8728CB70}"/>
              </a:ext>
            </a:extLst>
          </p:cNvPr>
          <p:cNvGrpSpPr/>
          <p:nvPr/>
        </p:nvGrpSpPr>
        <p:grpSpPr>
          <a:xfrm>
            <a:off x="25682" y="2413209"/>
            <a:ext cx="3365218" cy="1538110"/>
            <a:chOff x="76200" y="2646363"/>
            <a:chExt cx="3365218" cy="175789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12E39C5-E381-40BA-B206-74290AE74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200" y="2646363"/>
              <a:ext cx="3365218" cy="1757891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B792C2B-F107-42DB-8485-E641303ED963}"/>
                </a:ext>
              </a:extLst>
            </p:cNvPr>
            <p:cNvSpPr/>
            <p:nvPr/>
          </p:nvSpPr>
          <p:spPr bwMode="auto">
            <a:xfrm>
              <a:off x="381000" y="4019550"/>
              <a:ext cx="685800" cy="3048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6600"/>
                      </a:gs>
                      <a:gs pos="100000">
                        <a:srgbClr val="CC0000"/>
                      </a:gs>
                    </a:gsLst>
                    <a:path path="rect">
                      <a:fillToRect r="100000" b="10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CB32991-1D5E-47D9-9BBB-8C9D4766D7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984501"/>
            <a:ext cx="3276600" cy="75258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0EE47A44-8481-445B-8DB8-CA21B4EF04FD}"/>
              </a:ext>
            </a:extLst>
          </p:cNvPr>
          <p:cNvSpPr/>
          <p:nvPr/>
        </p:nvSpPr>
        <p:spPr bwMode="auto">
          <a:xfrm>
            <a:off x="2046070" y="4632253"/>
            <a:ext cx="6858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9">
            <a:extLst>
              <a:ext uri="{FF2B5EF4-FFF2-40B4-BE49-F238E27FC236}">
                <a16:creationId xmlns:a16="http://schemas.microsoft.com/office/drawing/2014/main" id="{8F0494E2-BF23-45B9-8271-2B2367F21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3.)Your Minecraft Server Folder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3922B61-1B87-48BC-BB72-CE7DD65C8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766763"/>
            <a:ext cx="45720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6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Right Click on your Desktop</a:t>
            </a:r>
            <a:endParaRPr lang="en-US" altLang="en-US" sz="1600" kern="0" dirty="0">
              <a:solidFill>
                <a:schemeClr val="tx1">
                  <a:lumMod val="75000"/>
                </a:schemeClr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6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In the dropdown menu that appears, select </a:t>
            </a:r>
            <a:r>
              <a:rPr lang="en-US" altLang="en-US" sz="1600" kern="0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New</a:t>
            </a:r>
            <a:r>
              <a:rPr lang="en-US" altLang="en-US" sz="1600" kern="0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  <a:sym typeface="Wingdings" panose="05000000000000000000" pitchFamily="2" charset="2"/>
              </a:rPr>
              <a:t>Folder</a:t>
            </a:r>
            <a:endParaRPr lang="en-US" altLang="en-US" sz="1600" kern="0" dirty="0">
              <a:solidFill>
                <a:schemeClr val="tx1">
                  <a:lumMod val="75000"/>
                </a:schemeClr>
              </a:solidFill>
              <a:latin typeface="Comic Sans MS" pitchFamily="66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en-US" sz="1600" kern="0" dirty="0">
              <a:solidFill>
                <a:schemeClr val="tx1">
                  <a:lumMod val="75000"/>
                </a:schemeClr>
              </a:solidFill>
              <a:latin typeface="Comic Sans MS" pitchFamily="66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6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  <a:sym typeface="Wingdings" panose="05000000000000000000" pitchFamily="2" charset="2"/>
              </a:rPr>
              <a:t>Rename the folder by to a name you will remember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en-US" sz="1600" kern="0" dirty="0">
              <a:solidFill>
                <a:schemeClr val="tx1">
                  <a:lumMod val="75000"/>
                </a:schemeClr>
              </a:solidFill>
              <a:latin typeface="Comic Sans MS" pitchFamily="66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6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  <a:sym typeface="Wingdings" panose="05000000000000000000" pitchFamily="2" charset="2"/>
              </a:rPr>
              <a:t>Ex.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6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  <a:sym typeface="Wingdings" panose="05000000000000000000" pitchFamily="2" charset="2"/>
              </a:rPr>
              <a:t>Minecraft Server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6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Tom’s Minecraft Server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6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Server files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en-US" sz="16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en-US" sz="16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CE2224-3C74-4419-82D3-CF7A579F3419}"/>
              </a:ext>
            </a:extLst>
          </p:cNvPr>
          <p:cNvSpPr/>
          <p:nvPr/>
        </p:nvSpPr>
        <p:spPr bwMode="auto">
          <a:xfrm>
            <a:off x="609600" y="3609587"/>
            <a:ext cx="2971800" cy="18136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B347B72-5671-4CF5-82A4-4D9C2A85122D}"/>
              </a:ext>
            </a:extLst>
          </p:cNvPr>
          <p:cNvGrpSpPr/>
          <p:nvPr/>
        </p:nvGrpSpPr>
        <p:grpSpPr>
          <a:xfrm>
            <a:off x="381000" y="88106"/>
            <a:ext cx="8661400" cy="314325"/>
            <a:chOff x="381000" y="88106"/>
            <a:chExt cx="8661400" cy="314325"/>
          </a:xfrm>
        </p:grpSpPr>
        <p:sp>
          <p:nvSpPr>
            <p:cNvPr id="11" name="Line 4">
              <a:extLst>
                <a:ext uri="{FF2B5EF4-FFF2-40B4-BE49-F238E27FC236}">
                  <a16:creationId xmlns:a16="http://schemas.microsoft.com/office/drawing/2014/main" id="{12C9245E-B038-44B4-B583-BE5631F6E2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000" y="342900"/>
              <a:ext cx="6553200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" name="Picture 28" descr="C:\Users\John\Desktop\biy-site-staging-090909\images\build-it-yourself.gif">
              <a:extLst>
                <a:ext uri="{FF2B5EF4-FFF2-40B4-BE49-F238E27FC236}">
                  <a16:creationId xmlns:a16="http://schemas.microsoft.com/office/drawing/2014/main" id="{923F09E4-1045-4FA4-B07C-7AFF0073DF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88106"/>
              <a:ext cx="203200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958BEEB-F085-4656-9BE8-B39F64AB2582}"/>
              </a:ext>
            </a:extLst>
          </p:cNvPr>
          <p:cNvGrpSpPr/>
          <p:nvPr/>
        </p:nvGrpSpPr>
        <p:grpSpPr>
          <a:xfrm>
            <a:off x="78841" y="656167"/>
            <a:ext cx="4033317" cy="4201583"/>
            <a:chOff x="78841" y="656167"/>
            <a:chExt cx="4033317" cy="420158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3DEF297-E639-4815-994B-A20E4C2BE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841" y="656167"/>
              <a:ext cx="4033317" cy="4201583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941346E-4AE9-47FF-B7F7-CFEC61FA5F36}"/>
                </a:ext>
              </a:extLst>
            </p:cNvPr>
            <p:cNvSpPr/>
            <p:nvPr/>
          </p:nvSpPr>
          <p:spPr bwMode="auto">
            <a:xfrm>
              <a:off x="2095499" y="1733550"/>
              <a:ext cx="685800" cy="181363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6600"/>
                      </a:gs>
                      <a:gs pos="100000">
                        <a:srgbClr val="CC0000"/>
                      </a:gs>
                    </a:gsLst>
                    <a:path path="rect">
                      <a:fillToRect r="100000" b="10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>
            <a:extLst>
              <a:ext uri="{FF2B5EF4-FFF2-40B4-BE49-F238E27FC236}">
                <a16:creationId xmlns:a16="http://schemas.microsoft.com/office/drawing/2014/main" id="{D9C30E9E-BAF9-4A3D-ABCF-FF49486BF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4.)1</a:t>
            </a:r>
            <a:r>
              <a:rPr lang="en-US" altLang="en-US" sz="1800" kern="0" baseline="30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st</a:t>
            </a:r>
            <a:r>
              <a:rPr lang="en-US" altLang="en-US" sz="1800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steps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0F8CF51-18E5-44E8-80F5-FDC066666531}"/>
              </a:ext>
            </a:extLst>
          </p:cNvPr>
          <p:cNvSpPr txBox="1">
            <a:spLocks noChangeArrowheads="1"/>
          </p:cNvSpPr>
          <p:nvPr/>
        </p:nvSpPr>
        <p:spPr>
          <a:xfrm>
            <a:off x="4395788" y="679847"/>
            <a:ext cx="4646612" cy="377785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endParaRPr lang="en-US" altLang="en-US" sz="1800" kern="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45D3C73-E18A-4CD6-8E23-AD60EBEA7B56}"/>
              </a:ext>
            </a:extLst>
          </p:cNvPr>
          <p:cNvGrpSpPr/>
          <p:nvPr/>
        </p:nvGrpSpPr>
        <p:grpSpPr>
          <a:xfrm>
            <a:off x="381000" y="88106"/>
            <a:ext cx="8661400" cy="314325"/>
            <a:chOff x="381000" y="88106"/>
            <a:chExt cx="8661400" cy="314325"/>
          </a:xfrm>
        </p:grpSpPr>
        <p:sp>
          <p:nvSpPr>
            <p:cNvPr id="10" name="Line 4">
              <a:extLst>
                <a:ext uri="{FF2B5EF4-FFF2-40B4-BE49-F238E27FC236}">
                  <a16:creationId xmlns:a16="http://schemas.microsoft.com/office/drawing/2014/main" id="{9FF24781-84DD-4FA8-BFF9-223A45C2D1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000" y="342900"/>
              <a:ext cx="6553200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" name="Picture 28" descr="C:\Users\John\Desktop\biy-site-staging-090909\images\build-it-yourself.gif">
              <a:extLst>
                <a:ext uri="{FF2B5EF4-FFF2-40B4-BE49-F238E27FC236}">
                  <a16:creationId xmlns:a16="http://schemas.microsoft.com/office/drawing/2014/main" id="{C7B5A069-0088-4F46-A4A4-44E947E3A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88106"/>
              <a:ext cx="203200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6D946E6-2F3B-490C-A3FC-4C65B416A435}"/>
              </a:ext>
            </a:extLst>
          </p:cNvPr>
          <p:cNvSpPr txBox="1"/>
          <p:nvPr/>
        </p:nvSpPr>
        <p:spPr>
          <a:xfrm>
            <a:off x="6019799" y="643467"/>
            <a:ext cx="253920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6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Drag the </a:t>
            </a:r>
            <a:r>
              <a:rPr lang="en-US" altLang="en-US" sz="1600" kern="0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Craftbukkit</a:t>
            </a:r>
            <a:r>
              <a:rPr lang="en-US" altLang="en-US" sz="16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file you downloaded in step 2 into your new Minecraft Server Folder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600" kern="0" dirty="0">
              <a:solidFill>
                <a:schemeClr val="tx1">
                  <a:lumMod val="75000"/>
                </a:schemeClr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6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Once it is in your folder you can double click on it to run it.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600" kern="0" dirty="0">
              <a:solidFill>
                <a:schemeClr val="tx1">
                  <a:lumMod val="75000"/>
                </a:schemeClr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6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Alternatively, you can right click on the file and select open.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600" kern="0" dirty="0">
              <a:solidFill>
                <a:schemeClr val="tx1">
                  <a:lumMod val="75000"/>
                </a:schemeClr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6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After 20 seconds files should start appearing in your folder</a:t>
            </a:r>
          </a:p>
        </p:txBody>
      </p:sp>
      <p:pic>
        <p:nvPicPr>
          <p:cNvPr id="2050" name="Picture 2" descr="[animate output image]">
            <a:extLst>
              <a:ext uri="{FF2B5EF4-FFF2-40B4-BE49-F238E27FC236}">
                <a16:creationId xmlns:a16="http://schemas.microsoft.com/office/drawing/2014/main" id="{D25C85EA-56C3-483C-961D-D12D3D1973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11597"/>
            <a:ext cx="5669551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>
            <a:extLst>
              <a:ext uri="{FF2B5EF4-FFF2-40B4-BE49-F238E27FC236}">
                <a16:creationId xmlns:a16="http://schemas.microsoft.com/office/drawing/2014/main" id="{D9C30E9E-BAF9-4A3D-ABCF-FF49486BF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5.)Next Steps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0F8CF51-18E5-44E8-80F5-FDC066666531}"/>
              </a:ext>
            </a:extLst>
          </p:cNvPr>
          <p:cNvSpPr txBox="1">
            <a:spLocks noChangeArrowheads="1"/>
          </p:cNvSpPr>
          <p:nvPr/>
        </p:nvSpPr>
        <p:spPr>
          <a:xfrm>
            <a:off x="4395788" y="679847"/>
            <a:ext cx="4646612" cy="377785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endParaRPr lang="en-US" altLang="en-US" sz="1800" kern="0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B4044AF-C494-4F77-9A39-84B952E7E6BB}"/>
              </a:ext>
            </a:extLst>
          </p:cNvPr>
          <p:cNvGrpSpPr/>
          <p:nvPr/>
        </p:nvGrpSpPr>
        <p:grpSpPr>
          <a:xfrm>
            <a:off x="381000" y="88106"/>
            <a:ext cx="8661400" cy="314325"/>
            <a:chOff x="381000" y="88106"/>
            <a:chExt cx="8661400" cy="314325"/>
          </a:xfrm>
        </p:grpSpPr>
        <p:sp>
          <p:nvSpPr>
            <p:cNvPr id="10" name="Line 4">
              <a:extLst>
                <a:ext uri="{FF2B5EF4-FFF2-40B4-BE49-F238E27FC236}">
                  <a16:creationId xmlns:a16="http://schemas.microsoft.com/office/drawing/2014/main" id="{65EC65DC-4BD1-4929-A3F9-70765EA09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000" y="342900"/>
              <a:ext cx="6553200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" name="Picture 28" descr="C:\Users\John\Desktop\biy-site-staging-090909\images\build-it-yourself.gif">
              <a:extLst>
                <a:ext uri="{FF2B5EF4-FFF2-40B4-BE49-F238E27FC236}">
                  <a16:creationId xmlns:a16="http://schemas.microsoft.com/office/drawing/2014/main" id="{3AD6CD5D-5945-4C16-BAEF-F20E64A347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88106"/>
              <a:ext cx="203200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83FD364-0C07-4EED-9CA6-BFD9C720A9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6107"/>
          <a:stretch/>
        </p:blipFill>
        <p:spPr>
          <a:xfrm>
            <a:off x="228600" y="819150"/>
            <a:ext cx="3733800" cy="13215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AA5E23-0BF5-4E4F-BBFB-DCF01D021341}"/>
              </a:ext>
            </a:extLst>
          </p:cNvPr>
          <p:cNvSpPr txBox="1"/>
          <p:nvPr/>
        </p:nvSpPr>
        <p:spPr>
          <a:xfrm>
            <a:off x="4496593" y="679847"/>
            <a:ext cx="4266407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6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Open the file named eula.txt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600" kern="0" dirty="0">
              <a:solidFill>
                <a:schemeClr val="tx1">
                  <a:lumMod val="75000"/>
                </a:schemeClr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6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Inside the file where it says false, delete and write in true(No Capital Letters no extra spaces)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600" kern="0" dirty="0">
              <a:solidFill>
                <a:schemeClr val="tx1">
                  <a:lumMod val="75000"/>
                </a:schemeClr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6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Save the file and close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600" kern="0" dirty="0">
              <a:solidFill>
                <a:schemeClr val="tx1">
                  <a:lumMod val="75000"/>
                </a:schemeClr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6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Run the </a:t>
            </a:r>
            <a:r>
              <a:rPr lang="en-US" altLang="en-US" sz="1600" kern="0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Craftbukkit</a:t>
            </a:r>
            <a:r>
              <a:rPr lang="en-US" altLang="en-US" sz="16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 file again like you did in step 4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600" kern="0" dirty="0">
              <a:solidFill>
                <a:schemeClr val="tx1">
                  <a:lumMod val="75000"/>
                </a:schemeClr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600" kern="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  <a:cs typeface="Arial" panose="020B0604020202020204" pitchFamily="34" charset="0"/>
              </a:rPr>
              <a:t>Wait Approximately 20 Seconds and files should start appearing in your folder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8EC6F2-FD3D-4F58-9773-F054A65350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9677"/>
          <a:stretch/>
        </p:blipFill>
        <p:spPr>
          <a:xfrm>
            <a:off x="280453" y="2019839"/>
            <a:ext cx="3681947" cy="9830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B80CD2-94B7-4313-81B4-01E6B875EA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050" y="3034596"/>
            <a:ext cx="3762900" cy="1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19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>
            <a:extLst>
              <a:ext uri="{FF2B5EF4-FFF2-40B4-BE49-F238E27FC236}">
                <a16:creationId xmlns:a16="http://schemas.microsoft.com/office/drawing/2014/main" id="{5CAD23ED-63F9-4294-AFA3-F6C88F36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6.)Create the Batch File-Windows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3922B61-1B87-48BC-BB72-CE7DD65C8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766763"/>
            <a:ext cx="45720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 Java window should run at this point. You can simply close it as it is not yet needed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Go to the search bar in the bottom left of you screen and look for the application “Notepad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Open Notepad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8320AB9-3425-4DEF-B343-9C235A91FB56}"/>
              </a:ext>
            </a:extLst>
          </p:cNvPr>
          <p:cNvGrpSpPr/>
          <p:nvPr/>
        </p:nvGrpSpPr>
        <p:grpSpPr>
          <a:xfrm>
            <a:off x="381000" y="88106"/>
            <a:ext cx="8661400" cy="314325"/>
            <a:chOff x="381000" y="88106"/>
            <a:chExt cx="8661400" cy="314325"/>
          </a:xfrm>
        </p:grpSpPr>
        <p:sp>
          <p:nvSpPr>
            <p:cNvPr id="15" name="Line 4">
              <a:extLst>
                <a:ext uri="{FF2B5EF4-FFF2-40B4-BE49-F238E27FC236}">
                  <a16:creationId xmlns:a16="http://schemas.microsoft.com/office/drawing/2014/main" id="{1652FEA3-5EC9-4F78-A198-B66C591832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000" y="342900"/>
              <a:ext cx="6553200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" name="Picture 28" descr="C:\Users\John\Desktop\biy-site-staging-090909\images\build-it-yourself.gif">
              <a:extLst>
                <a:ext uri="{FF2B5EF4-FFF2-40B4-BE49-F238E27FC236}">
                  <a16:creationId xmlns:a16="http://schemas.microsoft.com/office/drawing/2014/main" id="{45CC7E6B-78CB-4402-A35B-245431584E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88106"/>
              <a:ext cx="203200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BC9B408-5063-4C63-B55C-E365D9D7B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658813"/>
            <a:ext cx="2585914" cy="15094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802010-338D-4616-89DD-0483926E67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198428"/>
            <a:ext cx="3378206" cy="27241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>
            <a:extLst>
              <a:ext uri="{FF2B5EF4-FFF2-40B4-BE49-F238E27FC236}">
                <a16:creationId xmlns:a16="http://schemas.microsoft.com/office/drawing/2014/main" id="{5CAD23ED-63F9-4294-AFA3-F6C88F36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7.)Create the Batch File-Windows-Cont.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3922B61-1B87-48BC-BB72-CE7DD65C8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766763"/>
            <a:ext cx="45720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 the Notepad paste this following line exactly as it appears here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java -Xmx1024M -Xms1024M -jar craftbukkit-1.x.x.jar </a:t>
            </a:r>
            <a:r>
              <a:rPr lang="en-US" altLang="en-US" sz="1800" dirty="0" err="1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nogui</a:t>
            </a: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Pause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You will have to modify this line replacing the x’s with the current version of the Minecraft server, or the number that appears in the name of the </a:t>
            </a:r>
            <a:r>
              <a:rPr lang="en-US" altLang="en-US" sz="1800" dirty="0" err="1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craftbukkit</a:t>
            </a: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file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8320AB9-3425-4DEF-B343-9C235A91FB56}"/>
              </a:ext>
            </a:extLst>
          </p:cNvPr>
          <p:cNvGrpSpPr/>
          <p:nvPr/>
        </p:nvGrpSpPr>
        <p:grpSpPr>
          <a:xfrm>
            <a:off x="381000" y="88106"/>
            <a:ext cx="8661400" cy="314325"/>
            <a:chOff x="381000" y="88106"/>
            <a:chExt cx="8661400" cy="314325"/>
          </a:xfrm>
        </p:grpSpPr>
        <p:sp>
          <p:nvSpPr>
            <p:cNvPr id="15" name="Line 4">
              <a:extLst>
                <a:ext uri="{FF2B5EF4-FFF2-40B4-BE49-F238E27FC236}">
                  <a16:creationId xmlns:a16="http://schemas.microsoft.com/office/drawing/2014/main" id="{1652FEA3-5EC9-4F78-A198-B66C591832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000" y="342900"/>
              <a:ext cx="6553200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" name="Picture 28" descr="C:\Users\John\Desktop\biy-site-staging-090909\images\build-it-yourself.gif">
              <a:extLst>
                <a:ext uri="{FF2B5EF4-FFF2-40B4-BE49-F238E27FC236}">
                  <a16:creationId xmlns:a16="http://schemas.microsoft.com/office/drawing/2014/main" id="{45CC7E6B-78CB-4402-A35B-245431584E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88106"/>
              <a:ext cx="203200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BD2A6D8-3EA9-41F9-B934-352ECC1AE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047750"/>
            <a:ext cx="4081736" cy="274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78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>
            <a:extLst>
              <a:ext uri="{FF2B5EF4-FFF2-40B4-BE49-F238E27FC236}">
                <a16:creationId xmlns:a16="http://schemas.microsoft.com/office/drawing/2014/main" id="{5CAD23ED-63F9-4294-AFA3-F6C88F36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"/>
            <a:ext cx="6172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1800" kern="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8.)Create the Batch File-Windows-Cont.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3922B61-1B87-48BC-BB72-CE7DD65C8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766763"/>
            <a:ext cx="4572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Go to </a:t>
            </a:r>
            <a:r>
              <a:rPr lang="en-US" altLang="en-US" sz="1800" dirty="0" err="1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file</a:t>
            </a:r>
            <a:r>
              <a:rPr lang="en-US" altLang="en-US" sz="1800" dirty="0" err="1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Save</a:t>
            </a: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 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Save the file with the name: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start.bat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In the dropdown box named “Save as type” select all files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Locate your Minecraft server folder and save the file inside that folder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8320AB9-3425-4DEF-B343-9C235A91FB56}"/>
              </a:ext>
            </a:extLst>
          </p:cNvPr>
          <p:cNvGrpSpPr/>
          <p:nvPr/>
        </p:nvGrpSpPr>
        <p:grpSpPr>
          <a:xfrm>
            <a:off x="381000" y="88106"/>
            <a:ext cx="8661400" cy="314325"/>
            <a:chOff x="381000" y="88106"/>
            <a:chExt cx="8661400" cy="314325"/>
          </a:xfrm>
        </p:grpSpPr>
        <p:sp>
          <p:nvSpPr>
            <p:cNvPr id="15" name="Line 4">
              <a:extLst>
                <a:ext uri="{FF2B5EF4-FFF2-40B4-BE49-F238E27FC236}">
                  <a16:creationId xmlns:a16="http://schemas.microsoft.com/office/drawing/2014/main" id="{1652FEA3-5EC9-4F78-A198-B66C591832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000" y="342900"/>
              <a:ext cx="6553200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" name="Picture 28" descr="C:\Users\John\Desktop\biy-site-staging-090909\images\build-it-yourself.gif">
              <a:extLst>
                <a:ext uri="{FF2B5EF4-FFF2-40B4-BE49-F238E27FC236}">
                  <a16:creationId xmlns:a16="http://schemas.microsoft.com/office/drawing/2014/main" id="{45CC7E6B-78CB-4402-A35B-245431584E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88106"/>
              <a:ext cx="203200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5AAE7A9-7C64-45FA-A3EF-CD7B70497F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844"/>
          <a:stretch/>
        </p:blipFill>
        <p:spPr>
          <a:xfrm>
            <a:off x="152401" y="707233"/>
            <a:ext cx="3964774" cy="224551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D512E5B-AD22-4976-BACF-2BDEF41B3D71}"/>
              </a:ext>
            </a:extLst>
          </p:cNvPr>
          <p:cNvGrpSpPr/>
          <p:nvPr/>
        </p:nvGrpSpPr>
        <p:grpSpPr>
          <a:xfrm>
            <a:off x="76200" y="2800350"/>
            <a:ext cx="3581400" cy="2189469"/>
            <a:chOff x="76200" y="2800350"/>
            <a:chExt cx="3581400" cy="218946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3DF2304-A3F8-4286-9966-93586F10A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00" y="2800350"/>
              <a:ext cx="3581400" cy="2189469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785112A-7A3D-458D-AF60-EE2CDEE7207A}"/>
                </a:ext>
              </a:extLst>
            </p:cNvPr>
            <p:cNvSpPr/>
            <p:nvPr/>
          </p:nvSpPr>
          <p:spPr bwMode="auto">
            <a:xfrm>
              <a:off x="533400" y="4552951"/>
              <a:ext cx="3048000" cy="1524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6600"/>
                      </a:gs>
                      <a:gs pos="100000">
                        <a:srgbClr val="CC0000"/>
                      </a:gs>
                    </a:gsLst>
                    <a:path path="rect">
                      <a:fillToRect r="100000" b="10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853459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5F5F5F"/>
      </a:dk1>
      <a:lt1>
        <a:srgbClr val="FFFFFF"/>
      </a:lt1>
      <a:dk2>
        <a:srgbClr val="5F5F5F"/>
      </a:dk2>
      <a:lt2>
        <a:srgbClr val="B2B2B2"/>
      </a:lt2>
      <a:accent1>
        <a:srgbClr val="C0C0C0"/>
      </a:accent1>
      <a:accent2>
        <a:srgbClr val="3333CC"/>
      </a:accent2>
      <a:accent3>
        <a:srgbClr val="FFFFFF"/>
      </a:accent3>
      <a:accent4>
        <a:srgbClr val="505050"/>
      </a:accent4>
      <a:accent5>
        <a:srgbClr val="DCDCDC"/>
      </a:accent5>
      <a:accent6>
        <a:srgbClr val="2D2DB9"/>
      </a:accent6>
      <a:hlink>
        <a:srgbClr val="0033CC"/>
      </a:hlink>
      <a:folHlink>
        <a:srgbClr val="80008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333333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gradFill rotWithShape="0">
                <a:gsLst>
                  <a:gs pos="0">
                    <a:srgbClr val="FF6600"/>
                  </a:gs>
                  <a:gs pos="100000">
                    <a:srgbClr val="CC0000"/>
                  </a:gs>
                </a:gsLst>
                <a:path path="rect">
                  <a:fillToRect r="100000" b="100000"/>
                </a:path>
              </a:gra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333333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gradFill rotWithShape="0">
                <a:gsLst>
                  <a:gs pos="0">
                    <a:srgbClr val="FF6600"/>
                  </a:gs>
                  <a:gs pos="100000">
                    <a:srgbClr val="CC0000"/>
                  </a:gs>
                </a:gsLst>
                <a:path path="rect">
                  <a:fillToRect r="100000" b="100000"/>
                </a:path>
              </a:gra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5F5F5F"/>
        </a:dk1>
        <a:lt1>
          <a:srgbClr val="FFFFFF"/>
        </a:lt1>
        <a:dk2>
          <a:srgbClr val="5F5F5F"/>
        </a:dk2>
        <a:lt2>
          <a:srgbClr val="B2B2B2"/>
        </a:lt2>
        <a:accent1>
          <a:srgbClr val="C0C0C0"/>
        </a:accent1>
        <a:accent2>
          <a:srgbClr val="3333CC"/>
        </a:accent2>
        <a:accent3>
          <a:srgbClr val="FFFFFF"/>
        </a:accent3>
        <a:accent4>
          <a:srgbClr val="505050"/>
        </a:accent4>
        <a:accent5>
          <a:srgbClr val="DCDCDC"/>
        </a:accent5>
        <a:accent6>
          <a:srgbClr val="2D2DB9"/>
        </a:accent6>
        <a:hlink>
          <a:srgbClr val="0033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21449</TotalTime>
  <Words>900</Words>
  <Application>Microsoft Office PowerPoint</Application>
  <PresentationFormat>On-screen Show (16:9)</PresentationFormat>
  <Paragraphs>134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Comic Sans MS</vt:lpstr>
      <vt:lpstr>Times New Roman</vt:lpstr>
      <vt:lpstr>Default Design</vt:lpstr>
      <vt:lpstr>Minecraft 104 Server Installation 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Build-It-Yourself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Galinato</dc:creator>
  <cp:lastModifiedBy>john galinato</cp:lastModifiedBy>
  <cp:revision>91</cp:revision>
  <dcterms:created xsi:type="dcterms:W3CDTF">2012-01-21T20:41:34Z</dcterms:created>
  <dcterms:modified xsi:type="dcterms:W3CDTF">2021-06-23T21:31:15Z</dcterms:modified>
</cp:coreProperties>
</file>