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69" r:id="rId3"/>
    <p:sldId id="256" r:id="rId4"/>
    <p:sldId id="258" r:id="rId5"/>
    <p:sldId id="379" r:id="rId6"/>
    <p:sldId id="378" r:id="rId7"/>
    <p:sldId id="259" r:id="rId8"/>
    <p:sldId id="260" r:id="rId9"/>
    <p:sldId id="377" r:id="rId10"/>
    <p:sldId id="380" r:id="rId11"/>
    <p:sldId id="381" r:id="rId12"/>
    <p:sldId id="383" r:id="rId13"/>
    <p:sldId id="382" r:id="rId14"/>
    <p:sldId id="284" r:id="rId15"/>
    <p:sldId id="273" r:id="rId16"/>
    <p:sldId id="271" r:id="rId17"/>
    <p:sldId id="266" r:id="rId18"/>
    <p:sldId id="385" r:id="rId19"/>
    <p:sldId id="265" r:id="rId20"/>
    <p:sldId id="267" r:id="rId21"/>
    <p:sldId id="384" r:id="rId22"/>
    <p:sldId id="272" r:id="rId23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659" autoAdjust="0"/>
  </p:normalViewPr>
  <p:slideViewPr>
    <p:cSldViewPr snapToGrid="0">
      <p:cViewPr varScale="1">
        <p:scale>
          <a:sx n="110" d="100"/>
          <a:sy n="110" d="100"/>
        </p:scale>
        <p:origin x="16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DC12850-F72C-4FA8-8EDA-850516AAE46F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20C3478-FA39-4E7B-A6E7-219C3C1A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5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r>
              <a:rPr lang="en-US"/>
              <a:t>Welcome to </a:t>
            </a:r>
            <a:r>
              <a:rPr lang="en-US" dirty="0"/>
              <a:t>the Build-It-Yourself Laboratory</a:t>
            </a:r>
            <a:endParaRPr dirty="0"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29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02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79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Inspire ideas and excitement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18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r>
              <a:rPr lang="en-US"/>
              <a:t>Welcome to </a:t>
            </a:r>
            <a:r>
              <a:rPr lang="en-US" dirty="0"/>
              <a:t>the Build-It-Yourself Laboratory</a:t>
            </a:r>
            <a:endParaRPr dirty="0"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8140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printed book cover on grey card stock</a:t>
            </a:r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8034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printed book cover on grey card stock</a:t>
            </a:r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5733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printed book cover on grey card stock</a:t>
            </a:r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60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 </a:t>
            </a:r>
          </a:p>
          <a:p>
            <a:pPr marL="235572" indent="-235572">
              <a:buAutoNum type="arabicParenR"/>
            </a:pPr>
            <a:r>
              <a:rPr lang="en-US" altLang="en-US" dirty="0"/>
              <a:t>being an entrepreneur</a:t>
            </a:r>
          </a:p>
          <a:p>
            <a:pPr marL="235572" indent="-235572">
              <a:buAutoNum type="arabicParenR"/>
            </a:pPr>
            <a:r>
              <a:rPr lang="en-US" altLang="en-US" dirty="0"/>
              <a:t>the pros and cons of capitalism and socialism.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36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about: </a:t>
            </a:r>
          </a:p>
          <a:p>
            <a:pPr eaLnBrk="1" hangingPunct="1"/>
            <a:r>
              <a:rPr lang="en-US" altLang="en-US" dirty="0"/>
              <a:t>How technology has made life better</a:t>
            </a:r>
          </a:p>
          <a:p>
            <a:pPr eaLnBrk="1" hangingPunct="1"/>
            <a:r>
              <a:rPr lang="en-US" altLang="en-US" dirty="0"/>
              <a:t>And</a:t>
            </a:r>
          </a:p>
          <a:p>
            <a:pPr eaLnBrk="1" hangingPunct="1"/>
            <a:r>
              <a:rPr lang="en-US" altLang="en-US" dirty="0"/>
              <a:t>How technology has made life worse.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2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about: </a:t>
            </a:r>
          </a:p>
          <a:p>
            <a:pPr eaLnBrk="1" hangingPunct="1"/>
            <a:r>
              <a:rPr lang="en-US" altLang="en-US" dirty="0"/>
              <a:t>How technology has made life better</a:t>
            </a:r>
          </a:p>
          <a:p>
            <a:pPr eaLnBrk="1" hangingPunct="1"/>
            <a:r>
              <a:rPr lang="en-US" altLang="en-US" dirty="0"/>
              <a:t>And</a:t>
            </a:r>
          </a:p>
          <a:p>
            <a:pPr eaLnBrk="1" hangingPunct="1"/>
            <a:r>
              <a:rPr lang="en-US" altLang="en-US" dirty="0"/>
              <a:t>How technology has made life worse.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30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about: </a:t>
            </a:r>
          </a:p>
          <a:p>
            <a:pPr eaLnBrk="1" hangingPunct="1"/>
            <a:r>
              <a:rPr lang="en-US" altLang="en-US" dirty="0"/>
              <a:t>How technology has made life better</a:t>
            </a:r>
          </a:p>
          <a:p>
            <a:pPr eaLnBrk="1" hangingPunct="1"/>
            <a:r>
              <a:rPr lang="en-US" altLang="en-US" dirty="0"/>
              <a:t>And</a:t>
            </a:r>
          </a:p>
          <a:p>
            <a:pPr eaLnBrk="1" hangingPunct="1"/>
            <a:r>
              <a:rPr lang="en-US" altLang="en-US" dirty="0"/>
              <a:t>How technology has made life worse.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93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After a good engineer has defined the problem and the mission, the next step is to research how others have tried to solve the problem.  </a:t>
            </a:r>
          </a:p>
          <a:p>
            <a:pPr eaLnBrk="1" hangingPunct="1"/>
            <a:r>
              <a:rPr lang="en-US" altLang="en-US" dirty="0"/>
              <a:t>Don’t reinvent the wheel.  </a:t>
            </a:r>
          </a:p>
          <a:p>
            <a:pPr eaLnBrk="1" hangingPunct="1"/>
            <a:r>
              <a:rPr lang="en-US" altLang="en-US" dirty="0"/>
              <a:t>Build on top of the ideas of others.</a:t>
            </a:r>
          </a:p>
          <a:p>
            <a:pPr eaLnBrk="1" hangingPunct="1"/>
            <a:r>
              <a:rPr lang="en-US" altLang="en-US" dirty="0"/>
              <a:t>Improve the ideas of others.</a:t>
            </a:r>
          </a:p>
          <a:p>
            <a:pPr eaLnBrk="1" hangingPunct="1"/>
            <a:r>
              <a:rPr lang="en-US" altLang="en-US" dirty="0"/>
              <a:t>Inspire your own solutions.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27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Inspire ideas and excitement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1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39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7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568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07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03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355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699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088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955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85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688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25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8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2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3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2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3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7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5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C870-A9DC-43F3-897C-9523794E93A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19021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mailto:support@build-it-yourself.com" TargetMode="Externa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567723777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3.jpg"/><Relationship Id="rId4" Type="http://schemas.openxmlformats.org/officeDocument/2006/relationships/hyperlink" Target="https://scratch.mit.edu/projects/425027602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images.google.com/imgres?imgurl=http://www.logosoftwear.com/embroideryclipart/Music.Music%20Notes.(MU034).(2.98x2.72).3140.gif&amp;imgrefurl=http://www.logosoftwear.com/embroiderydesigns/Music&amp;h=300&amp;w=277&amp;sz=19&amp;hl=en&amp;start=0&amp;um=1&amp;tbnid=hiYyBvsMVjMaHM:&amp;tbnh=116&amp;tbnw=107&amp;prev=/images?q%3Dmusic%2Bnotes%26svnum%3D10%26um%3D1%26hl%3Den%26rls%3DHPID,HPID:2006-33,HPID:en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/>
        </p:nvSpPr>
        <p:spPr>
          <a:xfrm>
            <a:off x="528506" y="3775045"/>
            <a:ext cx="805343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Scratch Games 101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Lab Book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 flipH="1">
            <a:off x="1946246" y="5419288"/>
            <a:ext cx="520117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Turn an ugly school math test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into a fun computer game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" name="Google Shape;130;p2"/>
          <p:cNvGrpSpPr/>
          <p:nvPr/>
        </p:nvGrpSpPr>
        <p:grpSpPr>
          <a:xfrm>
            <a:off x="520118" y="-74103"/>
            <a:ext cx="8085596" cy="336958"/>
            <a:chOff x="520118" y="-74103"/>
            <a:chExt cx="8085596" cy="336958"/>
          </a:xfrm>
        </p:grpSpPr>
        <p:grpSp>
          <p:nvGrpSpPr>
            <p:cNvPr id="131" name="Google Shape;131;p2"/>
            <p:cNvGrpSpPr/>
            <p:nvPr/>
          </p:nvGrpSpPr>
          <p:grpSpPr>
            <a:xfrm>
              <a:off x="520118" y="-67112"/>
              <a:ext cx="411060" cy="327171"/>
              <a:chOff x="377505" y="-67112"/>
              <a:chExt cx="411060" cy="327171"/>
            </a:xfrm>
          </p:grpSpPr>
          <p:sp>
            <p:nvSpPr>
              <p:cNvPr id="132" name="Google Shape;132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2"/>
            <p:cNvGrpSpPr/>
            <p:nvPr/>
          </p:nvGrpSpPr>
          <p:grpSpPr>
            <a:xfrm>
              <a:off x="1209414" y="-65714"/>
              <a:ext cx="411060" cy="327171"/>
              <a:chOff x="377505" y="-67112"/>
              <a:chExt cx="411060" cy="327171"/>
            </a:xfrm>
          </p:grpSpPr>
          <p:sp>
            <p:nvSpPr>
              <p:cNvPr id="135" name="Google Shape;135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2"/>
            <p:cNvGrpSpPr/>
            <p:nvPr/>
          </p:nvGrpSpPr>
          <p:grpSpPr>
            <a:xfrm>
              <a:off x="1898710" y="-64316"/>
              <a:ext cx="411060" cy="327171"/>
              <a:chOff x="377505" y="-67112"/>
              <a:chExt cx="411060" cy="327171"/>
            </a:xfrm>
          </p:grpSpPr>
          <p:sp>
            <p:nvSpPr>
              <p:cNvPr id="138" name="Google Shape;138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2"/>
            <p:cNvGrpSpPr/>
            <p:nvPr/>
          </p:nvGrpSpPr>
          <p:grpSpPr>
            <a:xfrm>
              <a:off x="2601988" y="-74103"/>
              <a:ext cx="411060" cy="327171"/>
              <a:chOff x="377505" y="-67112"/>
              <a:chExt cx="411060" cy="327171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3291284" y="-72705"/>
              <a:ext cx="411060" cy="327171"/>
              <a:chOff x="377505" y="-67112"/>
              <a:chExt cx="411060" cy="327171"/>
            </a:xfrm>
          </p:grpSpPr>
          <p:sp>
            <p:nvSpPr>
              <p:cNvPr id="144" name="Google Shape;144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146;p2"/>
            <p:cNvGrpSpPr/>
            <p:nvPr/>
          </p:nvGrpSpPr>
          <p:grpSpPr>
            <a:xfrm>
              <a:off x="3980580" y="-71307"/>
              <a:ext cx="411060" cy="327171"/>
              <a:chOff x="377505" y="-67112"/>
              <a:chExt cx="411060" cy="327171"/>
            </a:xfrm>
          </p:grpSpPr>
          <p:sp>
            <p:nvSpPr>
              <p:cNvPr id="147" name="Google Shape;147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149;p2"/>
            <p:cNvGrpSpPr/>
            <p:nvPr/>
          </p:nvGrpSpPr>
          <p:grpSpPr>
            <a:xfrm>
              <a:off x="4734192" y="-67112"/>
              <a:ext cx="411060" cy="327171"/>
              <a:chOff x="377505" y="-67112"/>
              <a:chExt cx="411060" cy="327171"/>
            </a:xfrm>
          </p:grpSpPr>
          <p:sp>
            <p:nvSpPr>
              <p:cNvPr id="150" name="Google Shape;150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5423488" y="-65714"/>
              <a:ext cx="411060" cy="327171"/>
              <a:chOff x="377505" y="-67112"/>
              <a:chExt cx="411060" cy="327171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" name="Google Shape;155;p2"/>
            <p:cNvGrpSpPr/>
            <p:nvPr/>
          </p:nvGrpSpPr>
          <p:grpSpPr>
            <a:xfrm>
              <a:off x="6112784" y="-64316"/>
              <a:ext cx="411060" cy="327171"/>
              <a:chOff x="377505" y="-67112"/>
              <a:chExt cx="411060" cy="327171"/>
            </a:xfrm>
          </p:grpSpPr>
          <p:sp>
            <p:nvSpPr>
              <p:cNvPr id="156" name="Google Shape;156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2"/>
            <p:cNvGrpSpPr/>
            <p:nvPr/>
          </p:nvGrpSpPr>
          <p:grpSpPr>
            <a:xfrm>
              <a:off x="6816062" y="-74103"/>
              <a:ext cx="411060" cy="327171"/>
              <a:chOff x="377505" y="-67112"/>
              <a:chExt cx="411060" cy="327171"/>
            </a:xfrm>
          </p:grpSpPr>
          <p:sp>
            <p:nvSpPr>
              <p:cNvPr id="159" name="Google Shape;159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2"/>
            <p:cNvGrpSpPr/>
            <p:nvPr/>
          </p:nvGrpSpPr>
          <p:grpSpPr>
            <a:xfrm>
              <a:off x="7505358" y="-72705"/>
              <a:ext cx="411060" cy="327171"/>
              <a:chOff x="377505" y="-67112"/>
              <a:chExt cx="411060" cy="327171"/>
            </a:xfrm>
          </p:grpSpPr>
          <p:sp>
            <p:nvSpPr>
              <p:cNvPr id="162" name="Google Shape;162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2"/>
            <p:cNvGrpSpPr/>
            <p:nvPr/>
          </p:nvGrpSpPr>
          <p:grpSpPr>
            <a:xfrm>
              <a:off x="8194654" y="-71307"/>
              <a:ext cx="411060" cy="327171"/>
              <a:chOff x="377505" y="-67112"/>
              <a:chExt cx="411060" cy="327171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25" y="3593253"/>
            <a:ext cx="3264583" cy="57554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6C52A97-69B3-485D-8F77-BF01B394E094}"/>
              </a:ext>
            </a:extLst>
          </p:cNvPr>
          <p:cNvSpPr txBox="1"/>
          <p:nvPr/>
        </p:nvSpPr>
        <p:spPr>
          <a:xfrm>
            <a:off x="8193099" y="6550223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  <p:pic>
        <p:nvPicPr>
          <p:cNvPr id="8" name="Picture 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DFC8F7EC-824D-41DC-9D88-DB0E5A8FC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76" y="742298"/>
            <a:ext cx="2471315" cy="24692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80625" cy="711075"/>
            <a:chOff x="6777608" y="6170407"/>
            <a:chExt cx="2380625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271178" y="6619872"/>
              <a:ext cx="18870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101 - 9/12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56174" y="6396026"/>
              <a:ext cx="8018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Dec 2021</a:t>
              </a:r>
            </a:p>
          </p:txBody>
        </p:sp>
      </p:grpSp>
      <p:sp>
        <p:nvSpPr>
          <p:cNvPr id="51" name="Rectangle 14">
            <a:extLst>
              <a:ext uri="{FF2B5EF4-FFF2-40B4-BE49-F238E27FC236}">
                <a16:creationId xmlns:a16="http://schemas.microsoft.com/office/drawing/2014/main" id="{655EC05E-4043-479B-8565-C4AA54CAD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8082" y="1387754"/>
            <a:ext cx="40465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Draw a professor cartoon.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Exaggerate.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Think 3D.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Use hot colors.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Make unusual shapes.</a:t>
            </a:r>
            <a:endParaRPr lang="en-US" altLang="en-US" sz="2000" dirty="0">
              <a:solidFill>
                <a:srgbClr val="4D4D4D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en-US" altLang="en-US" sz="2000" dirty="0">
              <a:solidFill>
                <a:srgbClr val="4D4D4D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Animations: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Test your smarts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Correct answer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Wrong answer</a:t>
            </a:r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A5429696-3335-4546-9CB3-51C1A99C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Draw Your Game Characters</a:t>
            </a:r>
          </a:p>
        </p:txBody>
      </p:sp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ADF14F2A-5F88-4920-87D6-9694EBC2B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6" y="1549232"/>
            <a:ext cx="2076278" cy="234403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7E579DFD-1057-42F0-A61F-CE85863BE634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61470DD-5E21-4411-A26D-EA84CB74E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E8AC04A-7952-43D8-BFE8-92496F938748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4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97610" cy="711075"/>
            <a:chOff x="6777608" y="6170407"/>
            <a:chExt cx="2397610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224043" y="6619872"/>
              <a:ext cx="19511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101 - 10/12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56174" y="6396026"/>
              <a:ext cx="8018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Dec 2021</a:t>
              </a:r>
            </a:p>
          </p:txBody>
        </p:sp>
      </p:grpSp>
      <p:sp>
        <p:nvSpPr>
          <p:cNvPr id="51" name="Rectangle 14">
            <a:extLst>
              <a:ext uri="{FF2B5EF4-FFF2-40B4-BE49-F238E27FC236}">
                <a16:creationId xmlns:a16="http://schemas.microsoft.com/office/drawing/2014/main" id="{655EC05E-4043-479B-8565-C4AA54CAD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227" y="2471660"/>
            <a:ext cx="40465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Make your game rock!</a:t>
            </a:r>
          </a:p>
        </p:txBody>
      </p:sp>
      <p:pic>
        <p:nvPicPr>
          <p:cNvPr id="1026" name="Picture 2" descr="Musical clipart music performance, Picture #2994942 musical clipart music  performance">
            <a:extLst>
              <a:ext uri="{FF2B5EF4-FFF2-40B4-BE49-F238E27FC236}">
                <a16:creationId xmlns:a16="http://schemas.microsoft.com/office/drawing/2014/main" id="{D6729AA1-4D3B-4005-8BD2-3E79D3390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2" y="2234161"/>
            <a:ext cx="3511574" cy="180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29">
            <a:extLst>
              <a:ext uri="{FF2B5EF4-FFF2-40B4-BE49-F238E27FC236}">
                <a16:creationId xmlns:a16="http://schemas.microsoft.com/office/drawing/2014/main" id="{CCB65B6C-A50D-4E89-82F5-AEC046EA7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Record Sound Effects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F98AEBE-ABB7-4F1B-BE61-94B0906C6C9B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3763CA9-5853-47D8-8153-9317DC98A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65D4A92-44FD-417D-8AF3-03EFDC592B15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91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94022" cy="711075"/>
            <a:chOff x="6777608" y="6170407"/>
            <a:chExt cx="2394022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242897" y="6619872"/>
              <a:ext cx="19287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101 - 11/12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56174" y="6396026"/>
              <a:ext cx="8018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Dec 2021</a:t>
              </a:r>
            </a:p>
          </p:txBody>
        </p:sp>
      </p:grpSp>
      <p:sp>
        <p:nvSpPr>
          <p:cNvPr id="51" name="Rectangle 14">
            <a:extLst>
              <a:ext uri="{FF2B5EF4-FFF2-40B4-BE49-F238E27FC236}">
                <a16:creationId xmlns:a16="http://schemas.microsoft.com/office/drawing/2014/main" id="{655EC05E-4043-479B-8565-C4AA54CAD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136" y="1337724"/>
            <a:ext cx="40465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Exercise 5 program primitives.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Serial vs. Parallel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Iteration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Conditional statements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Variables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Messaging</a:t>
            </a:r>
            <a:endParaRPr lang="en-US" altLang="en-US" sz="1600" b="1" i="1" dirty="0">
              <a:solidFill>
                <a:schemeClr val="bg2">
                  <a:lumMod val="60000"/>
                  <a:lumOff val="4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4F5656D-CF14-4E98-8F1F-DC0FAC139F7F}"/>
              </a:ext>
            </a:extLst>
          </p:cNvPr>
          <p:cNvGrpSpPr/>
          <p:nvPr/>
        </p:nvGrpSpPr>
        <p:grpSpPr>
          <a:xfrm>
            <a:off x="480467" y="1371602"/>
            <a:ext cx="3141677" cy="4698518"/>
            <a:chOff x="346730" y="864395"/>
            <a:chExt cx="3461699" cy="51771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928C9F-219C-4EB6-8483-DCC1105C4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730" y="864395"/>
              <a:ext cx="3387664" cy="512921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CABFFF-849D-4372-ABAD-083CC99717E4}"/>
                </a:ext>
              </a:extLst>
            </p:cNvPr>
            <p:cNvSpPr/>
            <p:nvPr/>
          </p:nvSpPr>
          <p:spPr>
            <a:xfrm>
              <a:off x="3657600" y="4411744"/>
              <a:ext cx="150829" cy="1629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29">
            <a:extLst>
              <a:ext uri="{FF2B5EF4-FFF2-40B4-BE49-F238E27FC236}">
                <a16:creationId xmlns:a16="http://schemas.microsoft.com/office/drawing/2014/main" id="{0881F23D-D95C-482C-935A-1544ABF07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Code Your Game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3C8E3B-6859-4440-AACB-784494B04537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8A37FC8-5AC1-4877-992D-5B145B86C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3B774DC-918E-4CB0-8808-4746297839B6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191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29">
            <a:extLst>
              <a:ext uri="{FF2B5EF4-FFF2-40B4-BE49-F238E27FC236}">
                <a16:creationId xmlns:a16="http://schemas.microsoft.com/office/drawing/2014/main" id="{A0B2F99E-E1EC-4B35-B905-2E20937EB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29" y="633167"/>
            <a:ext cx="6909035" cy="5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Present your project to the world.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76B197-4759-4FC3-9BED-2FE871D26605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B544711-F50A-445C-BEFF-2A024C37B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CD18BB3-50A5-4252-B593-1396BD2AC23E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513D7D2-600B-446A-8FE3-A01D63FA2B14}"/>
              </a:ext>
            </a:extLst>
          </p:cNvPr>
          <p:cNvGrpSpPr/>
          <p:nvPr/>
        </p:nvGrpSpPr>
        <p:grpSpPr>
          <a:xfrm>
            <a:off x="6706488" y="6109447"/>
            <a:ext cx="2416464" cy="711075"/>
            <a:chOff x="6777608" y="6170407"/>
            <a:chExt cx="2416464" cy="71107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BEFDB5C-4296-4141-B31A-5074D343DFAB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3AA62D0B-B439-4C6A-AEFC-7B47324AB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F991827-C9A3-4A27-B29E-4CFE46994D5E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47739E4-1278-40BA-AF9B-4B38EA1CD5A3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2A9CC42-B76F-4E51-9626-CCF5886F7098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6AF7297-2305-4ED5-984E-9F30816A2561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5147FCF-F716-4EE6-ADC3-52FFD18B6198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C09C03F-DBC1-4993-AFFD-A11DDDBFE96D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5AEBCAA-C10D-4F36-B2DE-C1F10EEDD32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9278E55-8F08-4E14-BFEB-F146E0C8942D}"/>
                </a:ext>
              </a:extLst>
            </p:cNvPr>
            <p:cNvSpPr txBox="1"/>
            <p:nvPr/>
          </p:nvSpPr>
          <p:spPr>
            <a:xfrm>
              <a:off x="7242897" y="6619872"/>
              <a:ext cx="19511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101 - 12/12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604BA3-4676-457B-A2AA-D32CDBCCF374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ADD00EC-E3AF-4BAF-99A7-98BE712EA4BE}"/>
                </a:ext>
              </a:extLst>
            </p:cNvPr>
            <p:cNvSpPr txBox="1"/>
            <p:nvPr/>
          </p:nvSpPr>
          <p:spPr>
            <a:xfrm>
              <a:off x="8256174" y="6396026"/>
              <a:ext cx="8018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Dec 2021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74785ED2-4BEE-47E2-8D4B-09376E4F3E93}"/>
              </a:ext>
            </a:extLst>
          </p:cNvPr>
          <p:cNvSpPr txBox="1"/>
          <p:nvPr/>
        </p:nvSpPr>
        <p:spPr>
          <a:xfrm>
            <a:off x="1608470" y="4161666"/>
            <a:ext cx="5539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Video record your project in action.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Post your project on Invention Universe.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Tell us why you should be in our </a:t>
            </a:r>
          </a:p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	Hall of Fame and collect a prize.</a:t>
            </a:r>
          </a:p>
        </p:txBody>
      </p:sp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C909C204-976D-47A6-BC55-4F585E18E3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48" y="1714502"/>
            <a:ext cx="1753215" cy="22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99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/>
        </p:nvSpPr>
        <p:spPr>
          <a:xfrm flipH="1">
            <a:off x="1971412" y="2004966"/>
            <a:ext cx="5201174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Arial"/>
                <a:sym typeface="Comic Sans MS"/>
              </a:rPr>
              <a:t>WANTED: FUNKY ARTISTS AND BUILDERS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Arial"/>
                <a:sym typeface="Comic Sans MS"/>
              </a:rPr>
              <a:t>Build online with art and engineering college students.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Arial"/>
                <a:sym typeface="Comic Sans MS"/>
              </a:rPr>
              <a:t>Grown ups need not apply.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u="sng" kern="0" dirty="0">
                <a:solidFill>
                  <a:schemeClr val="accent5">
                    <a:lumMod val="50000"/>
                  </a:schemeClr>
                </a:solidFill>
                <a:latin typeface="Comic Sans MS"/>
                <a:cs typeface="Arial"/>
                <a:sym typeface="Comic Sans MS"/>
              </a:rPr>
              <a:t>build-it-yourself.com/apply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Arial"/>
                <a:sym typeface="Comic Sans MS"/>
              </a:rPr>
              <a:t>Published by </a:t>
            </a:r>
            <a:r>
              <a:rPr lang="en-US" sz="14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Arial"/>
                <a:sym typeface="Comic Sans MS"/>
              </a:rPr>
              <a:t>‘Distribution Partner’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Arial"/>
                <a:sym typeface="Comic Sans MS"/>
              </a:rPr>
              <a:t>Copyright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25" y="1168832"/>
            <a:ext cx="3264583" cy="575548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783BC964-3928-4B0B-A393-4E22305D1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10" y="3513492"/>
            <a:ext cx="1205979" cy="1494736"/>
          </a:xfrm>
          <a:prstGeom prst="rect">
            <a:avLst/>
          </a:prstGeom>
        </p:spPr>
      </p:pic>
      <p:grpSp>
        <p:nvGrpSpPr>
          <p:cNvPr id="5" name="Google Shape;130;p2">
            <a:extLst>
              <a:ext uri="{FF2B5EF4-FFF2-40B4-BE49-F238E27FC236}">
                <a16:creationId xmlns:a16="http://schemas.microsoft.com/office/drawing/2014/main" id="{E602F64E-2DE9-4C4B-B0AA-7EC10A380774}"/>
              </a:ext>
            </a:extLst>
          </p:cNvPr>
          <p:cNvGrpSpPr/>
          <p:nvPr/>
        </p:nvGrpSpPr>
        <p:grpSpPr>
          <a:xfrm>
            <a:off x="520118" y="-74103"/>
            <a:ext cx="8085596" cy="336958"/>
            <a:chOff x="520118" y="-74103"/>
            <a:chExt cx="8085596" cy="336958"/>
          </a:xfrm>
        </p:grpSpPr>
        <p:grpSp>
          <p:nvGrpSpPr>
            <p:cNvPr id="6" name="Google Shape;131;p2">
              <a:extLst>
                <a:ext uri="{FF2B5EF4-FFF2-40B4-BE49-F238E27FC236}">
                  <a16:creationId xmlns:a16="http://schemas.microsoft.com/office/drawing/2014/main" id="{F42E3968-F2D8-4A5F-B382-DB9FA7DB79C4}"/>
                </a:ext>
              </a:extLst>
            </p:cNvPr>
            <p:cNvGrpSpPr/>
            <p:nvPr/>
          </p:nvGrpSpPr>
          <p:grpSpPr>
            <a:xfrm>
              <a:off x="520118" y="-67112"/>
              <a:ext cx="411060" cy="327171"/>
              <a:chOff x="377505" y="-67112"/>
              <a:chExt cx="411060" cy="327171"/>
            </a:xfrm>
          </p:grpSpPr>
          <p:sp>
            <p:nvSpPr>
              <p:cNvPr id="42" name="Google Shape;132;p2">
                <a:extLst>
                  <a:ext uri="{FF2B5EF4-FFF2-40B4-BE49-F238E27FC236}">
                    <a16:creationId xmlns:a16="http://schemas.microsoft.com/office/drawing/2014/main" id="{60960072-19E9-49C9-A43C-FC59300374B9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33;p2">
                <a:extLst>
                  <a:ext uri="{FF2B5EF4-FFF2-40B4-BE49-F238E27FC236}">
                    <a16:creationId xmlns:a16="http://schemas.microsoft.com/office/drawing/2014/main" id="{3A40D9E6-9F49-4708-A6BD-EA7768E960F6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4;p2">
              <a:extLst>
                <a:ext uri="{FF2B5EF4-FFF2-40B4-BE49-F238E27FC236}">
                  <a16:creationId xmlns:a16="http://schemas.microsoft.com/office/drawing/2014/main" id="{3823181E-6E33-4622-987E-9E1CE4F63FBF}"/>
                </a:ext>
              </a:extLst>
            </p:cNvPr>
            <p:cNvGrpSpPr/>
            <p:nvPr/>
          </p:nvGrpSpPr>
          <p:grpSpPr>
            <a:xfrm>
              <a:off x="1209414" y="-65714"/>
              <a:ext cx="411060" cy="327171"/>
              <a:chOff x="377505" y="-67112"/>
              <a:chExt cx="411060" cy="327171"/>
            </a:xfrm>
          </p:grpSpPr>
          <p:sp>
            <p:nvSpPr>
              <p:cNvPr id="40" name="Google Shape;135;p2">
                <a:extLst>
                  <a:ext uri="{FF2B5EF4-FFF2-40B4-BE49-F238E27FC236}">
                    <a16:creationId xmlns:a16="http://schemas.microsoft.com/office/drawing/2014/main" id="{0A5040A3-7CF0-4A9C-B044-DBFDC261D139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36;p2">
                <a:extLst>
                  <a:ext uri="{FF2B5EF4-FFF2-40B4-BE49-F238E27FC236}">
                    <a16:creationId xmlns:a16="http://schemas.microsoft.com/office/drawing/2014/main" id="{9E800A52-FAEC-4CC8-A8CB-D1384248917C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7;p2">
              <a:extLst>
                <a:ext uri="{FF2B5EF4-FFF2-40B4-BE49-F238E27FC236}">
                  <a16:creationId xmlns:a16="http://schemas.microsoft.com/office/drawing/2014/main" id="{30AF530D-6CA7-4D91-9F44-379A781982E0}"/>
                </a:ext>
              </a:extLst>
            </p:cNvPr>
            <p:cNvGrpSpPr/>
            <p:nvPr/>
          </p:nvGrpSpPr>
          <p:grpSpPr>
            <a:xfrm>
              <a:off x="1898710" y="-64316"/>
              <a:ext cx="411060" cy="327171"/>
              <a:chOff x="377505" y="-67112"/>
              <a:chExt cx="411060" cy="327171"/>
            </a:xfrm>
          </p:grpSpPr>
          <p:sp>
            <p:nvSpPr>
              <p:cNvPr id="38" name="Google Shape;138;p2">
                <a:extLst>
                  <a:ext uri="{FF2B5EF4-FFF2-40B4-BE49-F238E27FC236}">
                    <a16:creationId xmlns:a16="http://schemas.microsoft.com/office/drawing/2014/main" id="{D3099BC9-A48C-414C-A44E-5E3A2CC627B7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39;p2">
                <a:extLst>
                  <a:ext uri="{FF2B5EF4-FFF2-40B4-BE49-F238E27FC236}">
                    <a16:creationId xmlns:a16="http://schemas.microsoft.com/office/drawing/2014/main" id="{7E0FC1B0-9EC1-4837-AB83-BF007C24A041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40;p2">
              <a:extLst>
                <a:ext uri="{FF2B5EF4-FFF2-40B4-BE49-F238E27FC236}">
                  <a16:creationId xmlns:a16="http://schemas.microsoft.com/office/drawing/2014/main" id="{47E277BA-D8BD-46C0-BCF2-3B0F18BCE532}"/>
                </a:ext>
              </a:extLst>
            </p:cNvPr>
            <p:cNvGrpSpPr/>
            <p:nvPr/>
          </p:nvGrpSpPr>
          <p:grpSpPr>
            <a:xfrm>
              <a:off x="2601988" y="-74103"/>
              <a:ext cx="411060" cy="327171"/>
              <a:chOff x="377505" y="-67112"/>
              <a:chExt cx="411060" cy="327171"/>
            </a:xfrm>
          </p:grpSpPr>
          <p:sp>
            <p:nvSpPr>
              <p:cNvPr id="36" name="Google Shape;141;p2">
                <a:extLst>
                  <a:ext uri="{FF2B5EF4-FFF2-40B4-BE49-F238E27FC236}">
                    <a16:creationId xmlns:a16="http://schemas.microsoft.com/office/drawing/2014/main" id="{99265897-45DE-4C5E-B558-A7A3E45BBDD8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42;p2">
                <a:extLst>
                  <a:ext uri="{FF2B5EF4-FFF2-40B4-BE49-F238E27FC236}">
                    <a16:creationId xmlns:a16="http://schemas.microsoft.com/office/drawing/2014/main" id="{4C3F3D3B-4DE5-4223-A331-EB8C639B1452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3;p2">
              <a:extLst>
                <a:ext uri="{FF2B5EF4-FFF2-40B4-BE49-F238E27FC236}">
                  <a16:creationId xmlns:a16="http://schemas.microsoft.com/office/drawing/2014/main" id="{92491D76-0904-428B-B886-12D284663CC4}"/>
                </a:ext>
              </a:extLst>
            </p:cNvPr>
            <p:cNvGrpSpPr/>
            <p:nvPr/>
          </p:nvGrpSpPr>
          <p:grpSpPr>
            <a:xfrm>
              <a:off x="3291284" y="-72705"/>
              <a:ext cx="411060" cy="327171"/>
              <a:chOff x="377505" y="-67112"/>
              <a:chExt cx="411060" cy="327171"/>
            </a:xfrm>
          </p:grpSpPr>
          <p:sp>
            <p:nvSpPr>
              <p:cNvPr id="34" name="Google Shape;144;p2">
                <a:extLst>
                  <a:ext uri="{FF2B5EF4-FFF2-40B4-BE49-F238E27FC236}">
                    <a16:creationId xmlns:a16="http://schemas.microsoft.com/office/drawing/2014/main" id="{460A47A7-2A8A-4C5D-8E23-88704440080E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45;p2">
                <a:extLst>
                  <a:ext uri="{FF2B5EF4-FFF2-40B4-BE49-F238E27FC236}">
                    <a16:creationId xmlns:a16="http://schemas.microsoft.com/office/drawing/2014/main" id="{BBF2C633-471A-42DB-9648-538C556909EF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46;p2">
              <a:extLst>
                <a:ext uri="{FF2B5EF4-FFF2-40B4-BE49-F238E27FC236}">
                  <a16:creationId xmlns:a16="http://schemas.microsoft.com/office/drawing/2014/main" id="{C3406D00-77B6-4692-90D2-F71048ED06CD}"/>
                </a:ext>
              </a:extLst>
            </p:cNvPr>
            <p:cNvGrpSpPr/>
            <p:nvPr/>
          </p:nvGrpSpPr>
          <p:grpSpPr>
            <a:xfrm>
              <a:off x="3980580" y="-71307"/>
              <a:ext cx="411060" cy="327171"/>
              <a:chOff x="377505" y="-67112"/>
              <a:chExt cx="411060" cy="327171"/>
            </a:xfrm>
          </p:grpSpPr>
          <p:sp>
            <p:nvSpPr>
              <p:cNvPr id="32" name="Google Shape;147;p2">
                <a:extLst>
                  <a:ext uri="{FF2B5EF4-FFF2-40B4-BE49-F238E27FC236}">
                    <a16:creationId xmlns:a16="http://schemas.microsoft.com/office/drawing/2014/main" id="{B382E51D-342B-4C85-BD1D-66FB980488FF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48;p2">
                <a:extLst>
                  <a:ext uri="{FF2B5EF4-FFF2-40B4-BE49-F238E27FC236}">
                    <a16:creationId xmlns:a16="http://schemas.microsoft.com/office/drawing/2014/main" id="{3DB4DC84-BCE1-463C-B48D-3D34A6C4C405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49;p2">
              <a:extLst>
                <a:ext uri="{FF2B5EF4-FFF2-40B4-BE49-F238E27FC236}">
                  <a16:creationId xmlns:a16="http://schemas.microsoft.com/office/drawing/2014/main" id="{7A5DD9A7-0CA1-4608-8F5A-0653D8A4FABA}"/>
                </a:ext>
              </a:extLst>
            </p:cNvPr>
            <p:cNvGrpSpPr/>
            <p:nvPr/>
          </p:nvGrpSpPr>
          <p:grpSpPr>
            <a:xfrm>
              <a:off x="4734192" y="-67112"/>
              <a:ext cx="411060" cy="327171"/>
              <a:chOff x="377505" y="-67112"/>
              <a:chExt cx="411060" cy="327171"/>
            </a:xfrm>
          </p:grpSpPr>
          <p:sp>
            <p:nvSpPr>
              <p:cNvPr id="30" name="Google Shape;150;p2">
                <a:extLst>
                  <a:ext uri="{FF2B5EF4-FFF2-40B4-BE49-F238E27FC236}">
                    <a16:creationId xmlns:a16="http://schemas.microsoft.com/office/drawing/2014/main" id="{27A3A954-16E4-498E-A614-5122E8D5DA44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51;p2">
                <a:extLst>
                  <a:ext uri="{FF2B5EF4-FFF2-40B4-BE49-F238E27FC236}">
                    <a16:creationId xmlns:a16="http://schemas.microsoft.com/office/drawing/2014/main" id="{69CC1446-707D-4DCD-8165-39F5A06D76BD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52;p2">
              <a:extLst>
                <a:ext uri="{FF2B5EF4-FFF2-40B4-BE49-F238E27FC236}">
                  <a16:creationId xmlns:a16="http://schemas.microsoft.com/office/drawing/2014/main" id="{FE8258D9-8769-447D-BA01-268431F41133}"/>
                </a:ext>
              </a:extLst>
            </p:cNvPr>
            <p:cNvGrpSpPr/>
            <p:nvPr/>
          </p:nvGrpSpPr>
          <p:grpSpPr>
            <a:xfrm>
              <a:off x="5423488" y="-65714"/>
              <a:ext cx="411060" cy="327171"/>
              <a:chOff x="377505" y="-67112"/>
              <a:chExt cx="411060" cy="327171"/>
            </a:xfrm>
          </p:grpSpPr>
          <p:sp>
            <p:nvSpPr>
              <p:cNvPr id="28" name="Google Shape;153;p2">
                <a:extLst>
                  <a:ext uri="{FF2B5EF4-FFF2-40B4-BE49-F238E27FC236}">
                    <a16:creationId xmlns:a16="http://schemas.microsoft.com/office/drawing/2014/main" id="{03BBCA57-ED73-4265-91A9-77C409D41C33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54;p2">
                <a:extLst>
                  <a:ext uri="{FF2B5EF4-FFF2-40B4-BE49-F238E27FC236}">
                    <a16:creationId xmlns:a16="http://schemas.microsoft.com/office/drawing/2014/main" id="{F1D1ED3C-8D7B-44E1-A65C-C8CB3CFDB8AA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55;p2">
              <a:extLst>
                <a:ext uri="{FF2B5EF4-FFF2-40B4-BE49-F238E27FC236}">
                  <a16:creationId xmlns:a16="http://schemas.microsoft.com/office/drawing/2014/main" id="{36E580DE-91B9-4817-AA6A-05B1CEBAFDCE}"/>
                </a:ext>
              </a:extLst>
            </p:cNvPr>
            <p:cNvGrpSpPr/>
            <p:nvPr/>
          </p:nvGrpSpPr>
          <p:grpSpPr>
            <a:xfrm>
              <a:off x="6112784" y="-64316"/>
              <a:ext cx="411060" cy="327171"/>
              <a:chOff x="377505" y="-67112"/>
              <a:chExt cx="411060" cy="327171"/>
            </a:xfrm>
          </p:grpSpPr>
          <p:sp>
            <p:nvSpPr>
              <p:cNvPr id="26" name="Google Shape;156;p2">
                <a:extLst>
                  <a:ext uri="{FF2B5EF4-FFF2-40B4-BE49-F238E27FC236}">
                    <a16:creationId xmlns:a16="http://schemas.microsoft.com/office/drawing/2014/main" id="{928CC31C-990E-4ED6-9279-0EDF68371A99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57;p2">
                <a:extLst>
                  <a:ext uri="{FF2B5EF4-FFF2-40B4-BE49-F238E27FC236}">
                    <a16:creationId xmlns:a16="http://schemas.microsoft.com/office/drawing/2014/main" id="{A2AF0620-C739-4E44-AD7C-B6025022EB0A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158;p2">
              <a:extLst>
                <a:ext uri="{FF2B5EF4-FFF2-40B4-BE49-F238E27FC236}">
                  <a16:creationId xmlns:a16="http://schemas.microsoft.com/office/drawing/2014/main" id="{7C28711F-4994-43F9-9425-8E949D666687}"/>
                </a:ext>
              </a:extLst>
            </p:cNvPr>
            <p:cNvGrpSpPr/>
            <p:nvPr/>
          </p:nvGrpSpPr>
          <p:grpSpPr>
            <a:xfrm>
              <a:off x="6816062" y="-74103"/>
              <a:ext cx="411060" cy="327171"/>
              <a:chOff x="377505" y="-67112"/>
              <a:chExt cx="411060" cy="327171"/>
            </a:xfrm>
          </p:grpSpPr>
          <p:sp>
            <p:nvSpPr>
              <p:cNvPr id="24" name="Google Shape;159;p2">
                <a:extLst>
                  <a:ext uri="{FF2B5EF4-FFF2-40B4-BE49-F238E27FC236}">
                    <a16:creationId xmlns:a16="http://schemas.microsoft.com/office/drawing/2014/main" id="{B31FE234-46E7-45F4-8657-09BDD74526C6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60;p2">
                <a:extLst>
                  <a:ext uri="{FF2B5EF4-FFF2-40B4-BE49-F238E27FC236}">
                    <a16:creationId xmlns:a16="http://schemas.microsoft.com/office/drawing/2014/main" id="{53FD8358-4425-4FBB-B6CF-DC0548980DAC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161;p2">
              <a:extLst>
                <a:ext uri="{FF2B5EF4-FFF2-40B4-BE49-F238E27FC236}">
                  <a16:creationId xmlns:a16="http://schemas.microsoft.com/office/drawing/2014/main" id="{1210DBF9-95C8-4192-A312-7AF1C30A91E9}"/>
                </a:ext>
              </a:extLst>
            </p:cNvPr>
            <p:cNvGrpSpPr/>
            <p:nvPr/>
          </p:nvGrpSpPr>
          <p:grpSpPr>
            <a:xfrm>
              <a:off x="7505358" y="-72705"/>
              <a:ext cx="411060" cy="327171"/>
              <a:chOff x="377505" y="-67112"/>
              <a:chExt cx="411060" cy="327171"/>
            </a:xfrm>
          </p:grpSpPr>
          <p:sp>
            <p:nvSpPr>
              <p:cNvPr id="22" name="Google Shape;162;p2">
                <a:extLst>
                  <a:ext uri="{FF2B5EF4-FFF2-40B4-BE49-F238E27FC236}">
                    <a16:creationId xmlns:a16="http://schemas.microsoft.com/office/drawing/2014/main" id="{9E14FB01-20C0-4499-BE78-A4F1BB25955D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63;p2">
                <a:extLst>
                  <a:ext uri="{FF2B5EF4-FFF2-40B4-BE49-F238E27FC236}">
                    <a16:creationId xmlns:a16="http://schemas.microsoft.com/office/drawing/2014/main" id="{DE624317-55E7-4CD2-A725-714A7CF89A4A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64;p2">
              <a:extLst>
                <a:ext uri="{FF2B5EF4-FFF2-40B4-BE49-F238E27FC236}">
                  <a16:creationId xmlns:a16="http://schemas.microsoft.com/office/drawing/2014/main" id="{06EED5E7-7E14-43A4-8598-04112AA4A28A}"/>
                </a:ext>
              </a:extLst>
            </p:cNvPr>
            <p:cNvGrpSpPr/>
            <p:nvPr/>
          </p:nvGrpSpPr>
          <p:grpSpPr>
            <a:xfrm>
              <a:off x="8194654" y="-71307"/>
              <a:ext cx="411060" cy="327171"/>
              <a:chOff x="377505" y="-67112"/>
              <a:chExt cx="411060" cy="327171"/>
            </a:xfrm>
          </p:grpSpPr>
          <p:sp>
            <p:nvSpPr>
              <p:cNvPr id="20" name="Google Shape;165;p2">
                <a:extLst>
                  <a:ext uri="{FF2B5EF4-FFF2-40B4-BE49-F238E27FC236}">
                    <a16:creationId xmlns:a16="http://schemas.microsoft.com/office/drawing/2014/main" id="{6DA136CE-D394-4B0C-96B0-40FD09F9E04E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66;p2">
                <a:extLst>
                  <a:ext uri="{FF2B5EF4-FFF2-40B4-BE49-F238E27FC236}">
                    <a16:creationId xmlns:a16="http://schemas.microsoft.com/office/drawing/2014/main" id="{DA50FFB5-1225-4286-80A8-63C6034FED6B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4" name="Picture 2" descr="13 Design Symbol Cover Code Magazine Bar Images - Barcode Symbol, Magazine  Bar Code and Magazine UPC Code / Newdesignfile.com">
            <a:extLst>
              <a:ext uri="{FF2B5EF4-FFF2-40B4-BE49-F238E27FC236}">
                <a16:creationId xmlns:a16="http://schemas.microsoft.com/office/drawing/2014/main" id="{46D7F510-5B16-4DFE-8634-5849CBA40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69" y="5851020"/>
            <a:ext cx="1411727" cy="94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BABBE81-AE37-4912-B9D3-81223890EBDF}"/>
              </a:ext>
            </a:extLst>
          </p:cNvPr>
          <p:cNvSpPr txBox="1"/>
          <p:nvPr/>
        </p:nvSpPr>
        <p:spPr>
          <a:xfrm>
            <a:off x="69204" y="6484394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FE3DFA-E11D-41FA-9AE5-4C0647CDB7FD}"/>
              </a:ext>
            </a:extLst>
          </p:cNvPr>
          <p:cNvSpPr txBox="1"/>
          <p:nvPr/>
        </p:nvSpPr>
        <p:spPr>
          <a:xfrm>
            <a:off x="4281182" y="3513492"/>
            <a:ext cx="6543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</p:spTree>
    <p:extLst>
      <p:ext uri="{BB962C8B-B14F-4D97-AF65-F5344CB8AC3E}">
        <p14:creationId xmlns:p14="http://schemas.microsoft.com/office/powerpoint/2010/main" val="1247336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/>
        </p:nvSpPr>
        <p:spPr>
          <a:xfrm>
            <a:off x="528506" y="3775045"/>
            <a:ext cx="805343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>
                <a:solidFill>
                  <a:srgbClr val="000000"/>
                </a:solidFill>
                <a:latin typeface="Ribeye" panose="020B0604020202020204" charset="0"/>
                <a:cs typeface="Arial"/>
                <a:sym typeface="Ribeye"/>
              </a:rPr>
              <a:t>Scratch Games 101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Curriculum Notes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 flipH="1">
            <a:off x="1946246" y="5419288"/>
            <a:ext cx="520117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Turn an ugly school math test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into a fun computer game.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25" y="3593253"/>
            <a:ext cx="3264583" cy="575548"/>
          </a:xfrm>
          <a:prstGeom prst="rect">
            <a:avLst/>
          </a:prstGeom>
        </p:spPr>
      </p:pic>
      <p:pic>
        <p:nvPicPr>
          <p:cNvPr id="6" name="Picture 22" descr="http://build-it-yourself.com/k-missions/proj-scratch-games/images/proj-scratch-games-plans-computer.gif">
            <a:extLst>
              <a:ext uri="{FF2B5EF4-FFF2-40B4-BE49-F238E27FC236}">
                <a16:creationId xmlns:a16="http://schemas.microsoft.com/office/drawing/2014/main" id="{FD72D2A7-578D-4D4A-9648-91E11B6A70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608" y="1028975"/>
            <a:ext cx="2156783" cy="198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4A6A32-EEC6-488E-819C-873423252B48}"/>
              </a:ext>
            </a:extLst>
          </p:cNvPr>
          <p:cNvSpPr txBox="1"/>
          <p:nvPr/>
        </p:nvSpPr>
        <p:spPr>
          <a:xfrm>
            <a:off x="8193099" y="6550223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</p:spTree>
    <p:extLst>
      <p:ext uri="{BB962C8B-B14F-4D97-AF65-F5344CB8AC3E}">
        <p14:creationId xmlns:p14="http://schemas.microsoft.com/office/powerpoint/2010/main" val="276459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What We Will Learn</a:t>
            </a:r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63F7CF6F-A7ED-433A-ADB7-E5D8586FF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endParaRPr lang="en-US" altLang="en-US" sz="1800" kern="0" dirty="0">
              <a:solidFill>
                <a:srgbClr val="2D2DB9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547DDF51-67C3-4BA1-8B3F-286D9EC4B28B}"/>
              </a:ext>
            </a:extLst>
          </p:cNvPr>
          <p:cNvSpPr txBox="1">
            <a:spLocks noChangeArrowheads="1"/>
          </p:cNvSpPr>
          <p:nvPr/>
        </p:nvSpPr>
        <p:spPr>
          <a:xfrm>
            <a:off x="357188" y="623888"/>
            <a:ext cx="8024812" cy="24693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400" kern="0" dirty="0">
                <a:latin typeface="Comic Sans MS" pitchFamily="66" charset="0"/>
              </a:rPr>
              <a:t>How to think creatively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400" kern="0" dirty="0">
                <a:latin typeface="Comic Sans MS" pitchFamily="66" charset="0"/>
              </a:rPr>
              <a:t>How technology can make people happy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400" kern="0" dirty="0">
                <a:latin typeface="Comic Sans MS" pitchFamily="66" charset="0"/>
              </a:rPr>
              <a:t>Benefits of modular construction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400" dirty="0">
                <a:latin typeface="Comic Sans MS" panose="030F0702030302020204" pitchFamily="66" charset="0"/>
              </a:rPr>
              <a:t>PowerPoint or Google Slides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400" dirty="0">
                <a:latin typeface="Comic Sans MS" panose="030F0702030302020204" pitchFamily="66" charset="0"/>
              </a:rPr>
              <a:t>Process for solving problems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400" dirty="0">
                <a:latin typeface="Comic Sans MS" panose="030F0702030302020204" pitchFamily="66" charset="0"/>
              </a:rPr>
              <a:t>How to present your work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400" dirty="0">
                <a:latin typeface="Comic Sans MS" panose="030F0702030302020204" pitchFamily="66" charset="0"/>
              </a:rPr>
              <a:t>Computer programming primitives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endParaRPr lang="en-US" altLang="en-US" sz="1400" kern="0" dirty="0">
              <a:latin typeface="Comic Sans MS" pitchFamily="66" charset="0"/>
            </a:endParaRPr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584E8D8A-6A1A-48AA-9020-C915F9801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10" y="3334164"/>
            <a:ext cx="8305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Session 1		Set up PowerPoint lab book.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		Cover, problem and mission, research, plan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Session 2,3	Introduction to cartooning.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		Draw professor character and animate.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		Write storyline.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Session 4,5	Code multiple, random questions.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Session 6,7	Add scoring, timing, sound effects.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Session 8		Document and present project on Invention Universe.</a:t>
            </a:r>
          </a:p>
        </p:txBody>
      </p:sp>
      <p:sp>
        <p:nvSpPr>
          <p:cNvPr id="62" name="Rectangle 29">
            <a:extLst>
              <a:ext uri="{FF2B5EF4-FFF2-40B4-BE49-F238E27FC236}">
                <a16:creationId xmlns:a16="http://schemas.microsoft.com/office/drawing/2014/main" id="{DD799563-0995-453A-BF9F-21AD7142E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" y="28956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Project Plan Agenda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439487-3EB5-48DE-AAFF-5D7277F4EDA7}"/>
              </a:ext>
            </a:extLst>
          </p:cNvPr>
          <p:cNvSpPr txBox="1"/>
          <p:nvPr/>
        </p:nvSpPr>
        <p:spPr>
          <a:xfrm>
            <a:off x="0" y="6598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1220018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Webcast Lesson Plan</a:t>
            </a:r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63F7CF6F-A7ED-433A-ADB7-E5D8586FF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endParaRPr lang="en-US" altLang="en-US" sz="1800" kern="0" dirty="0">
              <a:solidFill>
                <a:srgbClr val="2D2DB9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439487-3EB5-48DE-AAFF-5D7277F4EDA7}"/>
              </a:ext>
            </a:extLst>
          </p:cNvPr>
          <p:cNvSpPr txBox="1"/>
          <p:nvPr/>
        </p:nvSpPr>
        <p:spPr>
          <a:xfrm>
            <a:off x="0" y="6598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25FD34F-30CD-4566-95E3-D3B6393847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975436"/>
              </p:ext>
            </p:extLst>
          </p:nvPr>
        </p:nvGraphicFramePr>
        <p:xfrm>
          <a:off x="399390" y="704848"/>
          <a:ext cx="5693207" cy="5589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6772324" imgH="6648334" progId="Excel.Sheet.8">
                  <p:embed/>
                </p:oleObj>
              </mc:Choice>
              <mc:Fallback>
                <p:oleObj name="Worksheet" r:id="rId3" imgW="6772324" imgH="6648334" progId="Excel.Sheet.8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25FD34F-30CD-4566-95E3-D3B639384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390" y="704848"/>
                        <a:ext cx="5693207" cy="5589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43F965-0549-472F-81F9-578E06EC0A41}"/>
              </a:ext>
            </a:extLst>
          </p:cNvPr>
          <p:cNvSpPr txBox="1"/>
          <p:nvPr/>
        </p:nvSpPr>
        <p:spPr>
          <a:xfrm>
            <a:off x="6061434" y="5420410"/>
            <a:ext cx="2097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For complete Lesson Plan,</a:t>
            </a:r>
          </a:p>
          <a:p>
            <a:r>
              <a:rPr lang="en-US" sz="1200" dirty="0"/>
              <a:t>Contact:</a:t>
            </a:r>
          </a:p>
          <a:p>
            <a:r>
              <a:rPr lang="en-US" sz="1200" dirty="0">
                <a:hlinkClick r:id="rId5"/>
              </a:rPr>
              <a:t>support@build-it-yourself.com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3192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Parts, Tools, Supplies, Software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9974FEE2-A63D-41D2-A9DB-861D2EC0C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876300"/>
            <a:ext cx="5638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3333CC"/>
                </a:solidFill>
                <a:latin typeface="Comic Sans MS" panose="030F0702030302020204" pitchFamily="66" charset="0"/>
              </a:rPr>
              <a:t>You'll need:</a:t>
            </a: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Power Point, Google Slides, or WPS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Access to Scratch (scratch.mit.edu)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Lesson modules 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     (from Build-It-Yourself)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endParaRPr lang="en-US" altLang="en-US" sz="16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Problem Solving Tricks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Presenting Ideas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Cartooning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Graffiti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5 Program Primitives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DDE9880-BB33-40B7-81FD-7A9CF16A184B}"/>
              </a:ext>
            </a:extLst>
          </p:cNvPr>
          <p:cNvGrpSpPr/>
          <p:nvPr/>
        </p:nvGrpSpPr>
        <p:grpSpPr>
          <a:xfrm>
            <a:off x="960897" y="811319"/>
            <a:ext cx="1516063" cy="1337536"/>
            <a:chOff x="960897" y="811319"/>
            <a:chExt cx="1516063" cy="13375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241504C-BF40-4CDC-AA43-A1C46304A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0897" y="811319"/>
              <a:ext cx="1516063" cy="133753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6B7F15-750D-4B12-80A4-A32DC535C4F6}"/>
                </a:ext>
              </a:extLst>
            </p:cNvPr>
            <p:cNvSpPr/>
            <p:nvPr/>
          </p:nvSpPr>
          <p:spPr>
            <a:xfrm>
              <a:off x="1164431" y="995362"/>
              <a:ext cx="1112044" cy="742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49A1DE-A7E4-4255-A5A1-0CC355C25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3976" y="1051236"/>
              <a:ext cx="737712" cy="620534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7293A6D-36BF-48F7-A59C-AB28F43B00DB}"/>
              </a:ext>
            </a:extLst>
          </p:cNvPr>
          <p:cNvSpPr txBox="1"/>
          <p:nvPr/>
        </p:nvSpPr>
        <p:spPr>
          <a:xfrm>
            <a:off x="0" y="6598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1282923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5" y="185717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2000" kern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Workshop discussion questions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59537489-5400-4DC8-B85D-A0872D6D7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648335"/>
            <a:ext cx="847566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are the pros and cons of computer games?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are examples of how technology has improved life?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are examples of how technology has made life worse?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do you think are the most amazing computer applications?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Why is teamwork important?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do you think are the biggest problems in the world and how could technology help solve these problems?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Rectangle 29">
            <a:extLst>
              <a:ext uri="{FF2B5EF4-FFF2-40B4-BE49-F238E27FC236}">
                <a16:creationId xmlns:a16="http://schemas.microsoft.com/office/drawing/2014/main" id="{87CCA718-6AB7-4DB3-959D-95AB97C0C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32" y="3202464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Advanced Projects</a:t>
            </a: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id="{E1D246CC-6EBC-4B15-A319-5CB2A5BB489E}"/>
              </a:ext>
            </a:extLst>
          </p:cNvPr>
          <p:cNvSpPr txBox="1">
            <a:spLocks noChangeArrowheads="1"/>
          </p:cNvSpPr>
          <p:nvPr/>
        </p:nvSpPr>
        <p:spPr>
          <a:xfrm>
            <a:off x="367015" y="3596876"/>
            <a:ext cx="8024812" cy="2560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latin typeface="Comic Sans MS" pitchFamily="66" charset="0"/>
              </a:rPr>
              <a:t>Incorporate more elaborate math equations.  Level up.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latin typeface="Comic Sans MS" pitchFamily="66" charset="0"/>
              </a:rPr>
              <a:t>Create a video 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latin typeface="Comic Sans MS" pitchFamily="66" charset="0"/>
              </a:rPr>
              <a:t>Post on Invention Universe.</a:t>
            </a:r>
          </a:p>
          <a:p>
            <a:pPr marL="0" indent="0" defTabSz="914400">
              <a:buClr>
                <a:srgbClr val="C00000"/>
              </a:buClr>
              <a:buNone/>
              <a:defRPr/>
            </a:pPr>
            <a:endParaRPr lang="en-US" altLang="en-US" sz="18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endParaRPr lang="en-US" altLang="en-US" sz="18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endParaRPr lang="en-US" altLang="en-US" sz="1800" kern="0" dirty="0">
              <a:solidFill>
                <a:srgbClr val="B2B2B2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0E06A0-6D89-4773-92D7-CA78769AB05B}"/>
              </a:ext>
            </a:extLst>
          </p:cNvPr>
          <p:cNvSpPr txBox="1"/>
          <p:nvPr/>
        </p:nvSpPr>
        <p:spPr>
          <a:xfrm>
            <a:off x="0" y="6598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225654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360" y="1753567"/>
            <a:ext cx="516925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is the ugliest thing you have ever seen?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Is there anything uglier than a school math test?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86464" cy="711075"/>
            <a:chOff x="6777608" y="6170407"/>
            <a:chExt cx="2386464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299459" y="6619872"/>
              <a:ext cx="18646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101 - 1/12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56174" y="6396026"/>
              <a:ext cx="8018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Dec 2021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F9B6BE7-2137-44FA-BB35-33FB118EFF92}"/>
              </a:ext>
            </a:extLst>
          </p:cNvPr>
          <p:cNvGrpSpPr/>
          <p:nvPr/>
        </p:nvGrpSpPr>
        <p:grpSpPr>
          <a:xfrm>
            <a:off x="520927" y="1640856"/>
            <a:ext cx="2605336" cy="2339068"/>
            <a:chOff x="830263" y="1330325"/>
            <a:chExt cx="3028950" cy="2719388"/>
          </a:xfrm>
        </p:grpSpPr>
        <p:pic>
          <p:nvPicPr>
            <p:cNvPr id="49" name="Picture 2">
              <a:extLst>
                <a:ext uri="{FF2B5EF4-FFF2-40B4-BE49-F238E27FC236}">
                  <a16:creationId xmlns:a16="http://schemas.microsoft.com/office/drawing/2014/main" id="{3CB14F32-4327-4B2B-AF60-D8C0F6229D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263" y="1671638"/>
              <a:ext cx="3028950" cy="200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 descr="Image result for don't">
              <a:extLst>
                <a:ext uri="{FF2B5EF4-FFF2-40B4-BE49-F238E27FC236}">
                  <a16:creationId xmlns:a16="http://schemas.microsoft.com/office/drawing/2014/main" id="{D1E62093-5FFE-4FED-BA56-78CA71404A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313" y="1330325"/>
              <a:ext cx="2719387" cy="271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A4D35A36-C56F-4065-ABF0-6A562C7791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8816" y="4935386"/>
            <a:ext cx="890303" cy="1106134"/>
          </a:xfrm>
          <a:prstGeom prst="rect">
            <a:avLst/>
          </a:prstGeom>
        </p:spPr>
      </p:pic>
      <p:sp>
        <p:nvSpPr>
          <p:cNvPr id="64" name="Rectangle 29">
            <a:extLst>
              <a:ext uri="{FF2B5EF4-FFF2-40B4-BE49-F238E27FC236}">
                <a16:creationId xmlns:a16="http://schemas.microsoft.com/office/drawing/2014/main" id="{076459F0-A9B6-44C0-BEE6-2E9D81730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The Problem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1A2108-4A08-493F-AC04-71CCF8CC1B83}"/>
              </a:ext>
            </a:extLst>
          </p:cNvPr>
          <p:cNvSpPr txBox="1"/>
          <p:nvPr/>
        </p:nvSpPr>
        <p:spPr>
          <a:xfrm>
            <a:off x="7655231" y="4910120"/>
            <a:ext cx="6543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E493EC8-8F75-4637-9746-30D433C4EE9B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E1C45AB-1F21-40F2-A917-6A3197800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34DB2AC-47A5-46F1-B0E9-B480E14A4483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6152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/>
        </p:nvSpPr>
        <p:spPr>
          <a:xfrm>
            <a:off x="528506" y="3775045"/>
            <a:ext cx="805343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>
                <a:solidFill>
                  <a:srgbClr val="000000"/>
                </a:solidFill>
                <a:latin typeface="Ribeye" panose="020B0604020202020204" charset="0"/>
                <a:cs typeface="Arial"/>
                <a:sym typeface="Ribeye"/>
              </a:rPr>
              <a:t>Scratch Games 101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Lab Book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 flipH="1">
            <a:off x="1946246" y="5419288"/>
            <a:ext cx="520117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Turn an ugly school math test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into a fun computer game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25" y="3593253"/>
            <a:ext cx="3264583" cy="575548"/>
          </a:xfrm>
          <a:prstGeom prst="rect">
            <a:avLst/>
          </a:prstGeom>
        </p:spPr>
      </p:pic>
      <p:pic>
        <p:nvPicPr>
          <p:cNvPr id="6" name="Picture 22" descr="http://build-it-yourself.com/k-missions/proj-scratch-games/images/proj-scratch-games-plans-computer.gif">
            <a:extLst>
              <a:ext uri="{FF2B5EF4-FFF2-40B4-BE49-F238E27FC236}">
                <a16:creationId xmlns:a16="http://schemas.microsoft.com/office/drawing/2014/main" id="{FD72D2A7-578D-4D4A-9648-91E11B6A70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608" y="1028975"/>
            <a:ext cx="2156783" cy="198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4A6A32-EEC6-488E-819C-873423252B48}"/>
              </a:ext>
            </a:extLst>
          </p:cNvPr>
          <p:cNvSpPr txBox="1"/>
          <p:nvPr/>
        </p:nvSpPr>
        <p:spPr>
          <a:xfrm>
            <a:off x="8193099" y="6550223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</p:spTree>
    <p:extLst>
      <p:ext uri="{BB962C8B-B14F-4D97-AF65-F5344CB8AC3E}">
        <p14:creationId xmlns:p14="http://schemas.microsoft.com/office/powerpoint/2010/main" val="3094476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/>
        </p:nvSpPr>
        <p:spPr>
          <a:xfrm flipH="1">
            <a:off x="1971412" y="2004966"/>
            <a:ext cx="5201174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WANTED: FUNKY ARTISTS AND BUILDERS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Build online with art and engineering college students.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Grown ups need not apply.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u="sng" kern="0" dirty="0">
                <a:solidFill>
                  <a:schemeClr val="accent5">
                    <a:lumMod val="50000"/>
                  </a:schemeClr>
                </a:solidFill>
                <a:latin typeface="Comic Sans MS"/>
                <a:cs typeface="Arial"/>
                <a:sym typeface="Comic Sans MS"/>
              </a:rPr>
              <a:t>build-it-yourself.com/apply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Published by ‘</a:t>
            </a:r>
            <a:r>
              <a:rPr lang="en-US" sz="14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Distribution Partner</a:t>
            </a: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Copyright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25" y="1168832"/>
            <a:ext cx="3264583" cy="575548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783BC964-3928-4B0B-A393-4E22305D1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10" y="3513492"/>
            <a:ext cx="1205979" cy="14947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16A642-918B-43CD-B0FC-5D593BAB56D0}"/>
              </a:ext>
            </a:extLst>
          </p:cNvPr>
          <p:cNvSpPr txBox="1"/>
          <p:nvPr/>
        </p:nvSpPr>
        <p:spPr>
          <a:xfrm>
            <a:off x="69204" y="6484394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  <p:pic>
        <p:nvPicPr>
          <p:cNvPr id="10" name="Picture 2" descr="13 Design Symbol Cover Code Magazine Bar Images - Barcode Symbol, Magazine  Bar Code and Magazine UPC Code / Newdesignfile.com">
            <a:extLst>
              <a:ext uri="{FF2B5EF4-FFF2-40B4-BE49-F238E27FC236}">
                <a16:creationId xmlns:a16="http://schemas.microsoft.com/office/drawing/2014/main" id="{1E3C681B-CA01-4102-B290-DE9C8B2F3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69" y="5851020"/>
            <a:ext cx="1411727" cy="94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E5EB91-2D04-4EF7-84EB-719449057880}"/>
              </a:ext>
            </a:extLst>
          </p:cNvPr>
          <p:cNvSpPr txBox="1"/>
          <p:nvPr/>
        </p:nvSpPr>
        <p:spPr>
          <a:xfrm>
            <a:off x="4259443" y="3513492"/>
            <a:ext cx="6543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</p:spTree>
    <p:extLst>
      <p:ext uri="{BB962C8B-B14F-4D97-AF65-F5344CB8AC3E}">
        <p14:creationId xmlns:p14="http://schemas.microsoft.com/office/powerpoint/2010/main" val="220099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Rectangle 6">
            <a:extLst>
              <a:ext uri="{FF2B5EF4-FFF2-40B4-BE49-F238E27FC236}">
                <a16:creationId xmlns:a16="http://schemas.microsoft.com/office/drawing/2014/main" id="{29C35F9F-4B39-4FCE-85EF-8CEB12347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2014947"/>
            <a:ext cx="510222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Make tests fun.</a:t>
            </a:r>
          </a:p>
          <a:p>
            <a:pPr eaLnBrk="1" hangingPunct="1">
              <a:buNone/>
            </a:pPr>
            <a:endParaRPr lang="en-US" altLang="en-US" sz="2000" dirty="0">
              <a:solidFill>
                <a:srgbClr val="4D4D4D"/>
              </a:solidFill>
              <a:latin typeface="Comic Sans MS" pitchFamily="66" charset="0"/>
            </a:endParaRPr>
          </a:p>
          <a:p>
            <a:pPr eaLnBrk="1" hangingPunct="1"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Turn them into computer games.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SzPct val="150000"/>
              <a:buNone/>
            </a:pPr>
            <a:endParaRPr lang="en-US" altLang="en-US" sz="2000" dirty="0">
              <a:solidFill>
                <a:srgbClr val="4D4D4D"/>
              </a:solidFill>
              <a:latin typeface="Comic Sans MS" pitchFamily="66" charset="0"/>
            </a:endParaRPr>
          </a:p>
        </p:txBody>
      </p:sp>
      <p:pic>
        <p:nvPicPr>
          <p:cNvPr id="44" name="Picture 22" descr="http://build-it-yourself.com/k-missions/proj-scratch-games/images/proj-scratch-games-plans-computer.gif">
            <a:extLst>
              <a:ext uri="{FF2B5EF4-FFF2-40B4-BE49-F238E27FC236}">
                <a16:creationId xmlns:a16="http://schemas.microsoft.com/office/drawing/2014/main" id="{F634240C-C5B9-417A-B726-6DD35C8362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113374"/>
            <a:ext cx="2554106" cy="234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4F59F0D5-AD48-46EC-A0DF-47EE62049390}"/>
              </a:ext>
            </a:extLst>
          </p:cNvPr>
          <p:cNvGrpSpPr/>
          <p:nvPr/>
        </p:nvGrpSpPr>
        <p:grpSpPr>
          <a:xfrm>
            <a:off x="6706488" y="6109447"/>
            <a:ext cx="2380625" cy="711075"/>
            <a:chOff x="6777608" y="6170407"/>
            <a:chExt cx="2380625" cy="71107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97A5C6A-A939-423B-8431-8B099C1A34BA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20C7B989-B251-4C29-BD70-E4B60B374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1070B96-1945-40FE-9B8F-6847FA84B70F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52A7B1A-B7EA-41BA-82EA-A509E1CEE448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F71A377-599B-42D2-BB31-44F29239DFC9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FFE0B77-B52B-4886-A249-50AD4F8B4A96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0DC80AF-80D9-466B-B1FD-AF171E497225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537AE24-B3F4-4024-B37D-2BC751814D0C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9454816-B1A0-418E-B932-FDF9884DCE7A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80F3118-6337-4C10-8ABC-276CD4485C25}"/>
                </a:ext>
              </a:extLst>
            </p:cNvPr>
            <p:cNvSpPr txBox="1"/>
            <p:nvPr/>
          </p:nvSpPr>
          <p:spPr>
            <a:xfrm>
              <a:off x="7271178" y="6619872"/>
              <a:ext cx="18870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101 - 2/12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3496930-F1A3-43C5-88E3-15FAE6EEE9E5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AC26AD6-A376-40EC-B3C8-5076622B1BF8}"/>
                </a:ext>
              </a:extLst>
            </p:cNvPr>
            <p:cNvSpPr txBox="1"/>
            <p:nvPr/>
          </p:nvSpPr>
          <p:spPr>
            <a:xfrm>
              <a:off x="8256174" y="6396026"/>
              <a:ext cx="8018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Dec 2021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A77ED29-130D-4E02-8F22-E63107D31B3B}"/>
              </a:ext>
            </a:extLst>
          </p:cNvPr>
          <p:cNvGrpSpPr/>
          <p:nvPr/>
        </p:nvGrpSpPr>
        <p:grpSpPr>
          <a:xfrm>
            <a:off x="7538816" y="4935386"/>
            <a:ext cx="890303" cy="1106134"/>
            <a:chOff x="7538816" y="4935386"/>
            <a:chExt cx="890303" cy="1106134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6169479-0010-4742-9474-4FBD8DA38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CD0CAC-E7B6-43B6-B1B1-498F48728FE9}"/>
                </a:ext>
              </a:extLst>
            </p:cNvPr>
            <p:cNvSpPr txBox="1"/>
            <p:nvPr/>
          </p:nvSpPr>
          <p:spPr>
            <a:xfrm>
              <a:off x="7698054" y="5633392"/>
              <a:ext cx="6014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Prototype</a:t>
              </a:r>
            </a:p>
          </p:txBody>
        </p:sp>
      </p:grpSp>
      <p:sp>
        <p:nvSpPr>
          <p:cNvPr id="72" name="Rectangle 29">
            <a:extLst>
              <a:ext uri="{FF2B5EF4-FFF2-40B4-BE49-F238E27FC236}">
                <a16:creationId xmlns:a16="http://schemas.microsoft.com/office/drawing/2014/main" id="{AC83CBAC-BB16-460A-A739-588BC1098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The Mission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62DDA3B-A01A-454E-AA31-AC2DDB3C1A26}"/>
              </a:ext>
            </a:extLst>
          </p:cNvPr>
          <p:cNvSpPr txBox="1"/>
          <p:nvPr/>
        </p:nvSpPr>
        <p:spPr>
          <a:xfrm>
            <a:off x="7655231" y="4910120"/>
            <a:ext cx="6543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D6A9E08-3E94-4A9D-9145-FA3AE4947237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A50730F-D405-4820-8D21-2FFBEDE19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E696CE7-56E5-4AAA-A3A5-701CACD269F0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07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59F0D5-AD48-46EC-A0DF-47EE62049390}"/>
              </a:ext>
            </a:extLst>
          </p:cNvPr>
          <p:cNvGrpSpPr/>
          <p:nvPr/>
        </p:nvGrpSpPr>
        <p:grpSpPr>
          <a:xfrm>
            <a:off x="6706488" y="6109447"/>
            <a:ext cx="2390052" cy="711075"/>
            <a:chOff x="6777608" y="6170407"/>
            <a:chExt cx="2390052" cy="71107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97A5C6A-A939-423B-8431-8B099C1A34BA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20C7B989-B251-4C29-BD70-E4B60B374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1070B96-1945-40FE-9B8F-6847FA84B70F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52A7B1A-B7EA-41BA-82EA-A509E1CEE448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F71A377-599B-42D2-BB31-44F29239DFC9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FFE0B77-B52B-4886-A249-50AD4F8B4A96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0DC80AF-80D9-466B-B1FD-AF171E497225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537AE24-B3F4-4024-B37D-2BC751814D0C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9454816-B1A0-418E-B932-FDF9884DCE7A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80F3118-6337-4C10-8ABC-276CD4485C25}"/>
                </a:ext>
              </a:extLst>
            </p:cNvPr>
            <p:cNvSpPr txBox="1"/>
            <p:nvPr/>
          </p:nvSpPr>
          <p:spPr>
            <a:xfrm>
              <a:off x="7280605" y="6619872"/>
              <a:ext cx="18870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101 - 3/12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3496930-F1A3-43C5-88E3-15FAE6EEE9E5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AC26AD6-A376-40EC-B3C8-5076622B1BF8}"/>
                </a:ext>
              </a:extLst>
            </p:cNvPr>
            <p:cNvSpPr txBox="1"/>
            <p:nvPr/>
          </p:nvSpPr>
          <p:spPr>
            <a:xfrm>
              <a:off x="8256174" y="6396026"/>
              <a:ext cx="8018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Dec 2021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A77ED29-130D-4E02-8F22-E63107D31B3B}"/>
              </a:ext>
            </a:extLst>
          </p:cNvPr>
          <p:cNvGrpSpPr/>
          <p:nvPr/>
        </p:nvGrpSpPr>
        <p:grpSpPr>
          <a:xfrm>
            <a:off x="7538816" y="4935386"/>
            <a:ext cx="890303" cy="1106134"/>
            <a:chOff x="7538816" y="4935386"/>
            <a:chExt cx="890303" cy="1106134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6169479-0010-4742-9474-4FBD8DA38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CD0CAC-E7B6-43B6-B1B1-498F48728FE9}"/>
                </a:ext>
              </a:extLst>
            </p:cNvPr>
            <p:cNvSpPr txBox="1"/>
            <p:nvPr/>
          </p:nvSpPr>
          <p:spPr>
            <a:xfrm>
              <a:off x="7698054" y="5633392"/>
              <a:ext cx="6014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Prototype</a:t>
              </a:r>
            </a:p>
          </p:txBody>
        </p:sp>
      </p:grpSp>
      <p:sp>
        <p:nvSpPr>
          <p:cNvPr id="44" name="Rectangle 14">
            <a:extLst>
              <a:ext uri="{FF2B5EF4-FFF2-40B4-BE49-F238E27FC236}">
                <a16:creationId xmlns:a16="http://schemas.microsoft.com/office/drawing/2014/main" id="{E1DA2E5C-D099-42EE-9ADA-B7484B144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77" y="1798163"/>
            <a:ext cx="51228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Start a Leo DaVinci-Like Lab Book.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Document building tricks.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Write game storyline.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Draw game graphics.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Make game sound effects.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Program game.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Test and debug.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Present project.</a:t>
            </a:r>
          </a:p>
          <a:p>
            <a:pPr eaLnBrk="1" hangingPunct="1">
              <a:buFont typeface="Times New Roman" pitchFamily="18" charset="0"/>
              <a:buAutoNum type="arabicPeriod"/>
            </a:pPr>
            <a:endParaRPr lang="en-US" altLang="en-US" sz="2000" dirty="0">
              <a:solidFill>
                <a:srgbClr val="4D4D4D"/>
              </a:solidFill>
              <a:latin typeface="Comic Sans MS" pitchFamily="66" charset="0"/>
            </a:endParaRPr>
          </a:p>
        </p:txBody>
      </p:sp>
      <p:pic>
        <p:nvPicPr>
          <p:cNvPr id="48" name="Picture 3" descr="F:\Users\John\Dropbox\dev-product\invention-universe\graphics-iu\sym-alien\alien-boy.png">
            <a:extLst>
              <a:ext uri="{FF2B5EF4-FFF2-40B4-BE49-F238E27FC236}">
                <a16:creationId xmlns:a16="http://schemas.microsoft.com/office/drawing/2014/main" id="{B6C404E7-B325-417D-A72A-21ECC59F5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59" y="1740957"/>
            <a:ext cx="2663061" cy="293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9">
            <a:extLst>
              <a:ext uri="{FF2B5EF4-FFF2-40B4-BE49-F238E27FC236}">
                <a16:creationId xmlns:a16="http://schemas.microsoft.com/office/drawing/2014/main" id="{58B34866-DF53-4CBF-A3F5-9DAE92706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Assignments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9F2AB3A-32E5-4455-95CC-F355D4E285A4}"/>
              </a:ext>
            </a:extLst>
          </p:cNvPr>
          <p:cNvSpPr txBox="1"/>
          <p:nvPr/>
        </p:nvSpPr>
        <p:spPr>
          <a:xfrm>
            <a:off x="7655231" y="4910120"/>
            <a:ext cx="6543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6CBF13F-C6FA-4091-972D-F4B21A99B609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2C79533-C4BF-4CA3-8FAC-EF81F5828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B654C1A-111F-4E5A-8FB5-F162666D6A33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31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59F0D5-AD48-46EC-A0DF-47EE62049390}"/>
              </a:ext>
            </a:extLst>
          </p:cNvPr>
          <p:cNvGrpSpPr/>
          <p:nvPr/>
        </p:nvGrpSpPr>
        <p:grpSpPr>
          <a:xfrm>
            <a:off x="6706488" y="6109447"/>
            <a:ext cx="2380625" cy="711075"/>
            <a:chOff x="6777608" y="6170407"/>
            <a:chExt cx="2380625" cy="71107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97A5C6A-A939-423B-8431-8B099C1A34BA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20C7B989-B251-4C29-BD70-E4B60B374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1070B96-1945-40FE-9B8F-6847FA84B70F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52A7B1A-B7EA-41BA-82EA-A509E1CEE448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F71A377-599B-42D2-BB31-44F29239DFC9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FFE0B77-B52B-4886-A249-50AD4F8B4A96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0DC80AF-80D9-466B-B1FD-AF171E497225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537AE24-B3F4-4024-B37D-2BC751814D0C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9454816-B1A0-418E-B932-FDF9884DCE7A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80F3118-6337-4C10-8ABC-276CD4485C25}"/>
                </a:ext>
              </a:extLst>
            </p:cNvPr>
            <p:cNvSpPr txBox="1"/>
            <p:nvPr/>
          </p:nvSpPr>
          <p:spPr>
            <a:xfrm>
              <a:off x="7271178" y="6619872"/>
              <a:ext cx="18870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101 - 4/12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3496930-F1A3-43C5-88E3-15FAE6EEE9E5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AC26AD6-A376-40EC-B3C8-5076622B1BF8}"/>
                </a:ext>
              </a:extLst>
            </p:cNvPr>
            <p:cNvSpPr txBox="1"/>
            <p:nvPr/>
          </p:nvSpPr>
          <p:spPr>
            <a:xfrm>
              <a:off x="8256174" y="6396026"/>
              <a:ext cx="8018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Dec 2021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A77ED29-130D-4E02-8F22-E63107D31B3B}"/>
              </a:ext>
            </a:extLst>
          </p:cNvPr>
          <p:cNvGrpSpPr/>
          <p:nvPr/>
        </p:nvGrpSpPr>
        <p:grpSpPr>
          <a:xfrm>
            <a:off x="7538816" y="4935386"/>
            <a:ext cx="890303" cy="1106134"/>
            <a:chOff x="7538816" y="4935386"/>
            <a:chExt cx="890303" cy="1106134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6169479-0010-4742-9474-4FBD8DA38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CD0CAC-E7B6-43B6-B1B1-498F48728FE9}"/>
                </a:ext>
              </a:extLst>
            </p:cNvPr>
            <p:cNvSpPr txBox="1"/>
            <p:nvPr/>
          </p:nvSpPr>
          <p:spPr>
            <a:xfrm>
              <a:off x="7698054" y="5633392"/>
              <a:ext cx="6014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Prototype</a:t>
              </a:r>
            </a:p>
          </p:txBody>
        </p:sp>
      </p:grpSp>
      <p:sp>
        <p:nvSpPr>
          <p:cNvPr id="47" name="Rectangle 14">
            <a:extLst>
              <a:ext uri="{FF2B5EF4-FFF2-40B4-BE49-F238E27FC236}">
                <a16:creationId xmlns:a16="http://schemas.microsoft.com/office/drawing/2014/main" id="{64CCB3FD-51E0-4C3D-B039-74E9BE01F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32" y="1743519"/>
            <a:ext cx="44955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PowerPoint Guru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Problem Solver 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Hot Shot Programmer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Cool Graphic Designer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Master of Presentations</a:t>
            </a:r>
          </a:p>
          <a:p>
            <a:pPr marL="0" indent="0" eaLnBrk="1" hangingPunct="1"/>
            <a:endParaRPr lang="en-US" altLang="en-US" sz="2000" dirty="0">
              <a:solidFill>
                <a:srgbClr val="4D4D4D"/>
              </a:solidFill>
              <a:latin typeface="Comic Sans MS" pitchFamily="66" charset="0"/>
            </a:endParaRPr>
          </a:p>
        </p:txBody>
      </p:sp>
      <p:pic>
        <p:nvPicPr>
          <p:cNvPr id="49" name="Picture 6" descr="E:\root\build-it-yourself\biy-iu-graphics-trailer\characters\girl-2.png">
            <a:extLst>
              <a:ext uri="{FF2B5EF4-FFF2-40B4-BE49-F238E27FC236}">
                <a16:creationId xmlns:a16="http://schemas.microsoft.com/office/drawing/2014/main" id="{5405499A-331D-4D79-AD23-EF295053A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34" y="1567935"/>
            <a:ext cx="1458105" cy="27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9">
            <a:extLst>
              <a:ext uri="{FF2B5EF4-FFF2-40B4-BE49-F238E27FC236}">
                <a16:creationId xmlns:a16="http://schemas.microsoft.com/office/drawing/2014/main" id="{720EABFD-1F34-42BB-B064-12AFC2C9B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Super Powers You Will Have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1685FA-F115-4DAD-8DEA-149C47DD71A3}"/>
              </a:ext>
            </a:extLst>
          </p:cNvPr>
          <p:cNvSpPr txBox="1"/>
          <p:nvPr/>
        </p:nvSpPr>
        <p:spPr>
          <a:xfrm>
            <a:off x="7655231" y="4910120"/>
            <a:ext cx="6543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21614AD-80E4-4723-9CDC-3D2C374C3A0D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D19631B-F81E-450D-A3C5-0DD8E2F1E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AA3A8A3-EB45-4749-824E-01B9DB0120E6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023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FB1563-1B4B-4202-A9C6-23540B7A1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38" y="2453958"/>
            <a:ext cx="1876425" cy="24384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Rectangle 6">
            <a:extLst>
              <a:ext uri="{FF2B5EF4-FFF2-40B4-BE49-F238E27FC236}">
                <a16:creationId xmlns:a16="http://schemas.microsoft.com/office/drawing/2014/main" id="{706DFFCB-8BEB-4421-BB8D-F2443B9C7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88" y="1345857"/>
            <a:ext cx="37547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Summarize the pros and cons of your favorite games.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712D54-5E49-48AD-87BA-FB6253AB5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88" y="2453958"/>
            <a:ext cx="2171701" cy="2171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8FF9D8-7E5F-4657-BD90-4BA1D0C06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120" y="2904648"/>
            <a:ext cx="1795934" cy="153702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293F61E-39A8-4B64-A072-33425FEC7F86}"/>
              </a:ext>
            </a:extLst>
          </p:cNvPr>
          <p:cNvGrpSpPr/>
          <p:nvPr/>
        </p:nvGrpSpPr>
        <p:grpSpPr>
          <a:xfrm>
            <a:off x="6706488" y="6109447"/>
            <a:ext cx="2390052" cy="711075"/>
            <a:chOff x="6777608" y="6170407"/>
            <a:chExt cx="2390052" cy="71107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9BE406D-2F4B-4D73-BAA4-90A2E01708B5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32E4EC7A-5923-41F2-953B-1720E534D0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2FEC771-F146-4B17-922B-6A1156EDA7B4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8BCF697-7B9F-4789-8251-3C4079DC4208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A0D7943-565B-49BF-9ECF-305F1E730BA5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128B8D39-8415-496C-80EA-A15A121DC46B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B7156E2-7F38-404E-8355-519ADF50E633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5152B01-EFDF-43CD-AF60-EF18E970A826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64B3D92-D095-44B3-A71B-9BCA203BED98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4BC13A-C778-4434-AAB3-0AC1FA4DDD99}"/>
                </a:ext>
              </a:extLst>
            </p:cNvPr>
            <p:cNvSpPr txBox="1"/>
            <p:nvPr/>
          </p:nvSpPr>
          <p:spPr>
            <a:xfrm>
              <a:off x="7280605" y="6619872"/>
              <a:ext cx="18870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101 - 5/12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8FB25E5-713C-4EE7-B047-5A2EB3DEEFA2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CA37188-E2DE-469F-983C-5B8352622D32}"/>
                </a:ext>
              </a:extLst>
            </p:cNvPr>
            <p:cNvSpPr txBox="1"/>
            <p:nvPr/>
          </p:nvSpPr>
          <p:spPr>
            <a:xfrm>
              <a:off x="8256174" y="6396026"/>
              <a:ext cx="8018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Dec 2021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4E650C7-A0C9-403E-9AF5-885294D75978}"/>
              </a:ext>
            </a:extLst>
          </p:cNvPr>
          <p:cNvGrpSpPr/>
          <p:nvPr/>
        </p:nvGrpSpPr>
        <p:grpSpPr>
          <a:xfrm>
            <a:off x="7538816" y="4935386"/>
            <a:ext cx="890303" cy="1106134"/>
            <a:chOff x="7538816" y="4935386"/>
            <a:chExt cx="890303" cy="110613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314252B-384D-42EA-8793-4D5D1FA2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A79EE75-D072-4C50-81C6-631E653A84A9}"/>
                </a:ext>
              </a:extLst>
            </p:cNvPr>
            <p:cNvSpPr txBox="1"/>
            <p:nvPr/>
          </p:nvSpPr>
          <p:spPr>
            <a:xfrm>
              <a:off x="7698054" y="5633392"/>
              <a:ext cx="6014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Prototype</a:t>
              </a:r>
            </a:p>
          </p:txBody>
        </p:sp>
      </p:grpSp>
      <p:sp>
        <p:nvSpPr>
          <p:cNvPr id="76" name="Rectangle 29">
            <a:extLst>
              <a:ext uri="{FF2B5EF4-FFF2-40B4-BE49-F238E27FC236}">
                <a16:creationId xmlns:a16="http://schemas.microsoft.com/office/drawing/2014/main" id="{EFC54A03-0E59-4E8E-BB51-C2AF03F9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Research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BEAB16B-A5F4-4B4C-8FF7-E3F89386AE54}"/>
              </a:ext>
            </a:extLst>
          </p:cNvPr>
          <p:cNvSpPr txBox="1"/>
          <p:nvPr/>
        </p:nvSpPr>
        <p:spPr>
          <a:xfrm>
            <a:off x="7655231" y="4910120"/>
            <a:ext cx="6543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349E88C-075A-4829-AF2E-4705FE5713D0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5E0E34E-6780-45B8-92F3-78A8EB6CA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0ABE932-F65F-4660-926F-B024605243BA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653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Rectangle 29">
            <a:extLst>
              <a:ext uri="{FF2B5EF4-FFF2-40B4-BE49-F238E27FC236}">
                <a16:creationId xmlns:a16="http://schemas.microsoft.com/office/drawing/2014/main" id="{F34845D6-DCA1-4DA9-904B-182F46E47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16" y="4962971"/>
            <a:ext cx="6833144" cy="107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00038" indent="-30003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1144588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639888" indent="-3810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097088" indent="-3429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554288" indent="-3429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011488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468688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925888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383088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hlinkClick r:id="rId3"/>
              </a:rPr>
              <a:t>https://scratch.mit.edu/projects/567723777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en-US" altLang="en-US" sz="1400" dirty="0">
                <a:solidFill>
                  <a:srgbClr val="5F5F5F"/>
                </a:solidFill>
                <a:latin typeface="Comic Sans MS" pitchFamily="66" charset="0"/>
                <a:cs typeface="Times New Roman" charset="0"/>
                <a:hlinkClick r:id="rId4"/>
              </a:rPr>
              <a:t>https://scratch.mit.edu/projects/425027602</a:t>
            </a: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marL="914400" algn="r" defTabSz="914400" fontAlgn="base"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tabLst>
                <a:tab pos="274320" algn="l"/>
              </a:tabLst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98F65A-13D2-4234-866F-52547E71F8F6}"/>
              </a:ext>
            </a:extLst>
          </p:cNvPr>
          <p:cNvGrpSpPr/>
          <p:nvPr/>
        </p:nvGrpSpPr>
        <p:grpSpPr>
          <a:xfrm>
            <a:off x="6706488" y="6109447"/>
            <a:ext cx="2390052" cy="711075"/>
            <a:chOff x="6777608" y="6170407"/>
            <a:chExt cx="2390052" cy="71107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60FDAB4-21B3-40DF-A4AC-CDA085A5F11D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9973BF60-ADBA-4CA2-A111-CA26704CE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5B01BE4-35E2-4953-9BF6-51862750513C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BA47080-295A-4F34-868A-38B73371980C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CDCAEEB8-76CB-46B2-B322-F9BC81103574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E2A3A11-D160-4A96-B829-1142BE05C700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1433426-2768-4085-B63C-FE2936DD374D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C793909-256B-4D21-9E07-612A89E136BB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2A4C9BF-40D0-40C1-BF88-5FC22F9F6A03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7FE6E47-AE3F-4CAA-ADD2-640CEB6D31D7}"/>
                </a:ext>
              </a:extLst>
            </p:cNvPr>
            <p:cNvSpPr txBox="1"/>
            <p:nvPr/>
          </p:nvSpPr>
          <p:spPr>
            <a:xfrm>
              <a:off x="7280605" y="6619872"/>
              <a:ext cx="18870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101 - 6/12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37BAA51-AD03-4DC5-B564-0DB870709119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26A364A-6B47-4FC6-9CB4-5559CC7D1B99}"/>
                </a:ext>
              </a:extLst>
            </p:cNvPr>
            <p:cNvSpPr txBox="1"/>
            <p:nvPr/>
          </p:nvSpPr>
          <p:spPr>
            <a:xfrm>
              <a:off x="8256174" y="6396026"/>
              <a:ext cx="8018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Dec 2021</a:t>
              </a:r>
            </a:p>
          </p:txBody>
        </p:sp>
      </p:grp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511939C-BC4D-4544-A8C0-35CE46F21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26" y="2729834"/>
            <a:ext cx="1775328" cy="1949826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5FD7DADB-3E56-4F7B-AA2A-5F21D5065E31}"/>
              </a:ext>
            </a:extLst>
          </p:cNvPr>
          <p:cNvSpPr/>
          <p:nvPr/>
        </p:nvSpPr>
        <p:spPr>
          <a:xfrm>
            <a:off x="4642574" y="1304434"/>
            <a:ext cx="2347826" cy="1435848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081A3D-3BB9-4CB0-8F14-3BD341199655}"/>
              </a:ext>
            </a:extLst>
          </p:cNvPr>
          <p:cNvSpPr txBox="1"/>
          <p:nvPr/>
        </p:nvSpPr>
        <p:spPr>
          <a:xfrm>
            <a:off x="5084992" y="1867844"/>
            <a:ext cx="1649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What is 6x13?</a:t>
            </a:r>
          </a:p>
        </p:txBody>
      </p:sp>
      <p:sp>
        <p:nvSpPr>
          <p:cNvPr id="72" name="Rectangle 29">
            <a:extLst>
              <a:ext uri="{FF2B5EF4-FFF2-40B4-BE49-F238E27FC236}">
                <a16:creationId xmlns:a16="http://schemas.microsoft.com/office/drawing/2014/main" id="{C73E74E7-C7A4-4429-971A-85C0B2169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Hall of Fame Solutions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C79A17B-0DEE-4792-AB48-CE08F356AB17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B438DF5-4106-48CD-A442-6610AC333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762880D-26CA-44FA-8A00-7C0A4B376563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8325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90052" cy="711075"/>
            <a:chOff x="6777608" y="6170407"/>
            <a:chExt cx="2390052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280605" y="6619872"/>
              <a:ext cx="18870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101 - 7/12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56174" y="6396026"/>
              <a:ext cx="8018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Dec 2021</a:t>
              </a:r>
            </a:p>
          </p:txBody>
        </p:sp>
      </p:grpSp>
      <p:sp>
        <p:nvSpPr>
          <p:cNvPr id="47" name="Rectangle 14">
            <a:extLst>
              <a:ext uri="{FF2B5EF4-FFF2-40B4-BE49-F238E27FC236}">
                <a16:creationId xmlns:a16="http://schemas.microsoft.com/office/drawing/2014/main" id="{7472AC47-70EA-4BDA-8C45-8D0AF89DA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445995"/>
            <a:ext cx="9144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Are these components in your favorite games?</a:t>
            </a:r>
          </a:p>
        </p:txBody>
      </p:sp>
      <p:pic>
        <p:nvPicPr>
          <p:cNvPr id="52" name="Picture 5" descr="builder-zoe">
            <a:extLst>
              <a:ext uri="{FF2B5EF4-FFF2-40B4-BE49-F238E27FC236}">
                <a16:creationId xmlns:a16="http://schemas.microsoft.com/office/drawing/2014/main" id="{60A1F455-4D1E-4882-8D83-BF97B6BF1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7351" y="2164567"/>
            <a:ext cx="1260412" cy="1542288"/>
          </a:xfrm>
          <a:prstGeom prst="rect">
            <a:avLst/>
          </a:prstGeom>
          <a:noFill/>
        </p:spPr>
      </p:pic>
      <p:sp>
        <p:nvSpPr>
          <p:cNvPr id="53" name="Text Box 6">
            <a:extLst>
              <a:ext uri="{FF2B5EF4-FFF2-40B4-BE49-F238E27FC236}">
                <a16:creationId xmlns:a16="http://schemas.microsoft.com/office/drawing/2014/main" id="{A7FA0288-D496-4D72-A666-2092A0FF9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84" y="3884655"/>
            <a:ext cx="17958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D4D4D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Game</a:t>
            </a:r>
          </a:p>
          <a:p>
            <a:pPr algn="ctr"/>
            <a:r>
              <a:rPr lang="en-US" b="1" dirty="0">
                <a:solidFill>
                  <a:srgbClr val="4D4D4D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Storylines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0854F954-D0F9-4B1C-BC36-836CF9A3C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028" y="3884655"/>
            <a:ext cx="18635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D4D4D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Graphics</a:t>
            </a:r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7929F5A5-31B5-404F-86EF-066C39E56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046" y="3884655"/>
            <a:ext cx="18635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D4D4D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Sound</a:t>
            </a:r>
          </a:p>
          <a:p>
            <a:pPr algn="ctr"/>
            <a:r>
              <a:rPr lang="en-US" b="1" dirty="0">
                <a:solidFill>
                  <a:srgbClr val="4D4D4D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Effects</a:t>
            </a:r>
          </a:p>
        </p:txBody>
      </p:sp>
      <p:sp>
        <p:nvSpPr>
          <p:cNvPr id="56" name="Text Box 9">
            <a:extLst>
              <a:ext uri="{FF2B5EF4-FFF2-40B4-BE49-F238E27FC236}">
                <a16:creationId xmlns:a16="http://schemas.microsoft.com/office/drawing/2014/main" id="{8E139609-9196-44E6-8C14-18A61FBF3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489" y="3884655"/>
            <a:ext cx="18635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D4D4D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Game</a:t>
            </a:r>
          </a:p>
          <a:p>
            <a:pPr algn="ctr"/>
            <a:r>
              <a:rPr lang="en-US" b="1" dirty="0">
                <a:solidFill>
                  <a:srgbClr val="4D4D4D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Logic</a:t>
            </a:r>
          </a:p>
        </p:txBody>
      </p:sp>
      <p:pic>
        <p:nvPicPr>
          <p:cNvPr id="57" name="Picture 10" descr="Music">
            <a:hlinkClick r:id="rId5"/>
            <a:extLst>
              <a:ext uri="{FF2B5EF4-FFF2-40B4-BE49-F238E27FC236}">
                <a16:creationId xmlns:a16="http://schemas.microsoft.com/office/drawing/2014/main" id="{7F4DA639-FAD3-4960-B124-1FC9067DA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5700" y="2334937"/>
            <a:ext cx="1246204" cy="1219517"/>
          </a:xfrm>
          <a:prstGeom prst="rect">
            <a:avLst/>
          </a:prstGeom>
          <a:noFill/>
        </p:spPr>
      </p:pic>
      <p:pic>
        <p:nvPicPr>
          <p:cNvPr id="58" name="Picture 23">
            <a:extLst>
              <a:ext uri="{FF2B5EF4-FFF2-40B4-BE49-F238E27FC236}">
                <a16:creationId xmlns:a16="http://schemas.microsoft.com/office/drawing/2014/main" id="{506C29CF-9E62-43F1-8A94-A594E5038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1150" y="2349197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2A59EAE6-EB61-4C47-816B-384C4E68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5" y="2433680"/>
            <a:ext cx="1947795" cy="108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29">
            <a:extLst>
              <a:ext uri="{FF2B5EF4-FFF2-40B4-BE49-F238E27FC236}">
                <a16:creationId xmlns:a16="http://schemas.microsoft.com/office/drawing/2014/main" id="{BDB4C268-1F0C-4023-8645-FA1D72922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Components </a:t>
            </a:r>
            <a:r>
              <a:rPr lang="en-US" altLang="en-US" sz="3200" kern="0" dirty="0" err="1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ofa</a:t>
            </a: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 Good Game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6C06331-EA4D-4508-B52E-46260CE650BD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542B2CF-EDBC-4F87-BFF0-259B44007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E4228B3-77CE-466D-AF6B-683B7EAFC031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499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80625" cy="711075"/>
            <a:chOff x="6777608" y="6170407"/>
            <a:chExt cx="2380625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271178" y="6619872"/>
              <a:ext cx="18870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101 - 8/12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56174" y="6396026"/>
              <a:ext cx="8018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Dec 2021</a:t>
              </a:r>
            </a:p>
          </p:txBody>
        </p:sp>
      </p:grpSp>
      <p:pic>
        <p:nvPicPr>
          <p:cNvPr id="59" name="Picture 6">
            <a:extLst>
              <a:ext uri="{FF2B5EF4-FFF2-40B4-BE49-F238E27FC236}">
                <a16:creationId xmlns:a16="http://schemas.microsoft.com/office/drawing/2014/main" id="{2A59EAE6-EB61-4C47-816B-384C4E68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2" y="1685348"/>
            <a:ext cx="2608372" cy="14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14">
            <a:extLst>
              <a:ext uri="{FF2B5EF4-FFF2-40B4-BE49-F238E27FC236}">
                <a16:creationId xmlns:a16="http://schemas.microsoft.com/office/drawing/2014/main" id="{655EC05E-4043-479B-8565-C4AA54CAD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3360" y="1556295"/>
            <a:ext cx="404653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Tell a story that will make your buddies want to play your game.</a:t>
            </a:r>
          </a:p>
          <a:p>
            <a:pPr>
              <a:defRPr/>
            </a:pPr>
            <a:endParaRPr lang="en-US" altLang="en-US" sz="2000" dirty="0">
              <a:solidFill>
                <a:srgbClr val="4D4D4D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Your story will guide you through the creation of your graphics.</a:t>
            </a:r>
          </a:p>
          <a:p>
            <a:pPr>
              <a:defRPr/>
            </a:pPr>
            <a:endParaRPr lang="en-US" altLang="en-US" sz="2000" dirty="0">
              <a:solidFill>
                <a:srgbClr val="4D4D4D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Break your story into parts.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When?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Where?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Who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What?</a:t>
            </a:r>
          </a:p>
          <a:p>
            <a:pPr>
              <a:defRPr/>
            </a:pPr>
            <a:endParaRPr lang="en-US" altLang="en-US" sz="2000" i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64" name="Rectangle 14">
            <a:extLst>
              <a:ext uri="{FF2B5EF4-FFF2-40B4-BE49-F238E27FC236}">
                <a16:creationId xmlns:a16="http://schemas.microsoft.com/office/drawing/2014/main" id="{CC69C67E-3E0C-4361-8E03-A41014122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80" y="3374634"/>
            <a:ext cx="29635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There lived and alien</a:t>
            </a:r>
          </a:p>
          <a:p>
            <a:pPr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who loved math </a:t>
            </a:r>
          </a:p>
          <a:p>
            <a:pPr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and thought humans were dumb.</a:t>
            </a:r>
          </a:p>
        </p:txBody>
      </p:sp>
      <p:sp>
        <p:nvSpPr>
          <p:cNvPr id="65" name="Rectangle 29">
            <a:extLst>
              <a:ext uri="{FF2B5EF4-FFF2-40B4-BE49-F238E27FC236}">
                <a16:creationId xmlns:a16="http://schemas.microsoft.com/office/drawing/2014/main" id="{31951B1A-CE32-4D10-8691-8CCF823AB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Write a Game Story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4E5DD2-B52B-45DF-9D99-08877AA05714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FE308FB-F342-45B9-8175-9F014B7B5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F44908A-8AA4-4D06-A883-ABD655EA3CCD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2776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24258</TotalTime>
  <Words>1095</Words>
  <Application>Microsoft Office PowerPoint</Application>
  <PresentationFormat>On-screen Show (4:3)</PresentationFormat>
  <Paragraphs>335</Paragraphs>
  <Slides>21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Ribeye</vt:lpstr>
      <vt:lpstr>Times New Roman</vt:lpstr>
      <vt:lpstr>Office Theme</vt:lpstr>
      <vt:lpstr>1_Office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40</cp:revision>
  <cp:lastPrinted>2021-12-23T18:17:30Z</cp:lastPrinted>
  <dcterms:created xsi:type="dcterms:W3CDTF">2021-10-01T15:07:07Z</dcterms:created>
  <dcterms:modified xsi:type="dcterms:W3CDTF">2022-01-03T15:20:00Z</dcterms:modified>
</cp:coreProperties>
</file>