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69" r:id="rId3"/>
    <p:sldId id="256" r:id="rId4"/>
    <p:sldId id="258" r:id="rId5"/>
    <p:sldId id="379" r:id="rId6"/>
    <p:sldId id="378" r:id="rId7"/>
    <p:sldId id="259" r:id="rId8"/>
    <p:sldId id="260" r:id="rId9"/>
    <p:sldId id="388" r:id="rId10"/>
    <p:sldId id="377" r:id="rId11"/>
    <p:sldId id="380" r:id="rId12"/>
    <p:sldId id="381" r:id="rId13"/>
    <p:sldId id="383" r:id="rId14"/>
    <p:sldId id="382" r:id="rId15"/>
    <p:sldId id="284" r:id="rId16"/>
    <p:sldId id="387" r:id="rId17"/>
    <p:sldId id="389" r:id="rId18"/>
    <p:sldId id="390" r:id="rId19"/>
    <p:sldId id="391" r:id="rId20"/>
    <p:sldId id="273" r:id="rId21"/>
    <p:sldId id="271" r:id="rId22"/>
    <p:sldId id="266" r:id="rId23"/>
    <p:sldId id="265" r:id="rId24"/>
    <p:sldId id="267" r:id="rId25"/>
    <p:sldId id="384" r:id="rId26"/>
    <p:sldId id="272" r:id="rId2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659" autoAdjust="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C12850-F72C-4FA8-8EDA-850516AAE46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20C3478-FA39-4E7B-A6E7-219C3C1A0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79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9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8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00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1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/>
              <a:t>Welcome to </a:t>
            </a:r>
            <a:r>
              <a:rPr lang="en-US" dirty="0"/>
              <a:t>the Build-It-Yourself Laboratory</a:t>
            </a:r>
            <a:endParaRPr dirty="0"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4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 </a:t>
            </a:r>
          </a:p>
          <a:p>
            <a:pPr marL="235572" indent="-235572">
              <a:buAutoNum type="arabicParenR"/>
            </a:pPr>
            <a:r>
              <a:rPr lang="en-US" altLang="en-US" dirty="0"/>
              <a:t>being an entrepreneur</a:t>
            </a:r>
          </a:p>
          <a:p>
            <a:pPr marL="235572" indent="-235572">
              <a:buAutoNum type="arabicParenR"/>
            </a:pPr>
            <a:r>
              <a:rPr lang="en-US" altLang="en-US" dirty="0"/>
              <a:t>the pros and cons of capitalism and socialism.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6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034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733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printed book cover on grey card stock</a:t>
            </a:r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60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3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Before building, a good engineer will define the problem and set goals.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This is an opportunity to talk about: </a:t>
            </a:r>
          </a:p>
          <a:p>
            <a:pPr eaLnBrk="1" hangingPunct="1"/>
            <a:r>
              <a:rPr lang="en-US" altLang="en-US" dirty="0"/>
              <a:t>How technology has made life better</a:t>
            </a:r>
          </a:p>
          <a:p>
            <a:pPr eaLnBrk="1" hangingPunct="1"/>
            <a:r>
              <a:rPr lang="en-US" altLang="en-US" dirty="0"/>
              <a:t>And</a:t>
            </a:r>
          </a:p>
          <a:p>
            <a:pPr eaLnBrk="1" hangingPunct="1"/>
            <a:r>
              <a:rPr lang="en-US" altLang="en-US" dirty="0"/>
              <a:t>How technology has made life worse.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After a good engineer has defined the problem and the mission, the next step is to research how others have tried to solve the problem.  </a:t>
            </a:r>
          </a:p>
          <a:p>
            <a:pPr eaLnBrk="1" hangingPunct="1"/>
            <a:r>
              <a:rPr lang="en-US" altLang="en-US" dirty="0"/>
              <a:t>Don’t reinvent the wheel.  </a:t>
            </a:r>
          </a:p>
          <a:p>
            <a:pPr eaLnBrk="1" hangingPunct="1"/>
            <a:r>
              <a:rPr lang="en-US" altLang="en-US" dirty="0"/>
              <a:t>Build on top of the ideas of others.</a:t>
            </a:r>
          </a:p>
          <a:p>
            <a:pPr eaLnBrk="1" hangingPunct="1"/>
            <a:r>
              <a:rPr lang="en-US" altLang="en-US" dirty="0"/>
              <a:t>Improve the ideas of others.</a:t>
            </a:r>
          </a:p>
          <a:p>
            <a:pPr eaLnBrk="1" hangingPunct="1"/>
            <a:r>
              <a:rPr lang="en-US" altLang="en-US" dirty="0"/>
              <a:t>Inspire your own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1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altLang="en-US" dirty="0"/>
              <a:t>Inspire ideas and excitement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5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C3478-FA39-4E7B-A6E7-219C3C1A0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68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0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03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35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69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8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95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688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25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3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6C870-A9DC-43F3-897C-9523794E93AE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CC34-C533-4786-8DE4-D3F2F6C67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902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scratch.mit.edu/projects/271938344/edito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hyperlink" Target="https://scratch.mit.edu/projects/305161388/editor/" TargetMode="External"/><Relationship Id="rId4" Type="http://schemas.openxmlformats.org/officeDocument/2006/relationships/hyperlink" Target="https://scratch.mit.edu/projects/579518036/edito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logosoftwear.com/embroideryclipart/Music.Music%20Notes.(MU034).(2.98x2.72).3140.gif&amp;imgrefurl=http://www.logosoftwear.com/embroiderydesigns/Music&amp;h=300&amp;w=277&amp;sz=19&amp;hl=en&amp;start=0&amp;um=1&amp;tbnid=hiYyBvsMVjMaHM:&amp;tbnh=116&amp;tbnw=107&amp;prev=/images?q%3Dmusic%2Bnotes%26svnum%3D10%26um%3D1%26hl%3Den%26rls%3DHPID,HPID:2006-33,HPID:en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Scratch Games 102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Convince your parents that you will learn valuable skills building and playing        computer games.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" name="Google Shape;130;p2"/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131" name="Google Shape;131;p2"/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132" name="Google Shape;13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2"/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135" name="Google Shape;13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2"/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138" name="Google Shape;138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2"/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147" name="Google Shape;147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2"/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2"/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156" name="Google Shape;156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2"/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2"/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C52A97-69B3-485D-8F77-BF01B394E094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DFC8F7EC-824D-41DC-9D88-DB0E5A8F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76" y="742298"/>
            <a:ext cx="2471315" cy="24692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360" y="1556295"/>
            <a:ext cx="40465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Tell a story that will make your buddies want to play your game.</a:t>
            </a: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Your story will guide you through the creation of your graphics.</a:t>
            </a: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Break your story into parts.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When?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Where?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Who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What?</a:t>
            </a:r>
          </a:p>
          <a:p>
            <a:pPr>
              <a:defRPr/>
            </a:pPr>
            <a:endParaRPr lang="en-US" altLang="en-US" sz="2000" i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CC69C67E-3E0C-4361-8E03-A4101412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80" y="3374634"/>
            <a:ext cx="29635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Many moons into the future, there lived an alien who had to navigate a dangerous path through space to find a stash of high-quality candy.</a:t>
            </a: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31951B1A-CE32-4D10-8691-8CCF823AB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Write a Game Story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4E5DD2-B52B-45DF-9D99-08877AA05714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E308FB-F342-45B9-8175-9F014B7B5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F44908A-8AA4-4D06-A883-ABD655EA3CCD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D3CEBD-24EB-4DF2-946F-AAB53341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98" y="1419225"/>
            <a:ext cx="2849752" cy="152420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45C6F97-6915-42D2-B9E8-2C11D35BC99C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D87721F-E67E-436A-99D3-A9A121D4BBD9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BCA9029A-8736-458A-8F51-3CEE1FFFE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2C653FA-C276-47EA-B0EE-42A7126A8964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3430EB-628B-4B07-B7EB-62E1C75165AB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8EB84DA-8FC0-4E28-98B1-53B1E79CF5D8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2648ED0-7755-47A0-A4A7-7CE3DBC625D9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7854740-04D7-4A2E-A81E-BCB7D0E34D00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7B5860-67FD-4286-9841-1139729042DE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FE63643-6DBC-4324-A586-0CE59EF83CDA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B54CE4-D11E-496E-8B37-A6D197A2F016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102 - 9/17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45AB7C-89B2-49CE-A0C0-EDC9FB472391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1DD939F-84D0-4E5B-8F93-5CABA69A0BC2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277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8082" y="1387754"/>
            <a:ext cx="40465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Draw a professor cartoon.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Exaggerate.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Think 3D.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Use hot colors.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Make unusual shapes.</a:t>
            </a: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Animations: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Test your smarts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Correct answer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Wrong answer</a:t>
            </a:r>
          </a:p>
        </p:txBody>
      </p:sp>
      <p:sp>
        <p:nvSpPr>
          <p:cNvPr id="47" name="Rectangle 29">
            <a:extLst>
              <a:ext uri="{FF2B5EF4-FFF2-40B4-BE49-F238E27FC236}">
                <a16:creationId xmlns:a16="http://schemas.microsoft.com/office/drawing/2014/main" id="{A5429696-3335-4546-9CB3-51C1A99C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Draw Your Game Characters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ADF14F2A-5F88-4920-87D6-9694EBC2B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6" y="1549232"/>
            <a:ext cx="2076278" cy="234403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E579DFD-1057-42F0-A61F-CE85863BE634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1470DD-5E21-4411-A26D-EA84CB74E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8AC04A-7952-43D8-BFE8-92496F938748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2D755A-BC44-462E-AE33-6052AB97C3EE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5B1E2B-DB57-4CD5-BDEE-C4F1C58BB27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75358CC-E09D-463E-90C4-682261EAC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4E304FC-B2D8-48BF-A561-1C258193E7F0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D99DAD9-5838-4AD1-971D-8BCBC1977215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A553443-C2EF-4040-8D4B-C732A23D8751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6A46CFE-0625-48DB-8805-0F75A98DCC07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2ADB23-7995-492E-A4ED-9E25AAB8FEC5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658F75-2260-4D05-B677-D11167AD77E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184E2DF-A72C-44FD-871D-900F2FF34D4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6E4945-4E22-472B-B0E5-62B6D714E437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102 - 10/17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017E50B-9DDA-43AF-9558-4E984FF3D73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A508B0-AA29-4B59-848B-9D7C3FA6B7E0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4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227" y="2471660"/>
            <a:ext cx="4046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Make your game rock!</a:t>
            </a:r>
          </a:p>
        </p:txBody>
      </p:sp>
      <p:pic>
        <p:nvPicPr>
          <p:cNvPr id="1026" name="Picture 2" descr="Musical clipart music performance, Picture #2994942 musical clipart music  performance">
            <a:extLst>
              <a:ext uri="{FF2B5EF4-FFF2-40B4-BE49-F238E27FC236}">
                <a16:creationId xmlns:a16="http://schemas.microsoft.com/office/drawing/2014/main" id="{D6729AA1-4D3B-4005-8BD2-3E79D339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2" y="2234161"/>
            <a:ext cx="3511574" cy="180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9">
            <a:extLst>
              <a:ext uri="{FF2B5EF4-FFF2-40B4-BE49-F238E27FC236}">
                <a16:creationId xmlns:a16="http://schemas.microsoft.com/office/drawing/2014/main" id="{CCB65B6C-A50D-4E89-82F5-AEC046EA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Record Sound Effects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F98AEBE-ABB7-4F1B-BE61-94B0906C6C9B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3763CA9-5853-47D8-8153-9317DC98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5D4A92-44FD-417D-8AF3-03EFDC592B15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63F10-4C64-40E5-8689-95552CA1E9AF}"/>
              </a:ext>
            </a:extLst>
          </p:cNvPr>
          <p:cNvGrpSpPr/>
          <p:nvPr/>
        </p:nvGrpSpPr>
        <p:grpSpPr>
          <a:xfrm>
            <a:off x="6706488" y="6109447"/>
            <a:ext cx="2416464" cy="711075"/>
            <a:chOff x="6777608" y="6170407"/>
            <a:chExt cx="2416464" cy="71107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E435849-32C3-4CA7-9F64-0C1FF53E2AB7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6BB0AFD-1912-4BB3-91EB-81A4147DD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E408DB1-8699-4741-8B46-E7C31B8100E2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E104FC8-1FFE-4933-8BD9-1411977113A5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9697585-A3DD-4A37-9899-A03800ACCA23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7996D94-A5B7-4852-A303-13B387FAB5B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519ABA-F872-407E-A171-2A58108460E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A0531D-8194-4592-9144-0C4D19E8EC1E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D0B5844-945F-4C7A-B36C-E4AD9CFE1FE3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A37B43-66F9-40DB-9949-16CBA96D9555}"/>
                </a:ext>
              </a:extLst>
            </p:cNvPr>
            <p:cNvSpPr txBox="1"/>
            <p:nvPr/>
          </p:nvSpPr>
          <p:spPr>
            <a:xfrm>
              <a:off x="7242897" y="6619872"/>
              <a:ext cx="19511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102 - 11/17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808C80-BAB1-424B-9251-F32B36CDE691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FBD1B97-C746-468B-AFFA-6088A51A4C7E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91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Rectangle 14">
            <a:extLst>
              <a:ext uri="{FF2B5EF4-FFF2-40B4-BE49-F238E27FC236}">
                <a16:creationId xmlns:a16="http://schemas.microsoft.com/office/drawing/2014/main" id="{655EC05E-4043-479B-8565-C4AA54CA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346" y="1337724"/>
            <a:ext cx="40465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How can you animate your characters?</a:t>
            </a:r>
          </a:p>
          <a:p>
            <a:pPr>
              <a:defRPr/>
            </a:pPr>
            <a:endParaRPr lang="en-US" altLang="en-US" sz="2000" dirty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Use conditional statements to make your animation smart.</a:t>
            </a:r>
          </a:p>
          <a:p>
            <a:pPr>
              <a:defRPr/>
            </a:pPr>
            <a:endParaRPr lang="en-US" altLang="en-US" sz="2000" dirty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How do you keep track of your position?</a:t>
            </a:r>
          </a:p>
          <a:p>
            <a:pPr>
              <a:defRPr/>
            </a:pPr>
            <a:endParaRPr lang="en-US" altLang="en-US" sz="2000" dirty="0">
              <a:solidFill>
                <a:srgbClr val="C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0881F23D-D95C-482C-935A-1544ABF0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Code Your Game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C8E3B-6859-4440-AACB-784494B0453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A37FC8-5AC1-4877-992D-5B145B86C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B774DC-918E-4CB0-8808-4746297839B6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C8550465-49A8-4F8B-A707-26826B443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83" y="1257302"/>
            <a:ext cx="3864245" cy="332094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FA2FE034-6032-4EA9-BF66-7E9D18681DA8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2273B89-68E8-4ED0-ADA6-4C8A99E34B55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CDFEBB5-8912-4595-9769-A17AD0D35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25F35A9-DBBA-4C7D-A060-15BC1B56811E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71EACDF-4A4D-40BF-85AB-45E72CE92F73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BED9797-501C-4C42-B24A-9DDD1DF44D4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FB42AE0-B4B8-4B57-B745-1D96B4CDDF0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9A63DFA-CCC5-4EBB-A6B7-F7C41FCB094B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2869F3D-A91D-4EEF-9771-FE5406709240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5BEFC7-0D8A-4E89-9DE5-C303B45A8D6C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F7A4E0-F21F-483A-ACBB-FFD17062D770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102 - 12/17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24AE26-D30E-4E36-8123-A6B779B2B97B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335E57-171B-4E74-984F-6026DD26D5FA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191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6909035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Present your project to the world.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4785ED2-4BEE-47E2-8D4B-09376E4F3E93}"/>
              </a:ext>
            </a:extLst>
          </p:cNvPr>
          <p:cNvSpPr txBox="1"/>
          <p:nvPr/>
        </p:nvSpPr>
        <p:spPr>
          <a:xfrm>
            <a:off x="1608470" y="4161666"/>
            <a:ext cx="5539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Video record your project in 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Post your project on Invention Universe.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Tell us why you should be in our 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	Hall of Fame and collect a prize.</a:t>
            </a:r>
          </a:p>
        </p:txBody>
      </p:sp>
      <p:pic>
        <p:nvPicPr>
          <p:cNvPr id="75" name="Picture 74" descr="Icon&#10;&#10;Description automatically generated">
            <a:extLst>
              <a:ext uri="{FF2B5EF4-FFF2-40B4-BE49-F238E27FC236}">
                <a16:creationId xmlns:a16="http://schemas.microsoft.com/office/drawing/2014/main" id="{C909C204-976D-47A6-BC55-4F585E18E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48" y="1714502"/>
            <a:ext cx="1753215" cy="225468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FA21DE6-E28C-4666-8413-E3F788137803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41F7218-121D-43CB-9AD4-3D02099B4867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99D93BF-0FCA-43DB-A73E-00781F238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8BC85A8-1B55-4C1A-82F8-9E5265C4998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4F43A6-D100-41E9-9D6C-309856A470FB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797709E-4C36-4D90-A607-FC1C43D07FDA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CCA727-B53B-4946-99B3-D6B7A1684C0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8C98DD0-A64A-4BD3-85BE-139BFB7231F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72B76BD-1C59-4CD4-A3A2-39B61D6B4E0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8A4D407-E5EF-464F-A004-5C1AE0D66031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5BA675-ABF6-4F9E-816E-D2524C29FC1A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102 - 13/17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9610819-1E93-43C0-ABE3-547CC0596538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BDAFC6-DC71-4C84-B37C-035DBEA7FF77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19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8313294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Why are computer games important?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B27E144-B491-4D91-9D5C-83FEAB1F79B5}"/>
              </a:ext>
            </a:extLst>
          </p:cNvPr>
          <p:cNvSpPr txBox="1"/>
          <p:nvPr/>
        </p:nvSpPr>
        <p:spPr>
          <a:xfrm>
            <a:off x="428463" y="1491846"/>
            <a:ext cx="69267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None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Harvard Business School Press, ‘Got Game’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better at handling risk and uncertainty, and believe taking measured risks is the best way to get ahead. 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more creative and have better problem solving habits. 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more sociable and have a greater need for human relationships.</a:t>
            </a:r>
            <a:endParaRPr lang="en-US" altLang="en-US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20CBE0-5802-40FB-9D4B-1301D611F599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B7B9668-C55C-4DE0-B339-F43B5D275EE7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E75E191-891B-4915-BEF2-3D6890FE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560728-20C4-4C94-95E0-C763EEE4883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983674E-C5F2-4A48-B530-AB0F5F62221C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E323A27-A26D-4ACF-B8DE-3AE654E462DF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8060F0F-5091-44C8-BF82-5FF5A8327562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DB251D9-D032-4AF9-BFE0-2AF6816D168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2910B8-8BB9-438F-89F0-1908206C8188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117A467-EDA0-41DC-84C4-06960BABA9F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CE74768-38DD-4C28-9AA8-AA9030C4683F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102 - 14/17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5DC650-814C-449F-9E2E-2C8453AB95D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327197-9BA6-45C1-8770-9DE60AB0E7F7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74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8313294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Why are computer games important?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B27E144-B491-4D91-9D5C-83FEAB1F79B5}"/>
              </a:ext>
            </a:extLst>
          </p:cNvPr>
          <p:cNvSpPr txBox="1"/>
          <p:nvPr/>
        </p:nvSpPr>
        <p:spPr>
          <a:xfrm>
            <a:off x="428463" y="1491846"/>
            <a:ext cx="69267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None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Harvard Business School Press, ‘Got Game’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None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4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think of themselves as experts and want to tackle problems head-on.  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4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4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aren’t discouraged by failure and believe each setback is just a chance to try again.  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4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4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more flexible about change.</a:t>
            </a:r>
            <a:endParaRPr lang="en-US" altLang="en-US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6588E5-2E57-4071-8795-1F400B08BE6F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766220-24D1-48AC-9A91-0DECF4970B7B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A337E2B-DD6B-426D-ACF1-341D5CBF2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0A155E0-3871-4457-8CE0-D7CBB1136BD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73DE7032-AF40-4938-AEBA-58368D6606B6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147B028-880F-4599-85DD-5E4E1694F25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CE039BF-2717-47EA-A03F-506DE085C13A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0B5FA09-93B6-4341-94C7-8B2EA56822F3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36BD198-9D36-4739-BA29-352A4425F4BE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16BBE44-085E-4090-924A-E3F5A06CEE7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5F8CE5A-278A-488D-9220-F70A9E83C840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102 - 15/17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938069-B7D2-469E-99F2-40FC3C418C10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E885439-99E5-46F6-AC82-55B617410B6F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5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8313294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Why are computer games important?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B27E144-B491-4D91-9D5C-83FEAB1F79B5}"/>
              </a:ext>
            </a:extLst>
          </p:cNvPr>
          <p:cNvSpPr txBox="1"/>
          <p:nvPr/>
        </p:nvSpPr>
        <p:spPr>
          <a:xfrm>
            <a:off x="428463" y="1491846"/>
            <a:ext cx="692679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Harvard Business School Press, ‘Got Game’</a:t>
            </a:r>
          </a:p>
          <a:p>
            <a:pPr eaLnBrk="1" hangingPunct="1">
              <a:buClr>
                <a:srgbClr val="CC0000"/>
              </a:buClr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better at seeing problems from a deeper perspective.  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great at learning in informal ways.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more globally oriented and out-ward looking.  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 startAt="7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Gamers are more confident and have a more positive out look on life.</a:t>
            </a:r>
            <a:endParaRPr lang="en-US" altLang="en-US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062C60-FCF4-4DCC-AF79-4B4CC08D2ADD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BDDCE1-01B9-49B2-ABFE-DD7049F16CF1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134DCDE-BEFE-4799-831A-05DA79D43A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D33D7F5-37B3-4F37-8296-1DCC816E7718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EE75087-05C7-4B71-8A3F-3067ECDDF8A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CE63D6E-A384-40D5-A7EC-A36C99FB681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E6F1153-1AF4-4C67-A268-1FDCFDA7395E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D1D6932-7224-4C56-956F-F378BD865D74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64602B0-F7B5-4373-9186-D5C99C0E62E2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CDC8109-9E70-46B8-9798-958A3B378F0F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69FF55C-EBB4-4E8B-8FDF-5F193ED746F2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102 - 16/17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92EBBA-E413-4567-B2F2-87BCC7C2EBCF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04E5650-96C6-45D5-AA45-11B8FEC5ED0E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14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9">
            <a:extLst>
              <a:ext uri="{FF2B5EF4-FFF2-40B4-BE49-F238E27FC236}">
                <a16:creationId xmlns:a16="http://schemas.microsoft.com/office/drawing/2014/main" id="{A0B2F99E-E1EC-4B35-B905-2E20937E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29" y="633167"/>
            <a:ext cx="8313294" cy="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Why can computer games be bad?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76B197-4759-4FC3-9BED-2FE871D26605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544711-F50A-445C-BEFF-2A024C37B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CD18BB3-50A5-4252-B593-1396BD2AC23E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B27E144-B491-4D91-9D5C-83FEAB1F79B5}"/>
              </a:ext>
            </a:extLst>
          </p:cNvPr>
          <p:cNvSpPr txBox="1"/>
          <p:nvPr/>
        </p:nvSpPr>
        <p:spPr>
          <a:xfrm>
            <a:off x="428463" y="1491846"/>
            <a:ext cx="69267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C0000"/>
              </a:buClr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Harvard Business School Press, ‘Got Game’</a:t>
            </a:r>
          </a:p>
          <a:p>
            <a:pPr eaLnBrk="1" hangingPunct="1">
              <a:buClr>
                <a:srgbClr val="CC0000"/>
              </a:buClr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You can be influenced by too much violence.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Single player games can be non-social.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Addiction to anything can be dangerous.</a:t>
            </a: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endParaRPr lang="en-US" altLang="zh-CN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  <a:p>
            <a:pPr marL="457200" indent="-457200" eaLnBrk="1" hangingPunct="1">
              <a:buClr>
                <a:srgbClr val="CC0000"/>
              </a:buClr>
              <a:buFont typeface="+mj-lt"/>
              <a:buAutoNum type="arabicPeriod"/>
            </a:pPr>
            <a:r>
              <a:rPr lang="en-US" altLang="zh-CN" sz="2000" dirty="0">
                <a:latin typeface="Comic Sans MS" panose="030F0702030302020204" pitchFamily="66" charset="0"/>
                <a:ea typeface="SimSun" panose="02010600030101010101" pitchFamily="2" charset="-122"/>
              </a:rPr>
              <a:t>There can be online predators.</a:t>
            </a:r>
            <a:endParaRPr lang="en-US" altLang="en-US" sz="2000" dirty="0">
              <a:latin typeface="Comic Sans MS" panose="030F0702030302020204" pitchFamily="66" charset="0"/>
              <a:ea typeface="SimSun" panose="02010600030101010101" pitchFamily="2" charset="-122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D69C182-44C0-4071-A8CD-411E8DE7FCED}"/>
              </a:ext>
            </a:extLst>
          </p:cNvPr>
          <p:cNvGrpSpPr/>
          <p:nvPr/>
        </p:nvGrpSpPr>
        <p:grpSpPr>
          <a:xfrm>
            <a:off x="6706488" y="6109447"/>
            <a:ext cx="2438906" cy="711075"/>
            <a:chOff x="6777608" y="6170407"/>
            <a:chExt cx="2438906" cy="71107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65DFC3B-4546-48D5-8143-92A8D8ED701A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770BAE0B-171F-40D0-B805-B130BCAE3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C0D0CB1-F653-48D9-93B3-199C013E5E76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B0AE4A2-D751-412C-A150-5AB44E9C0A98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C567CF1-6634-46DF-9A95-ED682E87B13E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70DFE96-849D-4929-8682-F0A295D5703B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0F8C9A9-905F-4EB2-8741-18E8DBF95BA1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DCCE966-C8E7-48BD-B71B-0E243EAAE39D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7D1C5D-C1E5-4F32-9487-AC9755ED7282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9204E11-6CCC-4216-9812-A76E606EF45B}"/>
                </a:ext>
              </a:extLst>
            </p:cNvPr>
            <p:cNvSpPr txBox="1"/>
            <p:nvPr/>
          </p:nvSpPr>
          <p:spPr>
            <a:xfrm>
              <a:off x="7242897" y="6619872"/>
              <a:ext cx="19736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102 - 17/17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BC68FE9-4BB1-4D03-BE11-B71622D727DC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D949BAF-FC84-410A-993D-214992D4F2C9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10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u="sng" kern="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Published by </a:t>
            </a:r>
            <a:r>
              <a:rPr lang="en-US" sz="14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‘Distribution Partner’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Arial"/>
                <a:sym typeface="Comic Sans MS"/>
              </a:rPr>
              <a:t>Copyright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grpSp>
        <p:nvGrpSpPr>
          <p:cNvPr id="5" name="Google Shape;130;p2">
            <a:extLst>
              <a:ext uri="{FF2B5EF4-FFF2-40B4-BE49-F238E27FC236}">
                <a16:creationId xmlns:a16="http://schemas.microsoft.com/office/drawing/2014/main" id="{E602F64E-2DE9-4C4B-B0AA-7EC10A380774}"/>
              </a:ext>
            </a:extLst>
          </p:cNvPr>
          <p:cNvGrpSpPr/>
          <p:nvPr/>
        </p:nvGrpSpPr>
        <p:grpSpPr>
          <a:xfrm>
            <a:off x="520118" y="-74103"/>
            <a:ext cx="8085596" cy="336958"/>
            <a:chOff x="520118" y="-74103"/>
            <a:chExt cx="8085596" cy="336958"/>
          </a:xfrm>
        </p:grpSpPr>
        <p:grpSp>
          <p:nvGrpSpPr>
            <p:cNvPr id="6" name="Google Shape;131;p2">
              <a:extLst>
                <a:ext uri="{FF2B5EF4-FFF2-40B4-BE49-F238E27FC236}">
                  <a16:creationId xmlns:a16="http://schemas.microsoft.com/office/drawing/2014/main" id="{F42E3968-F2D8-4A5F-B382-DB9FA7DB79C4}"/>
                </a:ext>
              </a:extLst>
            </p:cNvPr>
            <p:cNvGrpSpPr/>
            <p:nvPr/>
          </p:nvGrpSpPr>
          <p:grpSpPr>
            <a:xfrm>
              <a:off x="520118" y="-67112"/>
              <a:ext cx="411060" cy="327171"/>
              <a:chOff x="377505" y="-67112"/>
              <a:chExt cx="411060" cy="327171"/>
            </a:xfrm>
          </p:grpSpPr>
          <p:sp>
            <p:nvSpPr>
              <p:cNvPr id="42" name="Google Shape;132;p2">
                <a:extLst>
                  <a:ext uri="{FF2B5EF4-FFF2-40B4-BE49-F238E27FC236}">
                    <a16:creationId xmlns:a16="http://schemas.microsoft.com/office/drawing/2014/main" id="{60960072-19E9-49C9-A43C-FC59300374B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3;p2">
                <a:extLst>
                  <a:ext uri="{FF2B5EF4-FFF2-40B4-BE49-F238E27FC236}">
                    <a16:creationId xmlns:a16="http://schemas.microsoft.com/office/drawing/2014/main" id="{3A40D9E6-9F49-4708-A6BD-EA7768E960F6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2">
              <a:extLst>
                <a:ext uri="{FF2B5EF4-FFF2-40B4-BE49-F238E27FC236}">
                  <a16:creationId xmlns:a16="http://schemas.microsoft.com/office/drawing/2014/main" id="{3823181E-6E33-4622-987E-9E1CE4F63FBF}"/>
                </a:ext>
              </a:extLst>
            </p:cNvPr>
            <p:cNvGrpSpPr/>
            <p:nvPr/>
          </p:nvGrpSpPr>
          <p:grpSpPr>
            <a:xfrm>
              <a:off x="1209414" y="-65714"/>
              <a:ext cx="411060" cy="327171"/>
              <a:chOff x="377505" y="-67112"/>
              <a:chExt cx="411060" cy="327171"/>
            </a:xfrm>
          </p:grpSpPr>
          <p:sp>
            <p:nvSpPr>
              <p:cNvPr id="40" name="Google Shape;135;p2">
                <a:extLst>
                  <a:ext uri="{FF2B5EF4-FFF2-40B4-BE49-F238E27FC236}">
                    <a16:creationId xmlns:a16="http://schemas.microsoft.com/office/drawing/2014/main" id="{0A5040A3-7CF0-4A9C-B044-DBFDC261D13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6;p2">
                <a:extLst>
                  <a:ext uri="{FF2B5EF4-FFF2-40B4-BE49-F238E27FC236}">
                    <a16:creationId xmlns:a16="http://schemas.microsoft.com/office/drawing/2014/main" id="{9E800A52-FAEC-4CC8-A8CB-D1384248917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2">
              <a:extLst>
                <a:ext uri="{FF2B5EF4-FFF2-40B4-BE49-F238E27FC236}">
                  <a16:creationId xmlns:a16="http://schemas.microsoft.com/office/drawing/2014/main" id="{30AF530D-6CA7-4D91-9F44-379A781982E0}"/>
                </a:ext>
              </a:extLst>
            </p:cNvPr>
            <p:cNvGrpSpPr/>
            <p:nvPr/>
          </p:nvGrpSpPr>
          <p:grpSpPr>
            <a:xfrm>
              <a:off x="1898710" y="-64316"/>
              <a:ext cx="411060" cy="327171"/>
              <a:chOff x="377505" y="-67112"/>
              <a:chExt cx="411060" cy="327171"/>
            </a:xfrm>
          </p:grpSpPr>
          <p:sp>
            <p:nvSpPr>
              <p:cNvPr id="38" name="Google Shape;138;p2">
                <a:extLst>
                  <a:ext uri="{FF2B5EF4-FFF2-40B4-BE49-F238E27FC236}">
                    <a16:creationId xmlns:a16="http://schemas.microsoft.com/office/drawing/2014/main" id="{D3099BC9-A48C-414C-A44E-5E3A2CC627B7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9;p2">
                <a:extLst>
                  <a:ext uri="{FF2B5EF4-FFF2-40B4-BE49-F238E27FC236}">
                    <a16:creationId xmlns:a16="http://schemas.microsoft.com/office/drawing/2014/main" id="{7E0FC1B0-9EC1-4837-AB83-BF007C24A041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40;p2">
              <a:extLst>
                <a:ext uri="{FF2B5EF4-FFF2-40B4-BE49-F238E27FC236}">
                  <a16:creationId xmlns:a16="http://schemas.microsoft.com/office/drawing/2014/main" id="{47E277BA-D8BD-46C0-BCF2-3B0F18BCE532}"/>
                </a:ext>
              </a:extLst>
            </p:cNvPr>
            <p:cNvGrpSpPr/>
            <p:nvPr/>
          </p:nvGrpSpPr>
          <p:grpSpPr>
            <a:xfrm>
              <a:off x="2601988" y="-74103"/>
              <a:ext cx="411060" cy="327171"/>
              <a:chOff x="377505" y="-67112"/>
              <a:chExt cx="411060" cy="327171"/>
            </a:xfrm>
          </p:grpSpPr>
          <p:sp>
            <p:nvSpPr>
              <p:cNvPr id="36" name="Google Shape;141;p2">
                <a:extLst>
                  <a:ext uri="{FF2B5EF4-FFF2-40B4-BE49-F238E27FC236}">
                    <a16:creationId xmlns:a16="http://schemas.microsoft.com/office/drawing/2014/main" id="{99265897-45DE-4C5E-B558-A7A3E45BBDD8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42;p2">
                <a:extLst>
                  <a:ext uri="{FF2B5EF4-FFF2-40B4-BE49-F238E27FC236}">
                    <a16:creationId xmlns:a16="http://schemas.microsoft.com/office/drawing/2014/main" id="{4C3F3D3B-4DE5-4223-A331-EB8C639B1452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43;p2">
              <a:extLst>
                <a:ext uri="{FF2B5EF4-FFF2-40B4-BE49-F238E27FC236}">
                  <a16:creationId xmlns:a16="http://schemas.microsoft.com/office/drawing/2014/main" id="{92491D76-0904-428B-B886-12D284663CC4}"/>
                </a:ext>
              </a:extLst>
            </p:cNvPr>
            <p:cNvGrpSpPr/>
            <p:nvPr/>
          </p:nvGrpSpPr>
          <p:grpSpPr>
            <a:xfrm>
              <a:off x="3291284" y="-72705"/>
              <a:ext cx="411060" cy="327171"/>
              <a:chOff x="377505" y="-67112"/>
              <a:chExt cx="411060" cy="327171"/>
            </a:xfrm>
          </p:grpSpPr>
          <p:sp>
            <p:nvSpPr>
              <p:cNvPr id="34" name="Google Shape;144;p2">
                <a:extLst>
                  <a:ext uri="{FF2B5EF4-FFF2-40B4-BE49-F238E27FC236}">
                    <a16:creationId xmlns:a16="http://schemas.microsoft.com/office/drawing/2014/main" id="{460A47A7-2A8A-4C5D-8E23-88704440080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45;p2">
                <a:extLst>
                  <a:ext uri="{FF2B5EF4-FFF2-40B4-BE49-F238E27FC236}">
                    <a16:creationId xmlns:a16="http://schemas.microsoft.com/office/drawing/2014/main" id="{BBF2C633-471A-42DB-9648-538C556909EF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46;p2">
              <a:extLst>
                <a:ext uri="{FF2B5EF4-FFF2-40B4-BE49-F238E27FC236}">
                  <a16:creationId xmlns:a16="http://schemas.microsoft.com/office/drawing/2014/main" id="{C3406D00-77B6-4692-90D2-F71048ED06CD}"/>
                </a:ext>
              </a:extLst>
            </p:cNvPr>
            <p:cNvGrpSpPr/>
            <p:nvPr/>
          </p:nvGrpSpPr>
          <p:grpSpPr>
            <a:xfrm>
              <a:off x="3980580" y="-71307"/>
              <a:ext cx="411060" cy="327171"/>
              <a:chOff x="377505" y="-67112"/>
              <a:chExt cx="411060" cy="327171"/>
            </a:xfrm>
          </p:grpSpPr>
          <p:sp>
            <p:nvSpPr>
              <p:cNvPr id="32" name="Google Shape;147;p2">
                <a:extLst>
                  <a:ext uri="{FF2B5EF4-FFF2-40B4-BE49-F238E27FC236}">
                    <a16:creationId xmlns:a16="http://schemas.microsoft.com/office/drawing/2014/main" id="{B382E51D-342B-4C85-BD1D-66FB980488FF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48;p2">
                <a:extLst>
                  <a:ext uri="{FF2B5EF4-FFF2-40B4-BE49-F238E27FC236}">
                    <a16:creationId xmlns:a16="http://schemas.microsoft.com/office/drawing/2014/main" id="{3DB4DC84-BCE1-463C-B48D-3D34A6C4C405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9;p2">
              <a:extLst>
                <a:ext uri="{FF2B5EF4-FFF2-40B4-BE49-F238E27FC236}">
                  <a16:creationId xmlns:a16="http://schemas.microsoft.com/office/drawing/2014/main" id="{7A5DD9A7-0CA1-4608-8F5A-0653D8A4FABA}"/>
                </a:ext>
              </a:extLst>
            </p:cNvPr>
            <p:cNvGrpSpPr/>
            <p:nvPr/>
          </p:nvGrpSpPr>
          <p:grpSpPr>
            <a:xfrm>
              <a:off x="4734192" y="-67112"/>
              <a:ext cx="411060" cy="327171"/>
              <a:chOff x="377505" y="-67112"/>
              <a:chExt cx="411060" cy="327171"/>
            </a:xfrm>
          </p:grpSpPr>
          <p:sp>
            <p:nvSpPr>
              <p:cNvPr id="30" name="Google Shape;150;p2">
                <a:extLst>
                  <a:ext uri="{FF2B5EF4-FFF2-40B4-BE49-F238E27FC236}">
                    <a16:creationId xmlns:a16="http://schemas.microsoft.com/office/drawing/2014/main" id="{27A3A954-16E4-498E-A614-5122E8D5DA44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51;p2">
                <a:extLst>
                  <a:ext uri="{FF2B5EF4-FFF2-40B4-BE49-F238E27FC236}">
                    <a16:creationId xmlns:a16="http://schemas.microsoft.com/office/drawing/2014/main" id="{69CC1446-707D-4DCD-8165-39F5A06D76BD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52;p2">
              <a:extLst>
                <a:ext uri="{FF2B5EF4-FFF2-40B4-BE49-F238E27FC236}">
                  <a16:creationId xmlns:a16="http://schemas.microsoft.com/office/drawing/2014/main" id="{FE8258D9-8769-447D-BA01-268431F41133}"/>
                </a:ext>
              </a:extLst>
            </p:cNvPr>
            <p:cNvGrpSpPr/>
            <p:nvPr/>
          </p:nvGrpSpPr>
          <p:grpSpPr>
            <a:xfrm>
              <a:off x="5423488" y="-65714"/>
              <a:ext cx="411060" cy="327171"/>
              <a:chOff x="377505" y="-67112"/>
              <a:chExt cx="411060" cy="327171"/>
            </a:xfrm>
          </p:grpSpPr>
          <p:sp>
            <p:nvSpPr>
              <p:cNvPr id="28" name="Google Shape;153;p2">
                <a:extLst>
                  <a:ext uri="{FF2B5EF4-FFF2-40B4-BE49-F238E27FC236}">
                    <a16:creationId xmlns:a16="http://schemas.microsoft.com/office/drawing/2014/main" id="{03BBCA57-ED73-4265-91A9-77C409D41C33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54;p2">
                <a:extLst>
                  <a:ext uri="{FF2B5EF4-FFF2-40B4-BE49-F238E27FC236}">
                    <a16:creationId xmlns:a16="http://schemas.microsoft.com/office/drawing/2014/main" id="{F1D1ED3C-8D7B-44E1-A65C-C8CB3CFDB8A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55;p2">
              <a:extLst>
                <a:ext uri="{FF2B5EF4-FFF2-40B4-BE49-F238E27FC236}">
                  <a16:creationId xmlns:a16="http://schemas.microsoft.com/office/drawing/2014/main" id="{36E580DE-91B9-4817-AA6A-05B1CEBAFDCE}"/>
                </a:ext>
              </a:extLst>
            </p:cNvPr>
            <p:cNvGrpSpPr/>
            <p:nvPr/>
          </p:nvGrpSpPr>
          <p:grpSpPr>
            <a:xfrm>
              <a:off x="6112784" y="-64316"/>
              <a:ext cx="411060" cy="327171"/>
              <a:chOff x="377505" y="-67112"/>
              <a:chExt cx="411060" cy="327171"/>
            </a:xfrm>
          </p:grpSpPr>
          <p:sp>
            <p:nvSpPr>
              <p:cNvPr id="26" name="Google Shape;156;p2">
                <a:extLst>
                  <a:ext uri="{FF2B5EF4-FFF2-40B4-BE49-F238E27FC236}">
                    <a16:creationId xmlns:a16="http://schemas.microsoft.com/office/drawing/2014/main" id="{928CC31C-990E-4ED6-9279-0EDF68371A99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57;p2">
                <a:extLst>
                  <a:ext uri="{FF2B5EF4-FFF2-40B4-BE49-F238E27FC236}">
                    <a16:creationId xmlns:a16="http://schemas.microsoft.com/office/drawing/2014/main" id="{A2AF0620-C739-4E44-AD7C-B6025022EB0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158;p2">
              <a:extLst>
                <a:ext uri="{FF2B5EF4-FFF2-40B4-BE49-F238E27FC236}">
                  <a16:creationId xmlns:a16="http://schemas.microsoft.com/office/drawing/2014/main" id="{7C28711F-4994-43F9-9425-8E949D666687}"/>
                </a:ext>
              </a:extLst>
            </p:cNvPr>
            <p:cNvGrpSpPr/>
            <p:nvPr/>
          </p:nvGrpSpPr>
          <p:grpSpPr>
            <a:xfrm>
              <a:off x="6816062" y="-74103"/>
              <a:ext cx="411060" cy="327171"/>
              <a:chOff x="377505" y="-67112"/>
              <a:chExt cx="411060" cy="327171"/>
            </a:xfrm>
          </p:grpSpPr>
          <p:sp>
            <p:nvSpPr>
              <p:cNvPr id="24" name="Google Shape;159;p2">
                <a:extLst>
                  <a:ext uri="{FF2B5EF4-FFF2-40B4-BE49-F238E27FC236}">
                    <a16:creationId xmlns:a16="http://schemas.microsoft.com/office/drawing/2014/main" id="{B31FE234-46E7-45F4-8657-09BDD74526C6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60;p2">
                <a:extLst>
                  <a:ext uri="{FF2B5EF4-FFF2-40B4-BE49-F238E27FC236}">
                    <a16:creationId xmlns:a16="http://schemas.microsoft.com/office/drawing/2014/main" id="{53FD8358-4425-4FBB-B6CF-DC0548980DAC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161;p2">
              <a:extLst>
                <a:ext uri="{FF2B5EF4-FFF2-40B4-BE49-F238E27FC236}">
                  <a16:creationId xmlns:a16="http://schemas.microsoft.com/office/drawing/2014/main" id="{1210DBF9-95C8-4192-A312-7AF1C30A91E9}"/>
                </a:ext>
              </a:extLst>
            </p:cNvPr>
            <p:cNvGrpSpPr/>
            <p:nvPr/>
          </p:nvGrpSpPr>
          <p:grpSpPr>
            <a:xfrm>
              <a:off x="7505358" y="-72705"/>
              <a:ext cx="411060" cy="327171"/>
              <a:chOff x="377505" y="-67112"/>
              <a:chExt cx="411060" cy="327171"/>
            </a:xfrm>
          </p:grpSpPr>
          <p:sp>
            <p:nvSpPr>
              <p:cNvPr id="22" name="Google Shape;162;p2">
                <a:extLst>
                  <a:ext uri="{FF2B5EF4-FFF2-40B4-BE49-F238E27FC236}">
                    <a16:creationId xmlns:a16="http://schemas.microsoft.com/office/drawing/2014/main" id="{9E14FB01-20C0-4499-BE78-A4F1BB25955D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63;p2">
                <a:extLst>
                  <a:ext uri="{FF2B5EF4-FFF2-40B4-BE49-F238E27FC236}">
                    <a16:creationId xmlns:a16="http://schemas.microsoft.com/office/drawing/2014/main" id="{DE624317-55E7-4CD2-A725-714A7CF89A4A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64;p2">
              <a:extLst>
                <a:ext uri="{FF2B5EF4-FFF2-40B4-BE49-F238E27FC236}">
                  <a16:creationId xmlns:a16="http://schemas.microsoft.com/office/drawing/2014/main" id="{06EED5E7-7E14-43A4-8598-04112AA4A28A}"/>
                </a:ext>
              </a:extLst>
            </p:cNvPr>
            <p:cNvGrpSpPr/>
            <p:nvPr/>
          </p:nvGrpSpPr>
          <p:grpSpPr>
            <a:xfrm>
              <a:off x="8194654" y="-71307"/>
              <a:ext cx="411060" cy="327171"/>
              <a:chOff x="377505" y="-67112"/>
              <a:chExt cx="411060" cy="327171"/>
            </a:xfrm>
          </p:grpSpPr>
          <p:sp>
            <p:nvSpPr>
              <p:cNvPr id="20" name="Google Shape;165;p2">
                <a:extLst>
                  <a:ext uri="{FF2B5EF4-FFF2-40B4-BE49-F238E27FC236}">
                    <a16:creationId xmlns:a16="http://schemas.microsoft.com/office/drawing/2014/main" id="{6DA136CE-D394-4B0C-96B0-40FD09F9E04E}"/>
                  </a:ext>
                </a:extLst>
              </p:cNvPr>
              <p:cNvSpPr/>
              <p:nvPr/>
            </p:nvSpPr>
            <p:spPr>
              <a:xfrm>
                <a:off x="377505" y="167780"/>
                <a:ext cx="411060" cy="92279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6;p2">
                <a:extLst>
                  <a:ext uri="{FF2B5EF4-FFF2-40B4-BE49-F238E27FC236}">
                    <a16:creationId xmlns:a16="http://schemas.microsoft.com/office/drawing/2014/main" id="{DA50FFB5-1225-4286-80A8-63C6034FED6B}"/>
                  </a:ext>
                </a:extLst>
              </p:cNvPr>
              <p:cNvSpPr/>
              <p:nvPr/>
            </p:nvSpPr>
            <p:spPr>
              <a:xfrm>
                <a:off x="427839" y="-67112"/>
                <a:ext cx="302003" cy="268448"/>
              </a:xfrm>
              <a:prstGeom prst="rect">
                <a:avLst/>
              </a:prstGeom>
              <a:gradFill>
                <a:gsLst>
                  <a:gs pos="0">
                    <a:srgbClr val="9C9C9C"/>
                  </a:gs>
                  <a:gs pos="50000">
                    <a:srgbClr val="C3C3C3"/>
                  </a:gs>
                  <a:gs pos="100000">
                    <a:srgbClr val="E2E2E2"/>
                  </a:gs>
                </a:gsLst>
                <a:lin ang="162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4" name="Picture 2" descr="13 Design Symbol Cover Code Magazine Bar Images - Barcode Symbol, Magazine  Bar Code and Magazine UPC Code / Newdesignfile.com">
            <a:extLst>
              <a:ext uri="{FF2B5EF4-FFF2-40B4-BE49-F238E27FC236}">
                <a16:creationId xmlns:a16="http://schemas.microsoft.com/office/drawing/2014/main" id="{46D7F510-5B16-4DFE-8634-5849CBA4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9" y="5851020"/>
            <a:ext cx="1411727" cy="9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BABBE81-AE37-4912-B9D3-81223890EBDF}"/>
              </a:ext>
            </a:extLst>
          </p:cNvPr>
          <p:cNvSpPr txBox="1"/>
          <p:nvPr/>
        </p:nvSpPr>
        <p:spPr>
          <a:xfrm>
            <a:off x="69204" y="648439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FE3DFA-E11D-41FA-9AE5-4C0647CDB7FD}"/>
              </a:ext>
            </a:extLst>
          </p:cNvPr>
          <p:cNvSpPr txBox="1"/>
          <p:nvPr/>
        </p:nvSpPr>
        <p:spPr>
          <a:xfrm>
            <a:off x="4281182" y="3513492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124733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we still love platform games - BBC News">
            <a:extLst>
              <a:ext uri="{FF2B5EF4-FFF2-40B4-BE49-F238E27FC236}">
                <a16:creationId xmlns:a16="http://schemas.microsoft.com/office/drawing/2014/main" id="{9E41E5AA-E861-4687-8BD7-E92F204A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5" y="1828803"/>
            <a:ext cx="2922237" cy="16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14">
            <a:extLst>
              <a:ext uri="{FF2B5EF4-FFF2-40B4-BE49-F238E27FC236}">
                <a16:creationId xmlns:a16="http://schemas.microsoft.com/office/drawing/2014/main" id="{614E6D8D-537B-49A4-A4DE-B4DD8EA1A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360" y="1753567"/>
            <a:ext cx="516925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Are your parents making your life miserable because they restrict the time you can play computer games?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" name="Picture 6" descr="Image result for don't">
            <a:extLst>
              <a:ext uri="{FF2B5EF4-FFF2-40B4-BE49-F238E27FC236}">
                <a16:creationId xmlns:a16="http://schemas.microsoft.com/office/drawing/2014/main" id="{D1E62093-5FFE-4FED-BA56-78CA7140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9" y="1525442"/>
            <a:ext cx="2339067" cy="233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4D35A36-C56F-4065-ABF0-6A562C779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816" y="4935386"/>
            <a:ext cx="890303" cy="1106134"/>
          </a:xfrm>
          <a:prstGeom prst="rect">
            <a:avLst/>
          </a:prstGeom>
        </p:spPr>
      </p:pic>
      <p:sp>
        <p:nvSpPr>
          <p:cNvPr id="64" name="Rectangle 29">
            <a:extLst>
              <a:ext uri="{FF2B5EF4-FFF2-40B4-BE49-F238E27FC236}">
                <a16:creationId xmlns:a16="http://schemas.microsoft.com/office/drawing/2014/main" id="{076459F0-A9B6-44C0-BEE6-2E9D8173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Problem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1A2108-4A08-493F-AC04-71CCF8CC1B83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493EC8-8F75-4637-9746-30D433C4EE9B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E1C45AB-1F21-40F2-A917-6A319780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34DB2AC-47A5-46F1-B0E9-B480E14A448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B5DC451-CC64-43B8-BABB-E2C9FB5AE701}"/>
              </a:ext>
            </a:extLst>
          </p:cNvPr>
          <p:cNvGrpSpPr/>
          <p:nvPr/>
        </p:nvGrpSpPr>
        <p:grpSpPr>
          <a:xfrm>
            <a:off x="6706488" y="6109447"/>
            <a:ext cx="2362200" cy="711075"/>
            <a:chOff x="6777608" y="6170407"/>
            <a:chExt cx="2362200" cy="7110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4B58817-4088-4CA3-BC4F-B85908514992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376ADFF-70B4-4B29-8E27-7C62222C1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163FBFB-456F-45EB-AD09-F5B55366487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45A73C-73A9-4C08-BF5E-159653A50EE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6122ED8-4ABF-41DA-A064-390793C315FE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1298703-53D8-4C39-A7AA-4B14B4172625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14E5ACE-79C6-4646-814A-939C37FF2C5C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0F5D268-FBEA-447F-A24A-6C5000F4D0BC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5C2587F-5A6C-4B9B-A5E3-4A047A4561C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CCD08C-CEBE-434B-8CE1-BA2FD91CCA9B}"/>
                </a:ext>
              </a:extLst>
            </p:cNvPr>
            <p:cNvSpPr txBox="1"/>
            <p:nvPr/>
          </p:nvSpPr>
          <p:spPr>
            <a:xfrm>
              <a:off x="7242897" y="6619872"/>
              <a:ext cx="18870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102 - 1/17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31A00C-2852-4C0A-A338-8CF789FB2044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6C9D4F2-1CD7-4FF7-8113-8D7017287C35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15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Scratch Games 102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Curriculum Notes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Convince your parents that you will learn valuable skills building and playing        computer games.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6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D72D2A7-578D-4D4A-9648-91E11B6A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8" y="1028975"/>
            <a:ext cx="2156783" cy="19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A32-EEC6-488E-819C-873423252B48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7645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What We Will Learn</a:t>
            </a: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63F7CF6F-A7ED-433A-ADB7-E5D8586FF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endParaRPr lang="en-US" altLang="en-US" sz="18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2" name="Rectangle 4">
            <a:extLst>
              <a:ext uri="{FF2B5EF4-FFF2-40B4-BE49-F238E27FC236}">
                <a16:creationId xmlns:a16="http://schemas.microsoft.com/office/drawing/2014/main" id="{547DDF51-67C3-4BA1-8B3F-286D9EC4B28B}"/>
              </a:ext>
            </a:extLst>
          </p:cNvPr>
          <p:cNvSpPr txBox="1">
            <a:spLocks noChangeArrowheads="1"/>
          </p:cNvSpPr>
          <p:nvPr/>
        </p:nvSpPr>
        <p:spPr>
          <a:xfrm>
            <a:off x="357188" y="623888"/>
            <a:ext cx="8024812" cy="24693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to think creatively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How technology can make people happy</a:t>
            </a: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altLang="en-US" sz="1400" kern="0" dirty="0">
                <a:latin typeface="Comic Sans MS" pitchFamily="66" charset="0"/>
              </a:rPr>
              <a:t>Benefits of modular construction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PowerPoint or Google Slides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Process for solving problems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How to present your work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r>
              <a:rPr lang="en-US" altLang="en-US" sz="1400" dirty="0">
                <a:latin typeface="Comic Sans MS" panose="030F0702030302020204" pitchFamily="66" charset="0"/>
              </a:rPr>
              <a:t>Computer programming primitives</a:t>
            </a: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400" kern="0" dirty="0">
              <a:latin typeface="Comic Sans MS" pitchFamily="66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584E8D8A-6A1A-48AA-9020-C915F980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10" y="3334164"/>
            <a:ext cx="8305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1		Set up PowerPoint lab book.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Cover, problem and mission, research, plan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2,3	Introduction to graphic design principles.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Draw main character and backgrounds.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Write storyline.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4,5	Code physics of jumping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		Control scrolling backgrounds.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6,7	Add scoring, timing, sound effects.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Comic Sans MS" panose="030F0702030302020204" pitchFamily="66" charset="0"/>
              </a:rPr>
              <a:t>Session 8		Document and present project on Invention Universe.</a:t>
            </a:r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DD799563-0995-453A-BF9F-21AD7142E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" y="28956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Project Plan Agenda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39487-3EB5-48DE-AAFF-5D7277F4EDA7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22001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" y="152400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Parts, Tools, Supplies, Software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9974FEE2-A63D-41D2-A9DB-861D2EC0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76300"/>
            <a:ext cx="5638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Comic Sans MS" panose="030F0702030302020204" pitchFamily="66" charset="0"/>
              </a:rPr>
              <a:t>You'll need:</a:t>
            </a: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Power Point, Google Slides, or WPS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Access to Scratch (scratch.mit.edu)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Lesson modules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      (from Build-It-Yourself)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endParaRPr lang="en-US" altLang="en-US" sz="16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Problem Solving Tricks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Presenting Ideas 102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Cartooning 102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</a:pPr>
            <a:r>
              <a:rPr lang="en-US" altLang="en-US" sz="1600" dirty="0">
                <a:solidFill>
                  <a:srgbClr val="4D4D4D"/>
                </a:solidFill>
                <a:latin typeface="Comic Sans MS" panose="030F0702030302020204" pitchFamily="66" charset="0"/>
              </a:rPr>
              <a:t>Graffiti 102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DE9880-BB33-40B7-81FD-7A9CF16A184B}"/>
              </a:ext>
            </a:extLst>
          </p:cNvPr>
          <p:cNvGrpSpPr/>
          <p:nvPr/>
        </p:nvGrpSpPr>
        <p:grpSpPr>
          <a:xfrm>
            <a:off x="960897" y="811319"/>
            <a:ext cx="1516063" cy="1337536"/>
            <a:chOff x="960897" y="811319"/>
            <a:chExt cx="1516063" cy="13375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41504C-BF40-4CDC-AA43-A1C46304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897" y="811319"/>
              <a:ext cx="1516063" cy="133753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6B7F15-750D-4B12-80A4-A32DC535C4F6}"/>
                </a:ext>
              </a:extLst>
            </p:cNvPr>
            <p:cNvSpPr/>
            <p:nvPr/>
          </p:nvSpPr>
          <p:spPr>
            <a:xfrm>
              <a:off x="1164431" y="995362"/>
              <a:ext cx="1112044" cy="742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49A1DE-A7E4-4255-A5A1-0CC355C25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3976" y="1051236"/>
              <a:ext cx="737712" cy="620534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7293A6D-36BF-48F7-A59C-AB28F43B00DB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128292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9">
            <a:extLst>
              <a:ext uri="{FF2B5EF4-FFF2-40B4-BE49-F238E27FC236}">
                <a16:creationId xmlns:a16="http://schemas.microsoft.com/office/drawing/2014/main" id="{74E0E9A4-CDAA-4952-9719-73279282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5" y="185717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defTabSz="914400" fontAlgn="base">
              <a:spcBef>
                <a:spcPct val="0"/>
              </a:spcBef>
              <a:spcAft>
                <a:spcPct val="0"/>
              </a:spcAft>
              <a:defRPr sz="2000" kern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Workshop discussion questions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59537489-5400-4DC8-B85D-A0872D6D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648335"/>
            <a:ext cx="84756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the pros and cons of computer games?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improved life?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are examples of how technology has made life worse?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most amazing computer applications?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Why is teamwork important?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anose="030F0702030302020204" pitchFamily="66" charset="0"/>
              </a:rPr>
              <a:t>What do you think are the biggest problems in the world and how could technology help solve these problems?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87CCA718-6AB7-4DB3-959D-95AB97C0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32" y="3202464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20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Advanced Projects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E1D246CC-6EBC-4B15-A319-5CB2A5BB489E}"/>
              </a:ext>
            </a:extLst>
          </p:cNvPr>
          <p:cNvSpPr txBox="1">
            <a:spLocks noChangeArrowheads="1"/>
          </p:cNvSpPr>
          <p:nvPr/>
        </p:nvSpPr>
        <p:spPr>
          <a:xfrm>
            <a:off x="367015" y="3596876"/>
            <a:ext cx="8024812" cy="2560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Make a game trailer	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Record your presentation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dirty="0">
                <a:solidFill>
                  <a:srgbClr val="4D4D4D"/>
                </a:solidFill>
                <a:latin typeface="Comic Sans MS" panose="030F0702030302020204" pitchFamily="66" charset="0"/>
              </a:rPr>
              <a:t>Add more boss levels/mini games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kern="0" dirty="0">
                <a:latin typeface="Comic Sans MS" pitchFamily="66" charset="0"/>
              </a:rPr>
              <a:t>Level up.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kern="0" dirty="0">
                <a:latin typeface="Comic Sans MS" pitchFamily="66" charset="0"/>
              </a:rPr>
              <a:t>Create a video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 kern="0" dirty="0">
                <a:latin typeface="Comic Sans MS" pitchFamily="66" charset="0"/>
              </a:rPr>
              <a:t>Post on Invention Universe.</a:t>
            </a:r>
          </a:p>
          <a:p>
            <a:pPr marL="0" indent="0" defTabSz="914400">
              <a:buClr>
                <a:srgbClr val="C00000"/>
              </a:buClr>
              <a:buNone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>
              <a:buClr>
                <a:srgbClr val="C00000"/>
              </a:buClr>
              <a:buFontTx/>
              <a:buAutoNum type="arabicPeriod"/>
              <a:defRPr/>
            </a:pPr>
            <a:endParaRPr lang="en-US" altLang="en-US" sz="1800" dirty="0">
              <a:solidFill>
                <a:srgbClr val="4D4D4D"/>
              </a:solidFill>
              <a:latin typeface="Comic Sans MS" panose="030F0702030302020204" pitchFamily="66" charset="0"/>
            </a:endParaRPr>
          </a:p>
          <a:p>
            <a:pPr defTabSz="914400" eaLnBrk="1" hangingPunct="1">
              <a:buClr>
                <a:srgbClr val="C00000"/>
              </a:buClr>
              <a:buFont typeface="+mj-lt"/>
              <a:buAutoNum type="arabicPeriod"/>
              <a:defRPr/>
            </a:pPr>
            <a:endParaRPr lang="en-US" altLang="en-US" sz="1800" kern="0" dirty="0">
              <a:solidFill>
                <a:srgbClr val="B2B2B2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0E06A0-6D89-4773-92D7-CA78769AB05B}"/>
              </a:ext>
            </a:extLst>
          </p:cNvPr>
          <p:cNvSpPr txBox="1"/>
          <p:nvPr/>
        </p:nvSpPr>
        <p:spPr>
          <a:xfrm>
            <a:off x="0" y="65987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Build-It-Yourself.com</a:t>
            </a:r>
          </a:p>
        </p:txBody>
      </p:sp>
    </p:spTree>
    <p:extLst>
      <p:ext uri="{BB962C8B-B14F-4D97-AF65-F5344CB8AC3E}">
        <p14:creationId xmlns:p14="http://schemas.microsoft.com/office/powerpoint/2010/main" val="225654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/>
        </p:nvSpPr>
        <p:spPr>
          <a:xfrm>
            <a:off x="528506" y="3775045"/>
            <a:ext cx="805343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Ribeye" panose="020B0604020202020204" charset="0"/>
                <a:cs typeface="Arial"/>
                <a:sym typeface="Ribeye"/>
              </a:rPr>
              <a:t>Scratch Games 102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ibeye" panose="020B0604020202020204" charset="0"/>
                <a:ea typeface="Ribeye"/>
                <a:cs typeface="Ribeye"/>
                <a:sym typeface="Ribeye"/>
              </a:rPr>
              <a:t>Lab Book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ibeye" panose="020B0604020202020204" charset="0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 flipH="1">
            <a:off x="1946246" y="5419288"/>
            <a:ext cx="520117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Convince your parents that you will learn valuable skills building and playing        computer games.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3593253"/>
            <a:ext cx="3264583" cy="575548"/>
          </a:xfrm>
          <a:prstGeom prst="rect">
            <a:avLst/>
          </a:prstGeom>
        </p:spPr>
      </p:pic>
      <p:pic>
        <p:nvPicPr>
          <p:cNvPr id="6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D72D2A7-578D-4D4A-9648-91E11B6A70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8" y="1028975"/>
            <a:ext cx="2156783" cy="19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A32-EEC6-488E-819C-873423252B48}"/>
              </a:ext>
            </a:extLst>
          </p:cNvPr>
          <p:cNvSpPr txBox="1"/>
          <p:nvPr/>
        </p:nvSpPr>
        <p:spPr>
          <a:xfrm>
            <a:off x="8193099" y="6550223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3094476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/>
        </p:nvSpPr>
        <p:spPr>
          <a:xfrm flipH="1">
            <a:off x="1971412" y="2004966"/>
            <a:ext cx="5201174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WANTED: FUNKY ARTISTS AND BUILDERS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Build online with art and engineering college students.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Grown ups need not apply.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u="sng" kern="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  <a:sym typeface="Comic Sans MS"/>
              </a:rPr>
              <a:t>build-it-yourself.com/apply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  <a:sym typeface="Comic Sans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Published by ‘</a:t>
            </a:r>
            <a:r>
              <a:rPr lang="en-US" sz="14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Distribution Partner</a:t>
            </a: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  <a:sym typeface="Comic Sans MS"/>
              </a:rPr>
              <a:t>Copyright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ext, star, device, traffic light&#10;&#10;Description automatically generated">
            <a:extLst>
              <a:ext uri="{FF2B5EF4-FFF2-40B4-BE49-F238E27FC236}">
                <a16:creationId xmlns:a16="http://schemas.microsoft.com/office/drawing/2014/main" id="{39293372-3F17-46DE-8B5F-356659A53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25" y="1168832"/>
            <a:ext cx="3264583" cy="57554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83BC964-3928-4B0B-A393-4E22305D1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10" y="3513492"/>
            <a:ext cx="1205979" cy="1494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16A642-918B-43CD-B0FC-5D593BAB56D0}"/>
              </a:ext>
            </a:extLst>
          </p:cNvPr>
          <p:cNvSpPr txBox="1"/>
          <p:nvPr/>
        </p:nvSpPr>
        <p:spPr>
          <a:xfrm>
            <a:off x="69204" y="648439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pic>
        <p:nvPicPr>
          <p:cNvPr id="10" name="Picture 2" descr="13 Design Symbol Cover Code Magazine Bar Images - Barcode Symbol, Magazine  Bar Code and Magazine UPC Code / Newdesignfile.com">
            <a:extLst>
              <a:ext uri="{FF2B5EF4-FFF2-40B4-BE49-F238E27FC236}">
                <a16:creationId xmlns:a16="http://schemas.microsoft.com/office/drawing/2014/main" id="{1E3C681B-CA01-4102-B290-DE9C8B2F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69" y="5851020"/>
            <a:ext cx="1411727" cy="9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E5EB91-2D04-4EF7-84EB-719449057880}"/>
              </a:ext>
            </a:extLst>
          </p:cNvPr>
          <p:cNvSpPr txBox="1"/>
          <p:nvPr/>
        </p:nvSpPr>
        <p:spPr>
          <a:xfrm>
            <a:off x="4259443" y="3513492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220099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6">
            <a:extLst>
              <a:ext uri="{FF2B5EF4-FFF2-40B4-BE49-F238E27FC236}">
                <a16:creationId xmlns:a16="http://schemas.microsoft.com/office/drawing/2014/main" id="{29C35F9F-4B39-4FCE-85EF-8CEB12347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1429020"/>
            <a:ext cx="510222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Convince your parents that you will learn valuable skills building and playing computer games.  Skills you will need to be a player in tomorrow’s high tech world.</a:t>
            </a:r>
          </a:p>
          <a:p>
            <a:pPr eaLnBrk="1" hangingPunct="1">
              <a:buNone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  <a:p>
            <a:pPr eaLnBrk="1" hangingPunct="1">
              <a:buNone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Maybe they will help you upgrade your computer power and give you more time to play games.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SzPct val="150000"/>
              <a:buNone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4" name="Picture 22" descr="http://build-it-yourself.com/k-missions/proj-scratch-games/images/proj-scratch-games-plans-computer.gif">
            <a:extLst>
              <a:ext uri="{FF2B5EF4-FFF2-40B4-BE49-F238E27FC236}">
                <a16:creationId xmlns:a16="http://schemas.microsoft.com/office/drawing/2014/main" id="{F634240C-C5B9-417A-B726-6DD35C8362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27447"/>
            <a:ext cx="2554106" cy="23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AC83CBAC-BB16-460A-A739-588BC109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The Mission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62DDA3B-A01A-454E-AA31-AC2DDB3C1A26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D6A9E08-3E94-4A9D-9145-FA3AE494723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A50730F-D405-4820-8D21-2FFBEDE19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96CE7-56E5-4AAA-A3A5-701CACD269F0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6D3C16-F154-4F63-A3E6-9EF18746D3FE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7F0D153-23B0-42A1-A936-22E65ADDDF2E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FBAD198E-408A-474F-9707-2EB0C4B72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B9426C-D9A4-499F-897F-41696F097EC5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A87BD11-C2D2-46B5-B6A6-CBA5B1297F9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1D88848-0990-481E-B067-06853342F867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552C238-37C1-4B57-B90E-95798A29D42D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81AFF15-9668-4AD2-86E2-484C6EA16823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185F29F-ABAB-414F-BA61-D072F41087BF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2735A31-0D6E-4B3E-A5BD-F8AE3A052EE7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9FAA0D-7B6A-444E-833A-ED954D5EFE7C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102 - 2/17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7DF9833-7214-4446-BA79-2957511811C5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612E5C-2924-4D2F-8D67-53569E544B9B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07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44" name="Rectangle 14">
            <a:extLst>
              <a:ext uri="{FF2B5EF4-FFF2-40B4-BE49-F238E27FC236}">
                <a16:creationId xmlns:a16="http://schemas.microsoft.com/office/drawing/2014/main" id="{E1DA2E5C-D099-42EE-9ADA-B7484B14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77" y="1798163"/>
            <a:ext cx="51228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Start a Leo DaVinci-Like Lab Book.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Document building tricks.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Write game storyline.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Draw game graphics.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Make game sound effects.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Program game.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Test and debug.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Present project.</a:t>
            </a:r>
          </a:p>
          <a:p>
            <a:pPr eaLnBrk="1" hangingPunct="1">
              <a:buFont typeface="Times New Roman" pitchFamily="18" charset="0"/>
              <a:buAutoNum type="arabicPeriod"/>
            </a:pPr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8" name="Picture 3" descr="F:\Users\John\Dropbox\dev-product\invention-universe\graphics-iu\sym-alien\alien-boy.png">
            <a:extLst>
              <a:ext uri="{FF2B5EF4-FFF2-40B4-BE49-F238E27FC236}">
                <a16:creationId xmlns:a16="http://schemas.microsoft.com/office/drawing/2014/main" id="{B6C404E7-B325-417D-A72A-21ECC59F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59" y="1740957"/>
            <a:ext cx="2663061" cy="293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9">
            <a:extLst>
              <a:ext uri="{FF2B5EF4-FFF2-40B4-BE49-F238E27FC236}">
                <a16:creationId xmlns:a16="http://schemas.microsoft.com/office/drawing/2014/main" id="{58B34866-DF53-4CBF-A3F5-9DAE9270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Assignments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F2AB3A-32E5-4455-95CC-F355D4E285A4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CBF13F-C6FA-4091-972D-F4B21A99B609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2C79533-C4BF-4CA3-8FAC-EF81F5828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654C1A-111F-4E5A-8FB5-F162666D6A3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009224-C09A-47BA-A63F-1915291C7CA8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F48C948-CBB8-4A89-A742-63790DB71ED4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21A11AC-1006-404A-9B59-CF0ACC7E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BCEFEB3-4A85-41A1-845C-886E10DE5A8A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33FA8B3-7F53-4008-B642-53ADB2F16EE2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5D138D1-A402-4314-A8B1-5BF450D8BE4D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7BFAA6D-1AB4-4E00-B48D-D8BA097F9F1F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539CF9B-9BFE-4101-8D59-4B0457DF9B5D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36E53A4-0558-49D5-B901-945A890EC26B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4F981A8-AD81-46E1-8994-666675BB14F4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9A0C01E-E7D8-4C3D-A6BE-C269C954F00B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102 - 3/17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9975A5-D815-4F08-82D1-200F4AC9D30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8DD6B83-81AC-4B7E-9051-0B430B796BBF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31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A77ED29-130D-4E02-8F22-E63107D31B3B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6169479-0010-4742-9474-4FBD8DA3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CD0CAC-E7B6-43B6-B1B1-498F48728FE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47" name="Rectangle 14">
            <a:extLst>
              <a:ext uri="{FF2B5EF4-FFF2-40B4-BE49-F238E27FC236}">
                <a16:creationId xmlns:a16="http://schemas.microsoft.com/office/drawing/2014/main" id="{64CCB3FD-51E0-4C3D-B039-74E9BE01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32" y="1743519"/>
            <a:ext cx="44955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PowerPoint Guru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Problem Solver 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Hot Shot Programmer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Cool Graphic Designer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Master of Presentations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altLang="en-US" sz="2000" dirty="0">
                <a:solidFill>
                  <a:srgbClr val="4D4D4D"/>
                </a:solidFill>
                <a:latin typeface="Comic Sans MS" pitchFamily="66" charset="0"/>
              </a:rPr>
              <a:t>Debating an important issue.</a:t>
            </a:r>
          </a:p>
          <a:p>
            <a:pPr marL="0" indent="0" eaLnBrk="1" hangingPunct="1"/>
            <a:endParaRPr lang="en-US" alt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49" name="Picture 6" descr="E:\root\build-it-yourself\biy-iu-graphics-trailer\characters\girl-2.png">
            <a:extLst>
              <a:ext uri="{FF2B5EF4-FFF2-40B4-BE49-F238E27FC236}">
                <a16:creationId xmlns:a16="http://schemas.microsoft.com/office/drawing/2014/main" id="{5405499A-331D-4D79-AD23-EF295053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34" y="1567935"/>
            <a:ext cx="1458105" cy="27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9">
            <a:extLst>
              <a:ext uri="{FF2B5EF4-FFF2-40B4-BE49-F238E27FC236}">
                <a16:creationId xmlns:a16="http://schemas.microsoft.com/office/drawing/2014/main" id="{720EABFD-1F34-42BB-B064-12AFC2C9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Super Powers You Will </a:t>
            </a:r>
            <a:r>
              <a:rPr lang="en-US" altLang="en-US" sz="3200" kern="0" dirty="0" err="1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Aquire</a:t>
            </a:r>
            <a:endParaRPr lang="en-US" altLang="en-US" sz="3200" kern="0" dirty="0">
              <a:solidFill>
                <a:srgbClr val="2D2DB9">
                  <a:lumMod val="75000"/>
                </a:srgbClr>
              </a:solidFill>
              <a:latin typeface="Comic Sans MS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F1685FA-F115-4DAD-8DEA-149C47DD71A3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1614AD-80E4-4723-9CDC-3D2C374C3A0D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D19631B-F81E-450D-A3C5-0DD8E2F1E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A3A8A3-EB45-4749-824E-01B9DB0120E6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E5DD497-2563-4AFB-91E0-95B98D3D8B91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AE03F1A-16CC-4310-AC93-4BE874503405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8A113CB-8ADD-4345-B633-4F666A88E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1C7AD2C-A46F-41E6-8A69-7DE93E18136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A53FB69-E4B6-4DB7-A20D-F9EC277905A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AFA06C4-FED4-476C-8147-BB3E102527F5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BE33F73-41CE-44E2-94BB-AB9983A75BE3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D9CD37-E553-4FCA-A7C6-E79E3639C79B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9C7BDC7-5016-4D80-B731-39E79BF70995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8056E9D-FFF2-4081-B2DA-65454DB8D430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08244D-10A6-4FF0-B550-A325BBFC08F1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102 - 4/17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68248BA-54DE-4D19-8141-31593BE34C37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ECCCA34-F5C1-40AA-B7D2-582AB9E96706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023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B1563-1B4B-4202-A9C6-23540B7A1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8" y="2453958"/>
            <a:ext cx="1876425" cy="24384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6">
            <a:extLst>
              <a:ext uri="{FF2B5EF4-FFF2-40B4-BE49-F238E27FC236}">
                <a16:creationId xmlns:a16="http://schemas.microsoft.com/office/drawing/2014/main" id="{706DFFCB-8BEB-4421-BB8D-F2443B9C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88" y="1345857"/>
            <a:ext cx="37547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Summarize the pros and cons of playing computer games.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12D54-5E49-48AD-87BA-FB6253AB5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8" y="2453958"/>
            <a:ext cx="2171701" cy="2171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8FF9D8-7E5F-4657-BD90-4BA1D0C06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120" y="2904648"/>
            <a:ext cx="1795934" cy="153702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4E650C7-A0C9-403E-9AF5-885294D75978}"/>
              </a:ext>
            </a:extLst>
          </p:cNvPr>
          <p:cNvGrpSpPr/>
          <p:nvPr/>
        </p:nvGrpSpPr>
        <p:grpSpPr>
          <a:xfrm>
            <a:off x="7538816" y="4935386"/>
            <a:ext cx="890303" cy="1106134"/>
            <a:chOff x="7538816" y="4935386"/>
            <a:chExt cx="890303" cy="110613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F314252B-384D-42EA-8793-4D5D1FA2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A79EE75-D072-4C50-81C6-631E653A84A9}"/>
                </a:ext>
              </a:extLst>
            </p:cNvPr>
            <p:cNvSpPr txBox="1"/>
            <p:nvPr/>
          </p:nvSpPr>
          <p:spPr>
            <a:xfrm>
              <a:off x="7698054" y="5633392"/>
              <a:ext cx="60144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Prototype</a:t>
              </a:r>
            </a:p>
          </p:txBody>
        </p:sp>
      </p:grpSp>
      <p:sp>
        <p:nvSpPr>
          <p:cNvPr id="76" name="Rectangle 29">
            <a:extLst>
              <a:ext uri="{FF2B5EF4-FFF2-40B4-BE49-F238E27FC236}">
                <a16:creationId xmlns:a16="http://schemas.microsoft.com/office/drawing/2014/main" id="{EFC54A03-0E59-4E8E-BB51-C2AF03F9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Research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BEAB16B-A5F4-4B4C-8FF7-E3F89386AE54}"/>
              </a:ext>
            </a:extLst>
          </p:cNvPr>
          <p:cNvSpPr txBox="1"/>
          <p:nvPr/>
        </p:nvSpPr>
        <p:spPr>
          <a:xfrm>
            <a:off x="7655231" y="4910120"/>
            <a:ext cx="6543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349E88C-075A-4829-AF2E-4705FE5713D0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5E0E34E-6780-45B8-92F3-78A8EB6C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0ABE932-F65F-4660-926F-B024605243BA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75651F-6D05-465E-81DB-89AAA94B22C6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5535A7-3F13-4F88-9A09-1F2FC64AF67F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38391A3-6889-4FAD-AA52-119111352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742BD26-7012-4E95-BA74-5ACA8254186C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3854E95-30C9-4234-9B68-A4D67C13DC5A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A05626F-B003-4BCE-92D7-090238972074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D4CCC4C-1F3E-4755-9E42-ACE50618FE07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213B606-95F8-43C9-8E98-DA0B10BA414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05EB526-621F-4160-B01A-575603383F5A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3ADF81-7062-4A72-9C43-7FC16A7F4EEB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3F3C15-F9EA-4311-8BD9-F8B9F8E6C60C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102 - 5/17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A0F9D2-4705-4CA8-8BC5-00B709F2E01A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F9D683-C3DC-4ABE-888E-AD7CE24397AC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53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29">
            <a:extLst>
              <a:ext uri="{FF2B5EF4-FFF2-40B4-BE49-F238E27FC236}">
                <a16:creationId xmlns:a16="http://schemas.microsoft.com/office/drawing/2014/main" id="{F34845D6-DCA1-4DA9-904B-182F46E4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16" y="4962971"/>
            <a:ext cx="6833144" cy="10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00038" indent="-30003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144588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39888" indent="-3810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097088" indent="-3429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554288" indent="-3429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0114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4686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9258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383088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Times New Roman" charset="0"/>
                <a:hlinkClick r:id="rId3"/>
              </a:rPr>
              <a:t>https://scratch.mit.edu/projects/271938344/editor/</a:t>
            </a:r>
            <a:endParaRPr lang="en-US" altLang="en-US" sz="1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sz="1400" dirty="0">
                <a:solidFill>
                  <a:srgbClr val="5F5F5F"/>
                </a:solidFill>
                <a:latin typeface="Comic Sans MS" pitchFamily="66" charset="0"/>
                <a:cs typeface="Times New Roman" charset="0"/>
                <a:hlinkClick r:id="rId4"/>
              </a:rPr>
              <a:t>https://scratch.mit.edu/projects/501255543/editor/</a:t>
            </a: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sz="1400" dirty="0">
                <a:solidFill>
                  <a:srgbClr val="5F5F5F"/>
                </a:solidFill>
                <a:latin typeface="Comic Sans MS" pitchFamily="66" charset="0"/>
                <a:cs typeface="Times New Roman" charset="0"/>
                <a:hlinkClick r:id="rId4"/>
              </a:rPr>
              <a:t>https://scratch.mit.edu/projects/579518036/editor/</a:t>
            </a: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n-US" altLang="en-US" sz="1400" dirty="0">
                <a:solidFill>
                  <a:srgbClr val="5F5F5F"/>
                </a:solidFill>
                <a:latin typeface="Comic Sans MS" pitchFamily="66" charset="0"/>
                <a:cs typeface="Times New Roman" charset="0"/>
                <a:hlinkClick r:id="rId5"/>
              </a:rPr>
              <a:t>https://scratch.mit.edu/projects/305161388/editor/</a:t>
            </a: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algn="r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  <a:p>
            <a:pPr marL="914400" algn="r" defTabSz="914400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tabLst>
                <a:tab pos="274320" algn="l"/>
              </a:tabLst>
              <a:defRPr/>
            </a:pPr>
            <a:endParaRPr lang="en-US" altLang="en-US" sz="1400" dirty="0">
              <a:solidFill>
                <a:srgbClr val="5F5F5F"/>
              </a:solidFill>
              <a:latin typeface="Comic Sans MS" pitchFamily="66" charset="0"/>
              <a:cs typeface="Times New Roman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511939C-BC4D-4544-A8C0-35CE46F21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26" y="2729834"/>
            <a:ext cx="1775328" cy="19498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FD7DADB-3E56-4F7B-AA2A-5F21D5065E31}"/>
              </a:ext>
            </a:extLst>
          </p:cNvPr>
          <p:cNvSpPr/>
          <p:nvPr/>
        </p:nvSpPr>
        <p:spPr>
          <a:xfrm>
            <a:off x="4642574" y="1304434"/>
            <a:ext cx="2347826" cy="1435848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81A3D-3BB9-4CB0-8F14-3BD341199655}"/>
              </a:ext>
            </a:extLst>
          </p:cNvPr>
          <p:cNvSpPr txBox="1"/>
          <p:nvPr/>
        </p:nvSpPr>
        <p:spPr>
          <a:xfrm>
            <a:off x="4753490" y="1646038"/>
            <a:ext cx="224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are the physics of jumping?</a:t>
            </a:r>
          </a:p>
        </p:txBody>
      </p:sp>
      <p:sp>
        <p:nvSpPr>
          <p:cNvPr id="72" name="Rectangle 29">
            <a:extLst>
              <a:ext uri="{FF2B5EF4-FFF2-40B4-BE49-F238E27FC236}">
                <a16:creationId xmlns:a16="http://schemas.microsoft.com/office/drawing/2014/main" id="{C73E74E7-C7A4-4429-971A-85C0B216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79A17B-0DEE-4792-AB48-CE08F356AB1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438DF5-4106-48CD-A442-6610AC333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62880D-26CA-44FA-8A00-7C0A4B37656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E15E89-7608-49B5-8226-EB74D8B38907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616450D-68EB-4C9A-B79D-E84DCAC9C3FC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234AC06-CB7E-492B-9F56-01568D98D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2A74D06-D416-480C-80B7-F8310891D5C9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4597F1C-3D44-426A-B95D-EEBF761AA885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743E1D6-3F3D-4552-881A-48AD6AF0A0D9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93E6F62F-5704-4183-9359-D23B0D176168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146353B-9D66-4191-B63C-26D4691BB17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4DE9A81-02F6-4E68-843F-A10B8F74D083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CCFC44C-88F9-4C6F-B777-5252C0C94A49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129B4A2-BF9D-4A4D-BB59-69944506F706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102 - 6/17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5ECE3C5-19E9-4D26-A86D-253473D2A332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70CA14A-E5A1-4A69-88BC-F2857D531BFD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325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C73E74E7-C7A4-4429-971A-85C0B216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Hall of Fame Solutions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79A17B-0DEE-4792-AB48-CE08F356AB17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438DF5-4106-48CD-A442-6610AC333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762880D-26CA-44FA-8A00-7C0A4B376563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918B9C5-5A71-4449-9A7D-9B11764D993A}"/>
              </a:ext>
            </a:extLst>
          </p:cNvPr>
          <p:cNvGrpSpPr/>
          <p:nvPr/>
        </p:nvGrpSpPr>
        <p:grpSpPr>
          <a:xfrm>
            <a:off x="488302" y="1239788"/>
            <a:ext cx="3596959" cy="1787497"/>
            <a:chOff x="488302" y="1239787"/>
            <a:chExt cx="7815520" cy="3883897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9EDFCDA7-945F-4277-8353-8DCA23D2A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39483" y="1240835"/>
              <a:ext cx="2500089" cy="18895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DE04C35D-36BA-49DC-BD25-0DC345D34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0175" y="1254231"/>
              <a:ext cx="2500090" cy="18684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3" name="Picture 5">
              <a:extLst>
                <a:ext uri="{FF2B5EF4-FFF2-40B4-BE49-F238E27FC236}">
                  <a16:creationId xmlns:a16="http://schemas.microsoft.com/office/drawing/2014/main" id="{A93AACEE-0C11-45CF-85E0-A236F3D90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792038" y="1239787"/>
              <a:ext cx="2511784" cy="18859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4" name="Picture 1">
              <a:extLst>
                <a:ext uri="{FF2B5EF4-FFF2-40B4-BE49-F238E27FC236}">
                  <a16:creationId xmlns:a16="http://schemas.microsoft.com/office/drawing/2014/main" id="{3486B7CF-6439-445A-9247-774950B5B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128329" y="3241448"/>
              <a:ext cx="2513918" cy="18721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F7315AFA-F210-4793-A024-7202F648D2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88302" y="3238750"/>
              <a:ext cx="2510616" cy="18684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56" name="Picture 6">
              <a:extLst>
                <a:ext uri="{FF2B5EF4-FFF2-40B4-BE49-F238E27FC236}">
                  <a16:creationId xmlns:a16="http://schemas.microsoft.com/office/drawing/2014/main" id="{0EDB70CF-A20D-47AC-AB09-0722F3E5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789222" y="3248300"/>
              <a:ext cx="2514599" cy="18753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A70CF7-8A16-4CAC-84A2-F69B77808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6725" y="1246436"/>
            <a:ext cx="3569492" cy="2486544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BA65272-1F12-479B-9870-9632EA74EBE7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CB2B062-3DE8-481B-873A-E8A1EF8043E3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4BAAFFC-B17D-48A1-A74B-D8E851CC7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390F1F7-2D9D-4E8E-8611-6B24F30D979F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9F85321-DD4A-4F68-9EEF-CA03BE5930FE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0E4183C-9309-4D9B-8DAD-4F5A96A849E6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6688483-1058-4C6B-9E74-89A6F3FA996B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618FDA7-2B78-49D5-8605-6FC8F5F09996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E55767F-4E4F-4045-8A1C-044058D32EA9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19318E7-FF29-4045-83D5-1D2CF59D6715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FDA30AD-2FFD-4F44-8EB5-B51DC0376858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102 - 7/17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F2536FF-2451-4C92-8570-743E4F764D5B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FCDBC92-885C-4C67-8D3A-6AB4F1FA014B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84FDBD-8293-4B73-BE55-3B3CFC5006D2}"/>
              </a:ext>
            </a:extLst>
          </p:cNvPr>
          <p:cNvGrpSpPr/>
          <p:nvPr/>
        </p:nvGrpSpPr>
        <p:grpSpPr>
          <a:xfrm>
            <a:off x="5863208" y="2"/>
            <a:ext cx="3276600" cy="2287191"/>
            <a:chOff x="5410200" y="0"/>
            <a:chExt cx="3733800" cy="2287191"/>
          </a:xfrm>
        </p:grpSpPr>
        <p:sp>
          <p:nvSpPr>
            <p:cNvPr id="16" name="Line 57">
              <a:extLst>
                <a:ext uri="{FF2B5EF4-FFF2-40B4-BE49-F238E27FC236}">
                  <a16:creationId xmlns:a16="http://schemas.microsoft.com/office/drawing/2014/main" id="{BF016394-4490-4505-AFA5-FFAABF6A5B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53500" y="1868091"/>
              <a:ext cx="0" cy="381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8">
              <a:extLst>
                <a:ext uri="{FF2B5EF4-FFF2-40B4-BE49-F238E27FC236}">
                  <a16:creationId xmlns:a16="http://schemas.microsoft.com/office/drawing/2014/main" id="{E882881D-44C3-4A91-BDCE-21DA1E56A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00800" y="1191"/>
              <a:ext cx="0" cy="514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>
              <a:extLst>
                <a:ext uri="{FF2B5EF4-FFF2-40B4-BE49-F238E27FC236}">
                  <a16:creationId xmlns:a16="http://schemas.microsoft.com/office/drawing/2014/main" id="{5BE7ADFF-79D3-4E70-A6F8-E2464904C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9200" y="1191"/>
              <a:ext cx="0" cy="2286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1">
              <a:extLst>
                <a:ext uri="{FF2B5EF4-FFF2-40B4-BE49-F238E27FC236}">
                  <a16:creationId xmlns:a16="http://schemas.microsoft.com/office/drawing/2014/main" id="{7D84B0E1-BB90-4778-A8F0-BE0E4D0A2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34400" y="1191"/>
              <a:ext cx="0" cy="1713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2">
              <a:extLst>
                <a:ext uri="{FF2B5EF4-FFF2-40B4-BE49-F238E27FC236}">
                  <a16:creationId xmlns:a16="http://schemas.microsoft.com/office/drawing/2014/main" id="{7EE9B1F4-6CB9-4A45-B9CF-42FF4BE16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9600" y="1191"/>
              <a:ext cx="0" cy="12561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3">
              <a:extLst>
                <a:ext uri="{FF2B5EF4-FFF2-40B4-BE49-F238E27FC236}">
                  <a16:creationId xmlns:a16="http://schemas.microsoft.com/office/drawing/2014/main" id="{255AB878-FD12-4FEA-8D5E-EF9CFE4D6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1191"/>
              <a:ext cx="0" cy="10846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4">
              <a:extLst>
                <a:ext uri="{FF2B5EF4-FFF2-40B4-BE49-F238E27FC236}">
                  <a16:creationId xmlns:a16="http://schemas.microsoft.com/office/drawing/2014/main" id="{C6E266E6-2730-427B-B421-29AC7BCFA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20000" y="1191"/>
              <a:ext cx="0" cy="9703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5">
              <a:extLst>
                <a:ext uri="{FF2B5EF4-FFF2-40B4-BE49-F238E27FC236}">
                  <a16:creationId xmlns:a16="http://schemas.microsoft.com/office/drawing/2014/main" id="{DD9976CC-35E9-420A-A208-B2B5E5F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191"/>
              <a:ext cx="0" cy="9132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66">
              <a:extLst>
                <a:ext uri="{FF2B5EF4-FFF2-40B4-BE49-F238E27FC236}">
                  <a16:creationId xmlns:a16="http://schemas.microsoft.com/office/drawing/2014/main" id="{BC43E311-4273-49FA-94FA-7D269F4D2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0400" y="1191"/>
              <a:ext cx="0" cy="7989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7">
              <a:extLst>
                <a:ext uri="{FF2B5EF4-FFF2-40B4-BE49-F238E27FC236}">
                  <a16:creationId xmlns:a16="http://schemas.microsoft.com/office/drawing/2014/main" id="{6B6749E7-F395-4C27-B54C-AE43E2E58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1191"/>
              <a:ext cx="0" cy="57030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69">
              <a:extLst>
                <a:ext uri="{FF2B5EF4-FFF2-40B4-BE49-F238E27FC236}">
                  <a16:creationId xmlns:a16="http://schemas.microsoft.com/office/drawing/2014/main" id="{A5213652-0D4D-4641-B39B-65F48F2A6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277100" y="-1637109"/>
              <a:ext cx="0" cy="37338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70">
              <a:extLst>
                <a:ext uri="{FF2B5EF4-FFF2-40B4-BE49-F238E27FC236}">
                  <a16:creationId xmlns:a16="http://schemas.microsoft.com/office/drawing/2014/main" id="{0850502C-B395-4D9C-99CA-5438601419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7620000" y="-1066800"/>
              <a:ext cx="0" cy="30480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71">
              <a:extLst>
                <a:ext uri="{FF2B5EF4-FFF2-40B4-BE49-F238E27FC236}">
                  <a16:creationId xmlns:a16="http://schemas.microsoft.com/office/drawing/2014/main" id="{90C50443-EF51-44EB-B2CD-636A21DBA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000207" y="-456407"/>
              <a:ext cx="0" cy="22844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2">
              <a:extLst>
                <a:ext uri="{FF2B5EF4-FFF2-40B4-BE49-F238E27FC236}">
                  <a16:creationId xmlns:a16="http://schemas.microsoft.com/office/drawing/2014/main" id="{D1DE7EE2-D4A8-44E3-90BE-7B481B3EA4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305007" y="76994"/>
              <a:ext cx="0" cy="16748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3">
              <a:extLst>
                <a:ext uri="{FF2B5EF4-FFF2-40B4-BE49-F238E27FC236}">
                  <a16:creationId xmlns:a16="http://schemas.microsoft.com/office/drawing/2014/main" id="{F8C148E4-ABF1-4066-8FAB-8DDE273628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609807" y="610394"/>
              <a:ext cx="0" cy="1065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4">
              <a:extLst>
                <a:ext uri="{FF2B5EF4-FFF2-40B4-BE49-F238E27FC236}">
                  <a16:creationId xmlns:a16="http://schemas.microsoft.com/office/drawing/2014/main" id="{F2116A89-7233-442E-98B4-B3B6045404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724107" y="953294"/>
              <a:ext cx="0" cy="836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5">
              <a:extLst>
                <a:ext uri="{FF2B5EF4-FFF2-40B4-BE49-F238E27FC236}">
                  <a16:creationId xmlns:a16="http://schemas.microsoft.com/office/drawing/2014/main" id="{55575B18-7846-4921-99DB-A7372B554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800307" y="1258094"/>
              <a:ext cx="0" cy="6842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554973FA-9F32-4AAE-94A4-1D52EC7C9F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8914607" y="1600994"/>
              <a:ext cx="0" cy="45561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5D7FCCEA-AAF4-4D1F-9219-CEA488E8D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191"/>
              <a:ext cx="0" cy="398859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F88356D8-D08A-476B-B302-FD22E7D38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0"/>
              <a:ext cx="0" cy="3429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81">
              <a:extLst>
                <a:ext uri="{FF2B5EF4-FFF2-40B4-BE49-F238E27FC236}">
                  <a16:creationId xmlns:a16="http://schemas.microsoft.com/office/drawing/2014/main" id="{0F458DCC-5A71-46BD-8C40-6E1AA1C06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6400" y="0"/>
              <a:ext cx="0" cy="2857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C5F0E521-218F-4BD0-A106-177DD18373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 flipV="1">
              <a:off x="9067800" y="2209800"/>
              <a:ext cx="0" cy="15240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Rectangle 14">
            <a:extLst>
              <a:ext uri="{FF2B5EF4-FFF2-40B4-BE49-F238E27FC236}">
                <a16:creationId xmlns:a16="http://schemas.microsoft.com/office/drawing/2014/main" id="{7472AC47-70EA-4BDA-8C45-8D0AF89D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45995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4D4D4D"/>
                </a:solidFill>
                <a:latin typeface="Comic Sans MS" pitchFamily="66" charset="0"/>
                <a:cs typeface="Arial" charset="0"/>
              </a:rPr>
              <a:t>Are these components in your favorite games?</a:t>
            </a:r>
          </a:p>
        </p:txBody>
      </p:sp>
      <p:pic>
        <p:nvPicPr>
          <p:cNvPr id="52" name="Picture 5" descr="builder-zoe">
            <a:extLst>
              <a:ext uri="{FF2B5EF4-FFF2-40B4-BE49-F238E27FC236}">
                <a16:creationId xmlns:a16="http://schemas.microsoft.com/office/drawing/2014/main" id="{60A1F455-4D1E-4882-8D83-BF97B6BF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7351" y="2164567"/>
            <a:ext cx="1260412" cy="1542288"/>
          </a:xfrm>
          <a:prstGeom prst="rect">
            <a:avLst/>
          </a:prstGeom>
          <a:noFill/>
        </p:spPr>
      </p:pic>
      <p:sp>
        <p:nvSpPr>
          <p:cNvPr id="53" name="Text Box 6">
            <a:extLst>
              <a:ext uri="{FF2B5EF4-FFF2-40B4-BE49-F238E27FC236}">
                <a16:creationId xmlns:a16="http://schemas.microsoft.com/office/drawing/2014/main" id="{A7FA0288-D496-4D72-A666-2092A0FF9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84" y="3884655"/>
            <a:ext cx="17958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Game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Storylines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0854F954-D0F9-4B1C-BC36-836CF9A3C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028" y="3884655"/>
            <a:ext cx="18635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Graphics</a:t>
            </a:r>
          </a:p>
        </p:txBody>
      </p:sp>
      <p:sp>
        <p:nvSpPr>
          <p:cNvPr id="55" name="Text Box 8">
            <a:extLst>
              <a:ext uri="{FF2B5EF4-FFF2-40B4-BE49-F238E27FC236}">
                <a16:creationId xmlns:a16="http://schemas.microsoft.com/office/drawing/2014/main" id="{7929F5A5-31B5-404F-86EF-066C39E5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4046" y="3884655"/>
            <a:ext cx="1863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Sound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Effects</a:t>
            </a:r>
          </a:p>
        </p:txBody>
      </p:sp>
      <p:sp>
        <p:nvSpPr>
          <p:cNvPr id="56" name="Text Box 9">
            <a:extLst>
              <a:ext uri="{FF2B5EF4-FFF2-40B4-BE49-F238E27FC236}">
                <a16:creationId xmlns:a16="http://schemas.microsoft.com/office/drawing/2014/main" id="{8E139609-9196-44E6-8C14-18A61FBF3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489" y="3884655"/>
            <a:ext cx="18635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Game</a:t>
            </a:r>
          </a:p>
          <a:p>
            <a:pPr algn="ctr"/>
            <a:r>
              <a:rPr lang="en-US" b="1" dirty="0">
                <a:solidFill>
                  <a:srgbClr val="4D4D4D"/>
                </a:solidFill>
                <a:latin typeface="Comic Sans MS" pitchFamily="66" charset="0"/>
                <a:ea typeface="SimSun" pitchFamily="2" charset="-122"/>
                <a:cs typeface="Arial" charset="0"/>
              </a:rPr>
              <a:t>Logic</a:t>
            </a:r>
          </a:p>
        </p:txBody>
      </p:sp>
      <p:pic>
        <p:nvPicPr>
          <p:cNvPr id="57" name="Picture 10" descr="Music">
            <a:hlinkClick r:id="rId4"/>
            <a:extLst>
              <a:ext uri="{FF2B5EF4-FFF2-40B4-BE49-F238E27FC236}">
                <a16:creationId xmlns:a16="http://schemas.microsoft.com/office/drawing/2014/main" id="{7F4DA639-FAD3-4960-B124-1FC9067D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5700" y="2334937"/>
            <a:ext cx="1246204" cy="1219517"/>
          </a:xfrm>
          <a:prstGeom prst="rect">
            <a:avLst/>
          </a:prstGeom>
          <a:noFill/>
        </p:spPr>
      </p:pic>
      <p:pic>
        <p:nvPicPr>
          <p:cNvPr id="58" name="Picture 23">
            <a:extLst>
              <a:ext uri="{FF2B5EF4-FFF2-40B4-BE49-F238E27FC236}">
                <a16:creationId xmlns:a16="http://schemas.microsoft.com/office/drawing/2014/main" id="{506C29CF-9E62-43F1-8A94-A594E5038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1150" y="2349197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2A59EAE6-EB61-4C47-816B-384C4E68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" y="2433680"/>
            <a:ext cx="1947795" cy="10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29">
            <a:extLst>
              <a:ext uri="{FF2B5EF4-FFF2-40B4-BE49-F238E27FC236}">
                <a16:creationId xmlns:a16="http://schemas.microsoft.com/office/drawing/2014/main" id="{BDB4C268-1F0C-4023-8645-FA1D7292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0" y="633168"/>
            <a:ext cx="617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defRPr/>
            </a:pP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Components </a:t>
            </a:r>
            <a:r>
              <a:rPr lang="en-US" altLang="en-US" sz="3200" kern="0" dirty="0" err="1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ofa</a:t>
            </a:r>
            <a:r>
              <a:rPr lang="en-US" altLang="en-US" sz="3200" kern="0" dirty="0">
                <a:solidFill>
                  <a:srgbClr val="2D2DB9">
                    <a:lumMod val="75000"/>
                  </a:srgbClr>
                </a:solidFill>
                <a:latin typeface="Comic Sans MS" pitchFamily="66" charset="0"/>
              </a:rPr>
              <a:t> Good Game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6C06331-EA4D-4508-B52E-46260CE650BD}"/>
              </a:ext>
            </a:extLst>
          </p:cNvPr>
          <p:cNvGrpSpPr/>
          <p:nvPr/>
        </p:nvGrpSpPr>
        <p:grpSpPr>
          <a:xfrm>
            <a:off x="7538816" y="4910120"/>
            <a:ext cx="890303" cy="1131400"/>
            <a:chOff x="7538816" y="4910120"/>
            <a:chExt cx="890303" cy="1131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542B2CF-EDBC-4F87-BFF0-259B44007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8816" y="4935386"/>
              <a:ext cx="890303" cy="110613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E4228B3-77CE-466D-AF6B-683B7EAFC031}"/>
                </a:ext>
              </a:extLst>
            </p:cNvPr>
            <p:cNvSpPr txBox="1"/>
            <p:nvPr/>
          </p:nvSpPr>
          <p:spPr>
            <a:xfrm>
              <a:off x="7655231" y="4910120"/>
              <a:ext cx="6543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Prototype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FC9F751-6AD1-482F-9F17-0B4FF19E48FC}"/>
              </a:ext>
            </a:extLst>
          </p:cNvPr>
          <p:cNvGrpSpPr/>
          <p:nvPr/>
        </p:nvGrpSpPr>
        <p:grpSpPr>
          <a:xfrm>
            <a:off x="6706488" y="6109447"/>
            <a:ext cx="2374786" cy="711075"/>
            <a:chOff x="6777608" y="6170407"/>
            <a:chExt cx="2374786" cy="71107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7AA023-55EF-42D9-8BC0-9BCD94FCED86}"/>
                </a:ext>
              </a:extLst>
            </p:cNvPr>
            <p:cNvGrpSpPr/>
            <p:nvPr/>
          </p:nvGrpSpPr>
          <p:grpSpPr>
            <a:xfrm>
              <a:off x="6777608" y="6170407"/>
              <a:ext cx="2362200" cy="684600"/>
              <a:chOff x="4495800" y="4457699"/>
              <a:chExt cx="2362200" cy="68460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8263F65-643A-4F88-95DA-230E1D4C7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7215" y="4483111"/>
                <a:ext cx="1101185" cy="203031"/>
              </a:xfrm>
              <a:prstGeom prst="rect">
                <a:avLst/>
              </a:prstGeom>
            </p:spPr>
          </p:pic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A9D5D94-FD62-4941-BA1C-0FEB3BB80E3B}"/>
                  </a:ext>
                </a:extLst>
              </p:cNvPr>
              <p:cNvSpPr/>
              <p:nvPr/>
            </p:nvSpPr>
            <p:spPr bwMode="auto">
              <a:xfrm>
                <a:off x="4572000" y="4457699"/>
                <a:ext cx="2286000" cy="684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3AFD9A5-DD8C-49CF-A7F8-FC2D0E2F4607}"/>
                  </a:ext>
                </a:extLst>
              </p:cNvPr>
              <p:cNvCxnSpPr/>
              <p:nvPr/>
            </p:nvCxnSpPr>
            <p:spPr bwMode="auto">
              <a:xfrm>
                <a:off x="4572000" y="47053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3C7F648-F33C-40CD-987D-4759C83B0281}"/>
                  </a:ext>
                </a:extLst>
              </p:cNvPr>
              <p:cNvCxnSpPr/>
              <p:nvPr/>
            </p:nvCxnSpPr>
            <p:spPr bwMode="auto">
              <a:xfrm>
                <a:off x="4572000" y="4933950"/>
                <a:ext cx="2284608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45C14FB-6E0A-41B7-983E-C5ED239B5DEB}"/>
                  </a:ext>
                </a:extLst>
              </p:cNvPr>
              <p:cNvCxnSpPr/>
              <p:nvPr/>
            </p:nvCxnSpPr>
            <p:spPr bwMode="auto">
              <a:xfrm flipH="1" flipV="1">
                <a:off x="5788090" y="4705350"/>
                <a:ext cx="3110" cy="2286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8A5A70E-E9D0-4300-94C6-036EF06F2DCF}"/>
                  </a:ext>
                </a:extLst>
              </p:cNvPr>
              <p:cNvSpPr txBox="1"/>
              <p:nvPr/>
            </p:nvSpPr>
            <p:spPr>
              <a:xfrm>
                <a:off x="4495800" y="4673084"/>
                <a:ext cx="49084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Approved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C3B2963-428F-4431-ACCA-01953D097EDA}"/>
                  </a:ext>
                </a:extLst>
              </p:cNvPr>
              <p:cNvSpPr txBox="1"/>
              <p:nvPr/>
            </p:nvSpPr>
            <p:spPr>
              <a:xfrm>
                <a:off x="5715000" y="4673084"/>
                <a:ext cx="333746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Date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48E528E-5FDB-421A-A4B1-2761B358EEA8}"/>
                  </a:ext>
                </a:extLst>
              </p:cNvPr>
              <p:cNvSpPr txBox="1"/>
              <p:nvPr/>
            </p:nvSpPr>
            <p:spPr>
              <a:xfrm>
                <a:off x="4495800" y="4901684"/>
                <a:ext cx="4058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ADB6C7-87FF-4F07-A082-3F5A897D84F6}"/>
                </a:ext>
              </a:extLst>
            </p:cNvPr>
            <p:cNvSpPr txBox="1"/>
            <p:nvPr/>
          </p:nvSpPr>
          <p:spPr>
            <a:xfrm>
              <a:off x="7242897" y="6619872"/>
              <a:ext cx="19094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Scratch Games 102 - 8/17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791897-D058-4EB0-A4A2-8137EB526016}"/>
                </a:ext>
              </a:extLst>
            </p:cNvPr>
            <p:cNvSpPr txBox="1"/>
            <p:nvPr/>
          </p:nvSpPr>
          <p:spPr>
            <a:xfrm>
              <a:off x="7426380" y="6396032"/>
              <a:ext cx="375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omic Sans MS" panose="030F0702030302020204" pitchFamily="66" charset="0"/>
                </a:rPr>
                <a:t>JG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742724-C68D-41E1-8DE2-BB73E56DE257}"/>
                </a:ext>
              </a:extLst>
            </p:cNvPr>
            <p:cNvSpPr txBox="1"/>
            <p:nvPr/>
          </p:nvSpPr>
          <p:spPr>
            <a:xfrm>
              <a:off x="8248158" y="6396026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latin typeface="Comic Sans MS" panose="030F0702030302020204" pitchFamily="66" charset="0"/>
                </a:rPr>
                <a:t>Feb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99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24515</TotalTime>
  <Words>1510</Words>
  <Application>Microsoft Office PowerPoint</Application>
  <PresentationFormat>On-screen Show (4:3)</PresentationFormat>
  <Paragraphs>406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Ribeye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43</cp:revision>
  <cp:lastPrinted>2021-12-23T18:17:30Z</cp:lastPrinted>
  <dcterms:created xsi:type="dcterms:W3CDTF">2021-10-01T15:07:07Z</dcterms:created>
  <dcterms:modified xsi:type="dcterms:W3CDTF">2022-02-23T18:20:44Z</dcterms:modified>
</cp:coreProperties>
</file>