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93" r:id="rId2"/>
    <p:sldId id="472" r:id="rId3"/>
    <p:sldId id="473" r:id="rId4"/>
    <p:sldId id="511" r:id="rId5"/>
    <p:sldId id="512" r:id="rId6"/>
    <p:sldId id="489" r:id="rId7"/>
    <p:sldId id="513" r:id="rId8"/>
    <p:sldId id="475" r:id="rId9"/>
    <p:sldId id="510" r:id="rId10"/>
    <p:sldId id="478" r:id="rId11"/>
    <p:sldId id="474" r:id="rId12"/>
    <p:sldId id="507" r:id="rId13"/>
    <p:sldId id="508" r:id="rId14"/>
    <p:sldId id="509" r:id="rId15"/>
    <p:sldId id="506" r:id="rId16"/>
    <p:sldId id="514" r:id="rId17"/>
    <p:sldId id="503" r:id="rId18"/>
    <p:sldId id="480" r:id="rId19"/>
  </p:sldIdLst>
  <p:sldSz cx="9144000" cy="5143500" type="screen16x9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FFCCFF"/>
    <a:srgbClr val="000099"/>
    <a:srgbClr val="C0C0C0"/>
    <a:srgbClr val="B2B2B2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88543" autoAdjust="0"/>
  </p:normalViewPr>
  <p:slideViewPr>
    <p:cSldViewPr>
      <p:cViewPr>
        <p:scale>
          <a:sx n="147" d="100"/>
          <a:sy n="147" d="100"/>
        </p:scale>
        <p:origin x="-594" y="1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26DA3AE2-9321-44CC-957D-461A03C8F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540BD8F4-2319-403F-AA7F-74F5EC9577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240ACD6B-D767-418E-92E2-B317BBD768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xmlns="" id="{3F104DF2-9DDC-4E82-9165-2C288A23A8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D3A73D-AB0A-4742-AB50-469854B9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5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A0A6D79A-92F8-4591-A549-A3B1B1B0E9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9BF2FB88-A0A9-4B76-B8CE-3D20679F5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D5732A91-FDD6-48BF-A75F-3AD369094D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xmlns="" id="{25E66B62-C85A-4CF8-AB15-0667980C9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xmlns="" id="{7B4C1B7F-F361-481F-9BE9-8C4D22ABBF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BF04E7BF-CFA7-4060-9858-1CDCF2126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CE8462-E729-4D65-8636-3662B2CD2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13136260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4BC009AF-F8D2-43F3-81BA-5A1EB269B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8A438E-04B6-46B7-858E-EF25EAAD7FA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D7790B3-DF44-46FF-9AC7-4C17E0CA4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54C04461-9C9F-4625-95B5-5DE0D7583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How hard is it to use a mouse to play a game?  Is a keyboard or controller easier to use?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How our code will work. Detects number of words. Based on number of words detected the program will execute a different script based on the number of words detected.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5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Based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on skill level of group you can start with template and modify or teach how to build the code.</a:t>
            </a:r>
          </a:p>
        </p:txBody>
      </p:sp>
    </p:spTree>
    <p:extLst>
      <p:ext uri="{BB962C8B-B14F-4D97-AF65-F5344CB8AC3E}">
        <p14:creationId xmlns:p14="http://schemas.microsoft.com/office/powerpoint/2010/main" val="395735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Based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on skill level of group you can start with template and modify or teach how to build the code.</a:t>
            </a:r>
          </a:p>
        </p:txBody>
      </p:sp>
    </p:spTree>
    <p:extLst>
      <p:ext uri="{BB962C8B-B14F-4D97-AF65-F5344CB8AC3E}">
        <p14:creationId xmlns:p14="http://schemas.microsoft.com/office/powerpoint/2010/main" val="395735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="" xmlns:a16="http://schemas.microsoft.com/office/drawing/2014/main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="" xmlns:a16="http://schemas.microsoft.com/office/drawing/2014/main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https://scratch.mit.edu/projects/313136260/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Demo project has the code we need to create. </a:t>
            </a:r>
            <a:endParaRPr lang="en-US" alt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Based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on skill level of group you can start with template and modify or teach how to build the code.</a:t>
            </a:r>
          </a:p>
        </p:txBody>
      </p:sp>
    </p:spTree>
    <p:extLst>
      <p:ext uri="{BB962C8B-B14F-4D97-AF65-F5344CB8AC3E}">
        <p14:creationId xmlns:p14="http://schemas.microsoft.com/office/powerpoint/2010/main" val="395735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xmlns="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Based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on skill level of group you can start with template and modify or teach how to build the code.</a:t>
            </a:r>
          </a:p>
        </p:txBody>
      </p:sp>
    </p:spTree>
    <p:extLst>
      <p:ext uri="{BB962C8B-B14F-4D97-AF65-F5344CB8AC3E}">
        <p14:creationId xmlns:p14="http://schemas.microsoft.com/office/powerpoint/2010/main" val="3957352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If kids are ahead challenge them to develop more advanced code. Alternatively have them </a:t>
            </a:r>
            <a:r>
              <a:rPr lang="en-US" altLang="en-US"/>
              <a:t>help teach!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xmlns="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If kids are ahead challenge them to develop more advanced code. Alternatively have them </a:t>
            </a:r>
            <a:r>
              <a:rPr lang="en-US" altLang="en-US"/>
              <a:t>help teach!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F1883281-AB47-4CA2-B4D5-C30F2B3C9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8749D-5F0F-4DE2-8C61-91E121FF6FA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BFDECE85-049B-4CAD-91F9-AA0DF889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E91F354A-8AAB-4B24-8E9D-C58B93C31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Like we see in speech to text, ok google, </a:t>
            </a:r>
            <a:r>
              <a:rPr lang="en-US" altLang="en-US" dirty="0" err="1"/>
              <a:t>siri</a:t>
            </a:r>
            <a:r>
              <a:rPr lang="en-US" altLang="en-US" dirty="0"/>
              <a:t> and </a:t>
            </a:r>
            <a:r>
              <a:rPr lang="en-US" altLang="en-US" dirty="0" err="1"/>
              <a:t>alexa</a:t>
            </a:r>
            <a:r>
              <a:rPr lang="en-US" altLang="en-US" dirty="0"/>
              <a:t>, voice commands and </a:t>
            </a:r>
            <a:r>
              <a:rPr lang="en-US" altLang="en-US" dirty="0" err="1"/>
              <a:t>handfree</a:t>
            </a:r>
            <a:r>
              <a:rPr lang="en-US" altLang="en-US" dirty="0"/>
              <a:t> controls are now becoming popular. They are easier to use. Have you played any games/apps with voice control?</a:t>
            </a:r>
          </a:p>
          <a:p>
            <a:pPr eaLnBrk="1" hangingPunct="1"/>
            <a:r>
              <a:rPr lang="en-US" altLang="en-US" dirty="0"/>
              <a:t>Game with voice control, screaming chickens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A47BF91F-04DD-4110-8337-F2322B6E3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F6608-697F-473C-8D36-CA777343F3A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1208C59B-A2E3-4267-A4FB-E8D637844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7614C089-A46F-450B-9D32-90FA1DC35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Examples of voice recognition. &amp; touch screen were first created but not mature</a:t>
            </a:r>
          </a:p>
          <a:p>
            <a:pPr eaLnBrk="1" hangingPunct="1"/>
            <a:r>
              <a:rPr lang="en-US" altLang="en-US" dirty="0"/>
              <a:t>Future – MIT researching and developing ways to read brain waves and use signal to control machines/ use as input </a:t>
            </a:r>
            <a:r>
              <a:rPr lang="en-US" altLang="en-US" dirty="0" smtClean="0"/>
              <a:t>device</a:t>
            </a:r>
          </a:p>
          <a:p>
            <a:pPr eaLnBrk="1" hangingPunct="1"/>
            <a:r>
              <a:rPr lang="en-US" altLang="en-US" dirty="0" smtClean="0"/>
              <a:t>Future – In addition, some</a:t>
            </a:r>
            <a:r>
              <a:rPr lang="en-US" altLang="en-US" baseline="0" dirty="0" smtClean="0"/>
              <a:t> engineers think that computers should not only sound like humans, they should even look like computers!  </a:t>
            </a:r>
          </a:p>
          <a:p>
            <a:pPr eaLnBrk="1" hangingPunct="1"/>
            <a:r>
              <a:rPr lang="en-US" altLang="en-US" baseline="0" dirty="0" smtClean="0"/>
              <a:t>The goal is to make it as natural as possible to communicate between humans and computers.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i="1" dirty="0">
                <a:latin typeface="Comic Sans MS" panose="030F0902030302020204" pitchFamily="66" charset="0"/>
              </a:rPr>
              <a:t>Advanced AI …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Try detecting sequences of words!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Scratch can detect how loud, time between sounds, and length of a sound!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A47BF91F-04DD-4110-8337-F2322B6E3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F6608-697F-473C-8D36-CA777343F3A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1208C59B-A2E3-4267-A4FB-E8D637844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7614C089-A46F-450B-9D32-90FA1DC35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Show examples, have kids research more instances of voice control in present apps/games</a:t>
            </a:r>
          </a:p>
        </p:txBody>
      </p:sp>
    </p:spTree>
    <p:extLst>
      <p:ext uri="{BB962C8B-B14F-4D97-AF65-F5344CB8AC3E}">
        <p14:creationId xmlns:p14="http://schemas.microsoft.com/office/powerpoint/2010/main" val="341432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Explain how kids can make their own language for controlling games. Simplest is to use number of syllables. It is how our demo code works.</a:t>
            </a:r>
          </a:p>
        </p:txBody>
      </p:sp>
    </p:spTree>
    <p:extLst>
      <p:ext uri="{BB962C8B-B14F-4D97-AF65-F5344CB8AC3E}">
        <p14:creationId xmlns:p14="http://schemas.microsoft.com/office/powerpoint/2010/main" val="212451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i="1" dirty="0">
                <a:latin typeface="Comic Sans MS" panose="030F0902030302020204" pitchFamily="66" charset="0"/>
              </a:rPr>
              <a:t>Advanced AI …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Try detecting sequences of words!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Scratch can detect how loud, time between sounds, and length of a sound!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i="1" dirty="0">
                <a:latin typeface="Comic Sans MS" panose="030F0902030302020204" pitchFamily="66" charset="0"/>
              </a:rPr>
              <a:t>Advanced AI …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Try detecting sequences of words!</a:t>
            </a:r>
          </a:p>
          <a:p>
            <a:r>
              <a:rPr lang="en-US" sz="1200" i="1" dirty="0">
                <a:latin typeface="Comic Sans MS" panose="030F0902030302020204" pitchFamily="66" charset="0"/>
              </a:rPr>
              <a:t>Scratch can detect how loud, time between sounds, and length of a sound!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475FA933-FD22-4801-ACC0-57F704B3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A55675-C237-439E-9B54-BE3FDDE0C0A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AAB15C8C-68ED-4359-B7FC-0033D58D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E4A32470-C0BB-4CC2-9808-57F7B528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latin typeface="Comic Sans MS" panose="030F0902030302020204" pitchFamily="66" charset="0"/>
              </a:rPr>
              <a:t>Who can detect the most words with the highest success rate in the shortest time?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A45093A-7A85-4BAB-ACC8-816A5BE7D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BA8F0C5-5446-449B-8F56-2067ECF5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1FD3C0-C388-4C9F-B064-D695AC86A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C2F7-8BD7-4223-BBBA-DC757F85D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5A5295E-F31E-450D-85DF-47C97262E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BBF3038-0B58-41FE-81AC-1DEF9E5D3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83F2311-642D-4C6F-BCE4-173073BF1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81E7-6848-4ECD-9FF5-33C3F5FB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1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162227-D35D-4AE5-B0CE-1DE321124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61A2EE-0D2C-41EB-8BA9-F53E612BD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28E06E-AD3A-4E10-B6F4-DE7B1CB34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2E49-4FB4-4C39-B4F8-4F9505828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5C3379-BC31-47FA-AB4F-7A1143833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25CE66-8E34-4869-B05E-806F06F6F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8A18A4F-43A4-4EFC-BF54-3ADDD2B81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FBDC-B91A-467F-8E9D-2C4910335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82F7C9-EC3E-4458-80C0-AF1B58420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81610E-A99F-485B-BA64-EC2008F6E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F2B4D5-0351-47E1-B7FF-F4D3473B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1EBE-6944-4F34-9F51-859691BA7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89EAC4-B2FA-414E-89B5-EDD35D65D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C45008-D28C-4220-AEBB-790A4AFEF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4593C4-8EFF-4BEF-9FA4-85083EFB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E514-0367-4D20-A17F-1936DCC6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7CE9BBD-CC16-4827-8811-6B0D172A1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72644D3-3A5E-46DA-A294-2E8811C60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A799CF8-9B04-4379-9C83-E73A4C0C7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4C24-3B97-4E18-93F4-C554C9E10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C498C94-8596-4AD2-AEE7-DB6DFEF6E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C91265-9F9B-43CF-8CDC-60F3BA082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0856642-1F40-4CE6-875F-9D6AF699A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1BA1-A957-4C5D-A98E-9C0E285DE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3ADEF0D-30DE-4FC5-B949-145FF5720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7F6C5AE-7739-47F5-B192-0CA43D158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D287E46-2F71-4E97-832B-33F727D53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DF13-C53B-4C3D-B419-3244FA25A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D358C-C5D1-4410-A31C-84ACF3114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FEBD1E-DAAE-485E-96D2-0E38F4C98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3B4AF8-62B1-44A1-B28F-5D1A7FAEA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247C-FC85-4CA4-BF9E-D9327334A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8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41BE0E-1A6A-435F-B4D0-99E6FEECB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C9C28C-6547-4D8F-8DFE-C8AF58200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5004E1-78FC-4D21-B71B-135390EC1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A979-B5CF-4D73-8D40-78FF0D38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05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B4B0F31-D2B6-48D8-AFEA-A316FBD3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8E8F2FD-1507-40A8-8CAC-C48E44750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41B7125-B6C5-4B94-8ED3-4058F0BB40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41C9528-3C88-4404-A53C-513CA85026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A3EC111-9B71-4764-80B9-E2138D97E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1BE2A6-6CFA-4679-8E3E-A45A037CF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2061">
            <a:extLst>
              <a:ext uri="{FF2B5EF4-FFF2-40B4-BE49-F238E27FC236}">
                <a16:creationId xmlns:a16="http://schemas.microsoft.com/office/drawing/2014/main" xmlns="" id="{88C68C81-BDA1-4287-93B3-580AE4D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scratch.mit.edu/projects/459228143/edito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scratch.mit.edu/projects/459228143/edi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scratch.mit.edu/projects/459228143/edito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scratch.mit.edu/projects/309302633/editor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scratch.mit.edu/projects/309302633/edi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11" Type="http://schemas.openxmlformats.org/officeDocument/2006/relationships/image" Target="../media/image15.tiff"/><Relationship Id="rId5" Type="http://schemas.openxmlformats.org/officeDocument/2006/relationships/image" Target="../media/image10.jpeg"/><Relationship Id="rId10" Type="http://schemas.openxmlformats.org/officeDocument/2006/relationships/image" Target="../media/image14.tiff"/><Relationship Id="rId4" Type="http://schemas.openxmlformats.org/officeDocument/2006/relationships/image" Target="../media/image9.jpeg"/><Relationship Id="rId9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ay.google.com/store/apps/details?id=com.perfecttapgames.chickenscream&amp;hl=en_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Speech">
            <a:extLst>
              <a:ext uri="{FF2B5EF4-FFF2-40B4-BE49-F238E27FC236}">
                <a16:creationId xmlns="" xmlns:a16="http://schemas.microsoft.com/office/drawing/2014/main" id="{AE086180-FD2B-C041-B138-B5BD711E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6958" flipH="1">
            <a:off x="2797015" y="1706251"/>
            <a:ext cx="4076630" cy="2251742"/>
          </a:xfrm>
          <a:prstGeom prst="rect">
            <a:avLst/>
          </a:prstGeom>
        </p:spPr>
      </p:pic>
      <p:sp>
        <p:nvSpPr>
          <p:cNvPr id="2" name="Line 8">
            <a:extLst>
              <a:ext uri="{FF2B5EF4-FFF2-40B4-BE49-F238E27FC236}">
                <a16:creationId xmlns="" xmlns:a16="http://schemas.microsoft.com/office/drawing/2014/main" id="{F7DFC0BE-628F-D946-986C-C37374C90D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5056" y="1034936"/>
            <a:ext cx="4648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3" name="Picture 15" descr="C:\Users\John\Documents\Pictures\biy-bus-dev-images\logos\biy-logo-350.jpg">
            <a:extLst>
              <a:ext uri="{FF2B5EF4-FFF2-40B4-BE49-F238E27FC236}">
                <a16:creationId xmlns="" xmlns:a16="http://schemas.microsoft.com/office/drawing/2014/main" id="{5A833969-D270-994B-B394-FF47912D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0" y="316990"/>
            <a:ext cx="3333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A88335E7-742D-C444-B534-3560095C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1106374"/>
            <a:ext cx="4857750" cy="10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Voice Control Lab Book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0FE6048-E06A-1142-85D8-A9F1DEFE2784}"/>
              </a:ext>
            </a:extLst>
          </p:cNvPr>
          <p:cNvSpPr/>
          <p:nvPr/>
        </p:nvSpPr>
        <p:spPr>
          <a:xfrm rot="348560">
            <a:off x="3413876" y="2315616"/>
            <a:ext cx="2741692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mic Sans MS" panose="030F0902030302020204" pitchFamily="66" charset="0"/>
              </a:rPr>
              <a:t>What’s the best way to communicate with a machine?</a:t>
            </a:r>
          </a:p>
          <a:p>
            <a:pPr algn="ctr"/>
            <a:endParaRPr lang="en-US" sz="1500" dirty="0">
              <a:solidFill>
                <a:schemeClr val="bg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F506D6FB-DE23-7B46-813B-30B8E951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28105"/>
            <a:ext cx="168949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969696"/>
                </a:solidFill>
                <a:latin typeface="Comic Sans MS" panose="030F0902030302020204" pitchFamily="66" charset="0"/>
              </a:rPr>
              <a:t>Build-It-</a:t>
            </a:r>
            <a:r>
              <a:rPr lang="en-US" altLang="en-US" sz="1200" dirty="0" err="1">
                <a:solidFill>
                  <a:srgbClr val="969696"/>
                </a:solidFill>
                <a:latin typeface="Comic Sans MS" panose="030F0902030302020204" pitchFamily="66" charset="0"/>
              </a:rPr>
              <a:t>Yourself.com</a:t>
            </a:r>
            <a:endParaRPr lang="en-US" altLang="en-US" sz="12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Picture 12" descr="robots 1.gif">
            <a:extLst>
              <a:ext uri="{FF2B5EF4-FFF2-40B4-BE49-F238E27FC236}">
                <a16:creationId xmlns="" xmlns:a16="http://schemas.microsoft.com/office/drawing/2014/main" id="{AFB887A8-3BC7-5740-A8C4-B78C7CE18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24" y="3368694"/>
            <a:ext cx="1445264" cy="1774806"/>
          </a:xfrm>
          <a:prstGeom prst="rect">
            <a:avLst/>
          </a:prstGeom>
        </p:spPr>
      </p:pic>
      <p:pic>
        <p:nvPicPr>
          <p:cNvPr id="14" name="Picture 13" descr="robots2.gif">
            <a:extLst>
              <a:ext uri="{FF2B5EF4-FFF2-40B4-BE49-F238E27FC236}">
                <a16:creationId xmlns="" xmlns:a16="http://schemas.microsoft.com/office/drawing/2014/main" id="{E0D7A4B6-BBF8-D842-93BF-D9261F98E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09" y="2467551"/>
            <a:ext cx="1360241" cy="2675949"/>
          </a:xfrm>
          <a:prstGeom prst="rect">
            <a:avLst/>
          </a:prstGeom>
        </p:spPr>
      </p:pic>
      <p:pic>
        <p:nvPicPr>
          <p:cNvPr id="15" name="Picture 14" descr="robots3.gif">
            <a:extLst>
              <a:ext uri="{FF2B5EF4-FFF2-40B4-BE49-F238E27FC236}">
                <a16:creationId xmlns="" xmlns:a16="http://schemas.microsoft.com/office/drawing/2014/main" id="{1E95EFD4-710C-B744-A9FA-D9827274D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66" y="3466198"/>
            <a:ext cx="1019609" cy="16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xmlns="" id="{D215D3D5-E880-4CD4-9178-C35CF461F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Measure of Success</a:t>
            </a:r>
          </a:p>
        </p:txBody>
      </p:sp>
      <p:pic>
        <p:nvPicPr>
          <p:cNvPr id="1843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4D05975A-E5FB-447A-B536-835697F6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Communicate at least 3 words 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US" altLang="ja-JP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 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out of 10 code success rate</a:t>
            </a:r>
            <a:endParaRPr lang="ja-JP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Blip>
                <a:blip r:embed="rId4"/>
              </a:buBlip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Understand a word within 2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seconds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4"/>
              </a:buBlip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Blip>
                <a:blip r:embed="rId4"/>
              </a:buBlip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800" i="1" dirty="0">
                <a:latin typeface="Comic Sans MS" panose="030F0902030302020204" pitchFamily="66" charset="0"/>
              </a:rPr>
              <a:t>Who can detect the most words with the highest success rate in the shortest time</a:t>
            </a:r>
            <a:r>
              <a:rPr lang="en-US" sz="1800" i="1" dirty="0" smtClean="0">
                <a:latin typeface="Comic Sans MS" panose="030F0902030302020204" pitchFamily="66" charset="0"/>
              </a:rPr>
              <a:t>?</a:t>
            </a:r>
            <a:endParaRPr lang="en-US" sz="1800" i="1" dirty="0"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2E97F9-A019-4F63-8E1B-599262176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766763"/>
            <a:ext cx="1791654" cy="2826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xmlns="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 Flow Chart</a:t>
            </a: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56D168-B09A-47AF-B2BB-A2E9A60CF3C8}"/>
              </a:ext>
            </a:extLst>
          </p:cNvPr>
          <p:cNvGrpSpPr/>
          <p:nvPr/>
        </p:nvGrpSpPr>
        <p:grpSpPr>
          <a:xfrm>
            <a:off x="701153" y="2131698"/>
            <a:ext cx="7741694" cy="1047748"/>
            <a:chOff x="990600" y="2819400"/>
            <a:chExt cx="10134600" cy="137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89C5869-1549-4164-980F-9F503F3D20A4}"/>
                </a:ext>
              </a:extLst>
            </p:cNvPr>
            <p:cNvSpPr/>
            <p:nvPr/>
          </p:nvSpPr>
          <p:spPr>
            <a:xfrm>
              <a:off x="990600" y="2819400"/>
              <a:ext cx="28194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902030302020204" pitchFamily="66" charset="0"/>
                </a:rPr>
                <a:t>Initialize 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72A9123-BD5E-4D2C-97DE-89D6A10DE221}"/>
                </a:ext>
              </a:extLst>
            </p:cNvPr>
            <p:cNvSpPr/>
            <p:nvPr/>
          </p:nvSpPr>
          <p:spPr>
            <a:xfrm>
              <a:off x="4648200" y="2819400"/>
              <a:ext cx="28194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902030302020204" pitchFamily="66" charset="0"/>
                </a:rPr>
                <a:t>Detect 1-3 words</a:t>
              </a:r>
            </a:p>
            <a:p>
              <a:pPr algn="ctr"/>
              <a:r>
                <a:rPr lang="en-US" altLang="ja-JP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902030302020204" pitchFamily="66" charset="0"/>
                </a:rPr>
                <a:t>1-3</a:t>
              </a:r>
              <a:endPara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91AA06-6B19-48D8-866C-26EEC37AA0F3}"/>
                </a:ext>
              </a:extLst>
            </p:cNvPr>
            <p:cNvSpPr/>
            <p:nvPr/>
          </p:nvSpPr>
          <p:spPr>
            <a:xfrm>
              <a:off x="8305800" y="2819400"/>
              <a:ext cx="2819400" cy="137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902030302020204" pitchFamily="66" charset="0"/>
                </a:rPr>
                <a:t>Control Output Action</a:t>
              </a: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xmlns="" id="{0D8C55AE-50B4-4484-ACE5-7392FF12D597}"/>
                </a:ext>
              </a:extLst>
            </p:cNvPr>
            <p:cNvSpPr/>
            <p:nvPr/>
          </p:nvSpPr>
          <p:spPr>
            <a:xfrm>
              <a:off x="3810000" y="3276600"/>
              <a:ext cx="838200" cy="381000"/>
            </a:xfrm>
            <a:prstGeom prst="rightArrow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5000">
                  <a:srgbClr val="7030A0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xmlns="" id="{4C1F9872-6BC3-4829-8DFF-EACCC24B069D}"/>
                </a:ext>
              </a:extLst>
            </p:cNvPr>
            <p:cNvSpPr/>
            <p:nvPr/>
          </p:nvSpPr>
          <p:spPr>
            <a:xfrm>
              <a:off x="7467600" y="3276600"/>
              <a:ext cx="838200" cy="381000"/>
            </a:xfrm>
            <a:prstGeom prst="rightArrow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5000">
                  <a:srgbClr val="7030A0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xmlns="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2BF4936-BDB2-4BCE-89E8-9C79859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Scratch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Code to detect a sound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9A7DA54A-5315-BD4A-9570-431FA927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51034"/>
            <a:ext cx="34058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hlinkClick r:id="rId4"/>
              </a:rPr>
              <a:t>https://scratch.mit.edu/projects/459228143/editor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pPr>
              <a:spcBef>
                <a:spcPct val="0"/>
              </a:spcBef>
              <a:buNone/>
            </a:pPr>
            <a:endParaRPr lang="en-US" altLang="en-US" sz="12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6" y="895350"/>
            <a:ext cx="4053459" cy="37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86000" y="766763"/>
            <a:ext cx="2057400" cy="39385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xmlns="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2BF4936-BDB2-4BCE-89E8-9C79859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766763"/>
            <a:ext cx="358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Scratch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Code to detect a sound.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Does a flip when you talk.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Repeats forever.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9A7DA54A-5315-BD4A-9570-431FA927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96" y="3199968"/>
            <a:ext cx="340580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hlinkClick r:id="rId4"/>
              </a:rPr>
              <a:t>https://scratch.mit.edu/projects/459228143/editor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pPr>
              <a:spcBef>
                <a:spcPct val="0"/>
              </a:spcBef>
              <a:buNone/>
            </a:pPr>
            <a:endParaRPr lang="en-US" altLang="en-US" sz="12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3" y="628650"/>
            <a:ext cx="2381250" cy="37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0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xmlns="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2BF4936-BDB2-4BCE-89E8-9C79859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6763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Scratch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Code to detect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soft sound or a loud sound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9A7DA54A-5315-BD4A-9570-431FA927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04568"/>
            <a:ext cx="37338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hlinkClick r:id="rId4"/>
              </a:rPr>
              <a:t>https://scratch.mit.edu/projects/459228143/editor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pPr>
              <a:spcBef>
                <a:spcPct val="0"/>
              </a:spcBef>
              <a:buNone/>
            </a:pPr>
            <a:endParaRPr lang="en-US" altLang="en-US" sz="12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19150"/>
            <a:ext cx="484515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783010"/>
            <a:ext cx="2937164" cy="39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Line 4">
            <a:extLst>
              <a:ext uri="{FF2B5EF4-FFF2-40B4-BE49-F238E27FC236}">
                <a16:creationId xmlns="" xmlns:a16="http://schemas.microsoft.com/office/drawing/2014/main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="" xmlns:a16="http://schemas.microsoft.com/office/drawing/2014/main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="" xmlns:a16="http://schemas.microsoft.com/office/drawing/2014/main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C2BF4936-BDB2-4BCE-89E8-9C79859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766763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Scratch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Code to detect two syllables.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9A7DA54A-5315-BD4A-9570-431FA927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96" y="4095750"/>
            <a:ext cx="3405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hlinkClick r:id="rId5"/>
              </a:rPr>
              <a:t>https://scratch.mit.edu/projects/313136260/editor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>
              <a:hlinkClick r:id="rId5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766763"/>
            <a:ext cx="3650673" cy="42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xmlns="" id="{B7EC67FB-9081-42E1-BF05-6FE272E1F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Code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4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B3A67FA3-79E4-48B9-BB85-9FB4C42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C2BF4936-BDB2-4BCE-89E8-9C79859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Scratch 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Code to detect multiple syllables.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9A7DA54A-5315-BD4A-9570-431FA927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01016"/>
            <a:ext cx="334235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>
                <a:hlinkClick r:id="rId4"/>
              </a:rPr>
              <a:t>https://scratch.mit.edu/projects/309302633/editor</a:t>
            </a:r>
            <a:endParaRPr lang="en-US" altLang="en-US" sz="1200" dirty="0">
              <a:solidFill>
                <a:srgbClr val="969696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6763"/>
            <a:ext cx="2474126" cy="413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xmlns="" id="{9FC2E430-606B-4CA8-B3A6-FECEC3A57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Advanced Projects</a:t>
            </a: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686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E2249BFB-3F59-4D94-B758-C6E6D976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851297"/>
            <a:ext cx="80248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Show light:</a:t>
            </a:r>
          </a:p>
          <a:p>
            <a:pPr marL="628650" lvl="1" indent="-228600" eaLnBrk="1" hangingPunct="1">
              <a:buClr>
                <a:srgbClr val="C00000"/>
              </a:buClr>
              <a:buFont typeface="+mj-lt"/>
              <a:buAutoNum type="alphaLcPeriod"/>
              <a:defRPr/>
            </a:pPr>
            <a:r>
              <a:rPr lang="en-US" altLang="en-US" sz="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Red when machine NOT listening  </a:t>
            </a:r>
          </a:p>
          <a:p>
            <a:pPr marL="628650" lvl="1" indent="-228600" eaLnBrk="1" hangingPunct="1">
              <a:buClr>
                <a:srgbClr val="C00000"/>
              </a:buClr>
              <a:buFont typeface="+mj-lt"/>
              <a:buAutoNum type="alphaLcPeriod"/>
              <a:defRPr/>
            </a:pPr>
            <a:r>
              <a:rPr lang="en-US" altLang="en-US" sz="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Green when machine IS listening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Show or play metronome to sync syllables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Start all words with common sound to reset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Train computer to understand your accent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Calibrate loudness </a:t>
            </a:r>
            <a:r>
              <a:rPr lang="en-US" altLang="en-US" sz="1200" kern="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threshold</a:t>
            </a:r>
            <a:endParaRPr lang="en-US" altLang="en-US" sz="12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Write </a:t>
            </a: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 microphone audio calibrate routine.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Detect more than two words.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Improve speed of pattern recognition.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Improve reliability of pattern recognition.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Improve user interface and game play.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Record your own Beat Box riff.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Add a variety of dance moves.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2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Build a physical dancing robot.</a:t>
            </a:r>
          </a:p>
        </p:txBody>
      </p:sp>
    </p:spTree>
    <p:extLst>
      <p:ext uri="{BB962C8B-B14F-4D97-AF65-F5344CB8AC3E}">
        <p14:creationId xmlns:p14="http://schemas.microsoft.com/office/powerpoint/2010/main" val="337540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xmlns="" id="{9FC2E430-606B-4CA8-B3A6-FECEC3A57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What we should know</a:t>
            </a:r>
          </a:p>
        </p:txBody>
      </p:sp>
      <p:pic>
        <p:nvPicPr>
          <p:cNvPr id="3686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E2249BFB-3F59-4D94-B758-C6E6D976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58416"/>
            <a:ext cx="80248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Effective ways to use voice recognition in a game or application.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detect length, loudness and number of words in a program.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draw and animate way cool cartoons</a:t>
            </a:r>
            <a:r>
              <a:rPr lang="en-US" altLang="en-US" sz="1800" kern="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en-US" altLang="en-US" sz="1800" kern="0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6">
            <a:extLst>
              <a:ext uri="{FF2B5EF4-FFF2-40B4-BE49-F238E27FC236}">
                <a16:creationId xmlns:a16="http://schemas.microsoft.com/office/drawing/2014/main" xmlns="" id="{191AFAD6-28B7-4989-9A4D-C5D924BF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4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988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97088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54288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114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686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258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830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CC0000"/>
              </a:buClr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xmlns="" id="{09DDD012-2D6A-4B1E-A704-E57457E355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Problem</a:t>
            </a:r>
          </a:p>
        </p:txBody>
      </p:sp>
      <p:pic>
        <p:nvPicPr>
          <p:cNvPr id="615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25A8420E-2AFD-4A01-9AC6-F4272A3C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">
            <a:extLst>
              <a:ext uri="{FF2B5EF4-FFF2-40B4-BE49-F238E27FC236}">
                <a16:creationId xmlns:a16="http://schemas.microsoft.com/office/drawing/2014/main" xmlns="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need to control your computer?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Typing is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waaaaay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too slow!</a:t>
            </a:r>
          </a:p>
        </p:txBody>
      </p:sp>
      <p:pic>
        <p:nvPicPr>
          <p:cNvPr id="8" name="Picture 2" descr="https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xmlns="" id="{242DDC8A-982A-4B66-AA9A-4F770054B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504" y="648629"/>
            <a:ext cx="2763192" cy="254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4">
            <a:extLst>
              <a:ext uri="{FF2B5EF4-FFF2-40B4-BE49-F238E27FC236}">
                <a16:creationId xmlns:a16="http://schemas.microsoft.com/office/drawing/2014/main" xmlns="" id="{09FB8BDB-8FAB-415E-846E-934BDCC33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9D69C4BF-58F9-49A1-AFA9-90DE711C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9">
            <a:extLst>
              <a:ext uri="{FF2B5EF4-FFF2-40B4-BE49-F238E27FC236}">
                <a16:creationId xmlns:a16="http://schemas.microsoft.com/office/drawing/2014/main" xmlns="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 your computer to talk!</a:t>
            </a:r>
          </a:p>
        </p:txBody>
      </p:sp>
      <p:pic>
        <p:nvPicPr>
          <p:cNvPr id="7" name="Picture 3" descr="C:\Users\design\Desktop\05042019\anim-robot-yel.gif">
            <a:extLst>
              <a:ext uri="{FF2B5EF4-FFF2-40B4-BE49-F238E27FC236}">
                <a16:creationId xmlns:a16="http://schemas.microsoft.com/office/drawing/2014/main" xmlns="" id="{05157219-5954-4DA0-AEF4-FB1E3035E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263" y="485775"/>
            <a:ext cx="2292505" cy="2903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xmlns="" id="{9133C629-B2A3-489B-96F4-FB892772D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88CF3008-0EF4-45F5-9FFB-7D3D52A9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9">
            <a:extLst>
              <a:ext uri="{FF2B5EF4-FFF2-40B4-BE49-F238E27FC236}">
                <a16:creationId xmlns:a16="http://schemas.microsoft.com/office/drawing/2014/main" xmlns="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Research – History of Man-Machine Interfaces </a:t>
            </a:r>
          </a:p>
        </p:txBody>
      </p:sp>
      <p:pic>
        <p:nvPicPr>
          <p:cNvPr id="11" name="Picture 2" descr="Image result for history of computer interfaces">
            <a:extLst>
              <a:ext uri="{FF2B5EF4-FFF2-40B4-BE49-F238E27FC236}">
                <a16:creationId xmlns:a16="http://schemas.microsoft.com/office/drawing/2014/main" xmlns="" id="{6C122F22-11F2-4DE6-AC66-F029226B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044" y="1257681"/>
            <a:ext cx="1153728" cy="4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 result for abacus history">
            <a:extLst>
              <a:ext uri="{FF2B5EF4-FFF2-40B4-BE49-F238E27FC236}">
                <a16:creationId xmlns:a16="http://schemas.microsoft.com/office/drawing/2014/main" xmlns="" id="{0296FC43-9C09-434D-BD34-154D51A3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95" y="1531021"/>
            <a:ext cx="901718" cy="4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0D52C5-6080-4E43-9BF2-013A522464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273527"/>
            <a:ext cx="1498909" cy="565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7A3F305-ED49-4659-85FE-8F107E9182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659" y="3107441"/>
            <a:ext cx="1073185" cy="7240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8B6370-95DA-44AF-949C-6E15EBFDF7FC}"/>
              </a:ext>
            </a:extLst>
          </p:cNvPr>
          <p:cNvSpPr txBox="1"/>
          <p:nvPr/>
        </p:nvSpPr>
        <p:spPr>
          <a:xfrm>
            <a:off x="796821" y="1962150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500 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36F984-DC3E-4058-A98F-8898C8BBE91A}"/>
              </a:ext>
            </a:extLst>
          </p:cNvPr>
          <p:cNvSpPr txBox="1"/>
          <p:nvPr/>
        </p:nvSpPr>
        <p:spPr>
          <a:xfrm>
            <a:off x="1917173" y="2965906"/>
            <a:ext cx="418704" cy="21544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1868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C50BA9-139A-4ABA-B9B6-E2EDD7A243A1}"/>
              </a:ext>
            </a:extLst>
          </p:cNvPr>
          <p:cNvSpPr txBox="1"/>
          <p:nvPr/>
        </p:nvSpPr>
        <p:spPr>
          <a:xfrm>
            <a:off x="807850" y="1365706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Abacus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DBC265-CE2D-4DDE-9384-5C638E75F230}"/>
              </a:ext>
            </a:extLst>
          </p:cNvPr>
          <p:cNvSpPr txBox="1"/>
          <p:nvPr/>
        </p:nvSpPr>
        <p:spPr>
          <a:xfrm>
            <a:off x="2016665" y="1047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Punch </a:t>
            </a:r>
            <a:r>
              <a:rPr lang="en-US" sz="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Cards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8E0C69-70D0-46F1-9FAC-97A3C45D8D63}"/>
              </a:ext>
            </a:extLst>
          </p:cNvPr>
          <p:cNvSpPr txBox="1"/>
          <p:nvPr/>
        </p:nvSpPr>
        <p:spPr>
          <a:xfrm>
            <a:off x="3601524" y="2132592"/>
            <a:ext cx="495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1965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69D8FF-EDA0-4CE4-9D62-7A31263348ED}"/>
              </a:ext>
            </a:extLst>
          </p:cNvPr>
          <p:cNvSpPr txBox="1"/>
          <p:nvPr/>
        </p:nvSpPr>
        <p:spPr>
          <a:xfrm>
            <a:off x="1079563" y="3804106"/>
            <a:ext cx="12250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Typewriter/Keyboard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C7B411-1221-4C39-9257-BC2D7C642F02}"/>
              </a:ext>
            </a:extLst>
          </p:cNvPr>
          <p:cNvSpPr txBox="1"/>
          <p:nvPr/>
        </p:nvSpPr>
        <p:spPr>
          <a:xfrm>
            <a:off x="4319063" y="3735250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Mouse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  <a:ea typeface="幼圆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05754DC-3A62-46A6-A44B-15471ABD34CB}"/>
              </a:ext>
            </a:extLst>
          </p:cNvPr>
          <p:cNvSpPr txBox="1"/>
          <p:nvPr/>
        </p:nvSpPr>
        <p:spPr>
          <a:xfrm>
            <a:off x="2201400" y="1784821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1890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3F56E2-7420-41C2-A7B0-530938528DE3}"/>
              </a:ext>
            </a:extLst>
          </p:cNvPr>
          <p:cNvSpPr txBox="1"/>
          <p:nvPr/>
        </p:nvSpPr>
        <p:spPr>
          <a:xfrm>
            <a:off x="4319063" y="3054169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1968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E77717-EAFA-4277-A7E1-368824477A26}"/>
              </a:ext>
            </a:extLst>
          </p:cNvPr>
          <p:cNvSpPr txBox="1"/>
          <p:nvPr/>
        </p:nvSpPr>
        <p:spPr>
          <a:xfrm>
            <a:off x="3364562" y="1025758"/>
            <a:ext cx="7938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Touchscreen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154B25A-19A1-478F-AEB8-292BCB976F89}"/>
              </a:ext>
            </a:extLst>
          </p:cNvPr>
          <p:cNvSpPr txBox="1"/>
          <p:nvPr/>
        </p:nvSpPr>
        <p:spPr>
          <a:xfrm>
            <a:off x="3046477" y="3239102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1952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6958DF5-1897-460F-8440-457ECF5A8E53}"/>
              </a:ext>
            </a:extLst>
          </p:cNvPr>
          <p:cNvSpPr txBox="1"/>
          <p:nvPr/>
        </p:nvSpPr>
        <p:spPr>
          <a:xfrm>
            <a:off x="2843927" y="4589482"/>
            <a:ext cx="10422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902030302020204" pitchFamily="66" charset="0"/>
              </a:rPr>
              <a:t>Voice recognition </a:t>
            </a:r>
            <a:endParaRPr lang="en-US" sz="800" dirty="0">
              <a:solidFill>
                <a:schemeClr val="tx1"/>
              </a:solidFill>
              <a:latin typeface="Comic Sans MS" panose="030F0902030302020204" pitchFamily="66" charset="0"/>
              <a:ea typeface="幼圆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2C3C79-F406-4724-A3DA-8B399C8A93D9}"/>
              </a:ext>
            </a:extLst>
          </p:cNvPr>
          <p:cNvSpPr txBox="1"/>
          <p:nvPr/>
        </p:nvSpPr>
        <p:spPr>
          <a:xfrm>
            <a:off x="6575151" y="1167884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Comic Sans MS" panose="030F0702030302020204" pitchFamily="66" charset="0"/>
              </a:rPr>
              <a:t>The Future… </a:t>
            </a:r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  <a:ea typeface="幼圆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AB1EA19-55D3-46CA-8987-58146DE987FC}"/>
              </a:ext>
            </a:extLst>
          </p:cNvPr>
          <p:cNvGrpSpPr/>
          <p:nvPr/>
        </p:nvGrpSpPr>
        <p:grpSpPr>
          <a:xfrm>
            <a:off x="899727" y="2080501"/>
            <a:ext cx="4461257" cy="1069909"/>
            <a:chOff x="307975" y="2497329"/>
            <a:chExt cx="8670253" cy="230440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574D80B7-84E9-4002-B76C-00BE20AE1B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250" y="2912215"/>
              <a:ext cx="3530" cy="680464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A30A39FD-D867-4C75-8C96-9A2102756C1F}"/>
                </a:ext>
              </a:extLst>
            </p:cNvPr>
            <p:cNvCxnSpPr>
              <a:cxnSpLocks/>
            </p:cNvCxnSpPr>
            <p:nvPr/>
          </p:nvCxnSpPr>
          <p:spPr>
            <a:xfrm>
              <a:off x="2735960" y="3634619"/>
              <a:ext cx="0" cy="53340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3115EC12-F2A0-4576-A43A-7FCDF6009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2497329"/>
              <a:ext cx="0" cy="113729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991F89D6-C00F-47C5-B82C-CD1B89647EA3}"/>
                </a:ext>
              </a:extLst>
            </p:cNvPr>
            <p:cNvCxnSpPr>
              <a:cxnSpLocks/>
            </p:cNvCxnSpPr>
            <p:nvPr/>
          </p:nvCxnSpPr>
          <p:spPr>
            <a:xfrm>
              <a:off x="4839748" y="3655324"/>
              <a:ext cx="0" cy="1146411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FC84E0EF-D05E-494E-B0AD-46626B092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188" y="3164719"/>
              <a:ext cx="0" cy="46990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29D84F2-1AC5-458B-8E6C-0DE51BBECB94}"/>
                </a:ext>
              </a:extLst>
            </p:cNvPr>
            <p:cNvCxnSpPr>
              <a:cxnSpLocks/>
            </p:cNvCxnSpPr>
            <p:nvPr/>
          </p:nvCxnSpPr>
          <p:spPr>
            <a:xfrm>
              <a:off x="7311167" y="3704674"/>
              <a:ext cx="0" cy="602076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50BDE46F-E719-4E6D-BF05-F6669B60507A}"/>
                </a:ext>
              </a:extLst>
            </p:cNvPr>
            <p:cNvCxnSpPr>
              <a:cxnSpLocks/>
            </p:cNvCxnSpPr>
            <p:nvPr/>
          </p:nvCxnSpPr>
          <p:spPr>
            <a:xfrm>
              <a:off x="307975" y="3656222"/>
              <a:ext cx="8670253" cy="48452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733BB72-E2D5-4999-9A56-CB898DF858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617" y="1250600"/>
            <a:ext cx="923183" cy="8758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9B31331-121D-4FC2-90D7-255EBA605FE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455" y="3611537"/>
            <a:ext cx="1198876" cy="9779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F11D66F-A84E-405B-99E7-C6EC9E9035D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483" y="1416017"/>
            <a:ext cx="2265096" cy="12741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3" y="2800350"/>
            <a:ext cx="1744757" cy="17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4">
            <a:extLst>
              <a:ext uri="{FF2B5EF4-FFF2-40B4-BE49-F238E27FC236}">
                <a16:creationId xmlns:a16="http://schemas.microsoft.com/office/drawing/2014/main" xmlns="" id="{CABA7984-2187-4B32-90B0-F03D13ED0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Voice Recognition Variables</a:t>
            </a:r>
          </a:p>
        </p:txBody>
      </p:sp>
      <p:pic>
        <p:nvPicPr>
          <p:cNvPr id="1229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510B3229-DD2B-422C-95AD-CCD22339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19" y="814691"/>
            <a:ext cx="340468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Detect a word by measuring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Loudness (volume)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 of syllables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of each syllable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038601" y="1350519"/>
            <a:ext cx="533400" cy="381000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6" idx="0"/>
          </p:cNvCxnSpPr>
          <p:nvPr/>
        </p:nvCxnSpPr>
        <p:spPr bwMode="auto">
          <a:xfrm>
            <a:off x="4038601" y="1545071"/>
            <a:ext cx="4571999" cy="32023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reeform 33"/>
          <p:cNvSpPr/>
          <p:nvPr/>
        </p:nvSpPr>
        <p:spPr bwMode="auto">
          <a:xfrm>
            <a:off x="4572000" y="893319"/>
            <a:ext cx="533400" cy="1447800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038600" y="2645919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Connector 35"/>
          <p:cNvCxnSpPr>
            <a:stCxn id="35" idx="0"/>
          </p:cNvCxnSpPr>
          <p:nvPr/>
        </p:nvCxnSpPr>
        <p:spPr bwMode="auto">
          <a:xfrm flipV="1">
            <a:off x="4038600" y="2950721"/>
            <a:ext cx="4571999" cy="6484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reeform 39"/>
          <p:cNvSpPr/>
          <p:nvPr/>
        </p:nvSpPr>
        <p:spPr bwMode="auto">
          <a:xfrm>
            <a:off x="5029200" y="2647942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096000" y="2647946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038600" y="3941319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" name="Straight Connector 42"/>
          <p:cNvCxnSpPr>
            <a:stCxn id="42" idx="0"/>
          </p:cNvCxnSpPr>
          <p:nvPr/>
        </p:nvCxnSpPr>
        <p:spPr bwMode="auto">
          <a:xfrm flipV="1">
            <a:off x="4038600" y="4246121"/>
            <a:ext cx="4571999" cy="6484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reeform 43"/>
          <p:cNvSpPr/>
          <p:nvPr/>
        </p:nvSpPr>
        <p:spPr bwMode="auto">
          <a:xfrm>
            <a:off x="5029200" y="3943342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562600" y="3943346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20383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xmlns="" id="{9133C629-B2A3-489B-96F4-FB892772D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4AB111D9-72BA-41AB-914E-EC744174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Research</a:t>
            </a:r>
          </a:p>
        </p:txBody>
      </p:sp>
      <p:pic>
        <p:nvPicPr>
          <p:cNvPr id="1434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88CF3008-0EF4-45F5-9FFB-7D3D52A9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xmlns="" id="{C48D9965-9BDE-4414-860B-032CFF6F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759"/>
            <a:ext cx="42941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Research and document: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Voice controlled assistants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Ok Google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Alexa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Siri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Voice controlled games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Chicken Scream</a:t>
            </a: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115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xmlns="" id="{D215D3D5-E880-4CD4-9178-C35CF461F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3D767F7B-D9D6-49CE-8B07-0AF33A7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362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Break Mission Into Simple Parts</a:t>
            </a:r>
          </a:p>
        </p:txBody>
      </p:sp>
      <p:pic>
        <p:nvPicPr>
          <p:cNvPr id="1843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4D05975A-E5FB-447A-B536-835697F6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19150"/>
            <a:ext cx="396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Vocabulary – make your own language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Think of using volume and number of syllables to differentiate words.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" y="8953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Maybe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21145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Yes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97387" y="895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547658" y="895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97929" y="895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497387" y="21145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47658" y="21145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97929" y="21145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57200" y="15049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497387" y="1504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547658" y="1504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97929" y="1504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9527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Maybe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41719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Yes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97387" y="29527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547658" y="29527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97929" y="29527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97387" y="4171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547658" y="4171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Bang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597929" y="41719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Bong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" y="3562350"/>
            <a:ext cx="1050271" cy="609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497387" y="3562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Bing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547658" y="3562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Bang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597929" y="3562350"/>
            <a:ext cx="1050271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4">
            <a:extLst>
              <a:ext uri="{FF2B5EF4-FFF2-40B4-BE49-F238E27FC236}">
                <a16:creationId xmlns:a16="http://schemas.microsoft.com/office/drawing/2014/main" xmlns="" id="{CABA7984-2187-4B32-90B0-F03D13ED0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Voice Recognition Variables</a:t>
            </a:r>
          </a:p>
        </p:txBody>
      </p:sp>
      <p:pic>
        <p:nvPicPr>
          <p:cNvPr id="1229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510B3229-DD2B-422C-95AD-CCD22339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19" y="814691"/>
            <a:ext cx="340468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Detect a word by measuring</a:t>
            </a: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Loudness (volume)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 of syllables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of each syllable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4038601" y="1428749"/>
            <a:ext cx="533400" cy="228601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6" idx="0"/>
          </p:cNvCxnSpPr>
          <p:nvPr/>
        </p:nvCxnSpPr>
        <p:spPr bwMode="auto">
          <a:xfrm>
            <a:off x="4038601" y="1545481"/>
            <a:ext cx="4571999" cy="31613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 bwMode="auto">
          <a:xfrm>
            <a:off x="6477000" y="893319"/>
            <a:ext cx="533400" cy="1447800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038600" y="2645919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29" idx="0"/>
          </p:cNvCxnSpPr>
          <p:nvPr/>
        </p:nvCxnSpPr>
        <p:spPr bwMode="auto">
          <a:xfrm flipV="1">
            <a:off x="4038600" y="2950721"/>
            <a:ext cx="4571999" cy="6484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 bwMode="auto">
          <a:xfrm>
            <a:off x="6477000" y="2647942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038600" y="3941319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 bwMode="auto">
          <a:xfrm flipV="1">
            <a:off x="4038600" y="4246121"/>
            <a:ext cx="4571999" cy="6484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eform 34"/>
          <p:cNvSpPr/>
          <p:nvPr/>
        </p:nvSpPr>
        <p:spPr bwMode="auto">
          <a:xfrm>
            <a:off x="6553200" y="3943342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086600" y="3943346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620000" y="2647950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20000" y="3943350"/>
            <a:ext cx="533400" cy="609604"/>
          </a:xfrm>
          <a:custGeom>
            <a:avLst/>
            <a:gdLst>
              <a:gd name="connsiteX0" fmla="*/ 0 w 1835285"/>
              <a:gd name="connsiteY0" fmla="*/ 311286 h 609604"/>
              <a:gd name="connsiteX1" fmla="*/ 136187 w 1835285"/>
              <a:gd name="connsiteY1" fmla="*/ 12971 h 609604"/>
              <a:gd name="connsiteX2" fmla="*/ 304800 w 1835285"/>
              <a:gd name="connsiteY2" fmla="*/ 298315 h 609604"/>
              <a:gd name="connsiteX3" fmla="*/ 453957 w 1835285"/>
              <a:gd name="connsiteY3" fmla="*/ 609600 h 609604"/>
              <a:gd name="connsiteX4" fmla="*/ 616085 w 1835285"/>
              <a:gd name="connsiteY4" fmla="*/ 298315 h 609604"/>
              <a:gd name="connsiteX5" fmla="*/ 778212 w 1835285"/>
              <a:gd name="connsiteY5" fmla="*/ 6486 h 609604"/>
              <a:gd name="connsiteX6" fmla="*/ 920885 w 1835285"/>
              <a:gd name="connsiteY6" fmla="*/ 311286 h 609604"/>
              <a:gd name="connsiteX7" fmla="*/ 1070042 w 1835285"/>
              <a:gd name="connsiteY7" fmla="*/ 609600 h 609604"/>
              <a:gd name="connsiteX8" fmla="*/ 1225685 w 1835285"/>
              <a:gd name="connsiteY8" fmla="*/ 311286 h 609604"/>
              <a:gd name="connsiteX9" fmla="*/ 1374842 w 1835285"/>
              <a:gd name="connsiteY9" fmla="*/ 0 h 609604"/>
              <a:gd name="connsiteX10" fmla="*/ 1536970 w 1835285"/>
              <a:gd name="connsiteY10" fmla="*/ 311286 h 609604"/>
              <a:gd name="connsiteX11" fmla="*/ 1686127 w 1835285"/>
              <a:gd name="connsiteY11" fmla="*/ 609600 h 609604"/>
              <a:gd name="connsiteX12" fmla="*/ 1835285 w 1835285"/>
              <a:gd name="connsiteY12" fmla="*/ 304800 h 6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5285" h="609604">
                <a:moveTo>
                  <a:pt x="0" y="311286"/>
                </a:moveTo>
                <a:cubicBezTo>
                  <a:pt x="42693" y="163209"/>
                  <a:pt x="85387" y="15133"/>
                  <a:pt x="136187" y="12971"/>
                </a:cubicBezTo>
                <a:cubicBezTo>
                  <a:pt x="186987" y="10809"/>
                  <a:pt x="251838" y="198877"/>
                  <a:pt x="304800" y="298315"/>
                </a:cubicBezTo>
                <a:cubicBezTo>
                  <a:pt x="357762" y="397753"/>
                  <a:pt x="402076" y="609600"/>
                  <a:pt x="453957" y="609600"/>
                </a:cubicBezTo>
                <a:cubicBezTo>
                  <a:pt x="505838" y="609600"/>
                  <a:pt x="562043" y="398834"/>
                  <a:pt x="616085" y="298315"/>
                </a:cubicBezTo>
                <a:cubicBezTo>
                  <a:pt x="670127" y="197796"/>
                  <a:pt x="727412" y="4324"/>
                  <a:pt x="778212" y="6486"/>
                </a:cubicBezTo>
                <a:cubicBezTo>
                  <a:pt x="829012" y="8648"/>
                  <a:pt x="872247" y="210767"/>
                  <a:pt x="920885" y="311286"/>
                </a:cubicBezTo>
                <a:cubicBezTo>
                  <a:pt x="969523" y="411805"/>
                  <a:pt x="1019242" y="609600"/>
                  <a:pt x="1070042" y="609600"/>
                </a:cubicBezTo>
                <a:cubicBezTo>
                  <a:pt x="1120842" y="609600"/>
                  <a:pt x="1174885" y="412886"/>
                  <a:pt x="1225685" y="311286"/>
                </a:cubicBezTo>
                <a:cubicBezTo>
                  <a:pt x="1276485" y="209686"/>
                  <a:pt x="1322961" y="0"/>
                  <a:pt x="1374842" y="0"/>
                </a:cubicBezTo>
                <a:cubicBezTo>
                  <a:pt x="1426723" y="0"/>
                  <a:pt x="1485089" y="209686"/>
                  <a:pt x="1536970" y="311286"/>
                </a:cubicBezTo>
                <a:cubicBezTo>
                  <a:pt x="1588851" y="412886"/>
                  <a:pt x="1636408" y="610681"/>
                  <a:pt x="1686127" y="609600"/>
                </a:cubicBezTo>
                <a:cubicBezTo>
                  <a:pt x="1735846" y="608519"/>
                  <a:pt x="1785565" y="456659"/>
                  <a:pt x="1835285" y="304800"/>
                </a:cubicBezTo>
              </a:path>
            </a:pathLst>
          </a:cu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4">
            <a:extLst>
              <a:ext uri="{FF2B5EF4-FFF2-40B4-BE49-F238E27FC236}">
                <a16:creationId xmlns:a16="http://schemas.microsoft.com/office/drawing/2014/main" xmlns="" id="{CABA7984-2187-4B32-90B0-F03D13ED0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42900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xmlns="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Voice Recognition Variables</a:t>
            </a:r>
          </a:p>
        </p:txBody>
      </p:sp>
      <p:pic>
        <p:nvPicPr>
          <p:cNvPr id="1229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xmlns="" id="{510B3229-DD2B-422C-95AD-CCD22339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810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19" y="814691"/>
            <a:ext cx="34046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Loudness (volume)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 of syllables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1800" dirty="0" smtClean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Length of each syllable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1400" y="666751"/>
            <a:ext cx="4310195" cy="4038600"/>
            <a:chOff x="3838575" y="666750"/>
            <a:chExt cx="4848225" cy="42310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769" y="666750"/>
              <a:ext cx="4843031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2114550"/>
              <a:ext cx="48482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3564261"/>
              <a:ext cx="4829175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vr-soft-lou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29600" y="989288"/>
            <a:ext cx="609600" cy="609600"/>
          </a:xfrm>
          <a:prstGeom prst="rect">
            <a:avLst/>
          </a:prstGeom>
        </p:spPr>
      </p:pic>
      <p:pic>
        <p:nvPicPr>
          <p:cNvPr id="6" name="vr-one-tw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08818" y="2384884"/>
            <a:ext cx="609600" cy="609600"/>
          </a:xfrm>
          <a:prstGeom prst="rect">
            <a:avLst/>
          </a:prstGeom>
        </p:spPr>
      </p:pic>
      <p:pic>
        <p:nvPicPr>
          <p:cNvPr id="7" name="vr-short-long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08818" y="3764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13345</TotalTime>
  <Words>897</Words>
  <Application>Microsoft Office PowerPoint</Application>
  <PresentationFormat>On-screen Show (16:9)</PresentationFormat>
  <Paragraphs>191</Paragraphs>
  <Slides>18</Slides>
  <Notes>17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BIY</cp:lastModifiedBy>
  <cp:revision>71</cp:revision>
  <dcterms:created xsi:type="dcterms:W3CDTF">2012-01-21T20:41:34Z</dcterms:created>
  <dcterms:modified xsi:type="dcterms:W3CDTF">2021-01-23T17:40:53Z</dcterms:modified>
</cp:coreProperties>
</file>