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61" r:id="rId5"/>
    <p:sldId id="260" r:id="rId6"/>
    <p:sldId id="263" r:id="rId7"/>
    <p:sldId id="264" r:id="rId8"/>
    <p:sldId id="257" r:id="rId9"/>
    <p:sldId id="265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6781-9213-49FF-9AAA-A3FB3C684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693FD-E0D6-4289-848C-824AE3569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AE542-39DB-4610-A024-40D4357A5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A584-1A75-4D61-9D34-B1D052B7753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65655-3CAB-49C5-AC2C-BC319270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EFBC6-5A46-4FCC-80CD-4B7D57D5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45F8-B8AD-4CAE-9D1F-E65D77DE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8B1A-B13B-4E13-A462-85038842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24E02-A8AC-4CDE-9B17-EFD4758C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36801-9340-45E8-93BD-78402C6B8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A584-1A75-4D61-9D34-B1D052B7753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85508-94E5-401C-BF73-D80BD0DF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A2E1E-DA1D-47B8-BF11-D4FCA388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45F8-B8AD-4CAE-9D1F-E65D77DE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2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1FEED-0F2E-414C-B170-3B50406C6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36F50-9B15-43D0-A296-B70B991BB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360AC-B836-42BE-A71F-F6933C8C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A584-1A75-4D61-9D34-B1D052B7753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9DCED-6CD0-4D80-9305-BA1B2DD4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80040-8221-4241-9AEE-041A5B8A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45F8-B8AD-4CAE-9D1F-E65D77DE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1E98-B815-452E-A677-A8C463DD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C0DCD-2E9A-4118-80D9-4B7318D6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D4705-24CB-407B-B497-FF8E0E22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A584-1A75-4D61-9D34-B1D052B7753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9871E-838E-41E0-8BAD-8162D861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BECCC-5ABE-413F-B87C-A9248D63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45F8-B8AD-4CAE-9D1F-E65D77DE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4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A46B-D689-417B-AD1D-8B9A5C7E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603D2-F6A3-4C88-A8BE-9EF2E42C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02EA7-9276-4AEE-A3A4-2BC8EA8E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A584-1A75-4D61-9D34-B1D052B7753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7009C-1340-433B-A1E4-68AE36EE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F4B2A-6EEA-472E-9EC8-E6C2E9C3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45F8-B8AD-4CAE-9D1F-E65D77DE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7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DF6CD-AC7B-4650-B6E0-66B344C7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B25A0-7203-4188-BEA1-7E8BE1913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966C9-6372-4404-87D0-7BFCE7DFA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858BE-03D1-402F-BEBE-1AC82D47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A584-1A75-4D61-9D34-B1D052B7753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9EDD5-9234-4C19-82D9-66260C81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66099-77A9-4FD4-B494-0EDA9E08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45F8-B8AD-4CAE-9D1F-E65D77DE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6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61376-2A56-4936-B1E3-1901AA2A5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0A38F-71AE-4201-B6D1-79BDB0810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3307F-1148-467D-A469-D72EF61CD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13C24-61D7-487C-9D2C-1AF29A795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128B9-029B-4039-8802-AF53650EB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2DE2C-2D0D-4B9B-8B26-F97032FB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A584-1A75-4D61-9D34-B1D052B7753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4EBB16-BBD5-4925-8AD6-741613CB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0A3849-5FCF-4D4F-B596-9DFCC121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45F8-B8AD-4CAE-9D1F-E65D77DE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8658-AB67-49DD-A5AC-2EE8430F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D8ADF-9452-4325-AF89-4EA6CA50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A584-1A75-4D61-9D34-B1D052B7753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6C08B-0501-4968-AA53-CAB1AC05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03838-3DE4-40A9-AE36-0A1D7FFE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45F8-B8AD-4CAE-9D1F-E65D77DE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00389-2075-4C45-9DB9-20FDE6965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A584-1A75-4D61-9D34-B1D052B7753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702C5-9A1B-4BDC-A365-598C1557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D2CFC-58E5-4696-BE6F-6F5A25D9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45F8-B8AD-4CAE-9D1F-E65D77DE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5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D7EC-0CD3-4AC1-9A11-F8CAB41A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06284-12D7-4E67-9898-C4B253BD7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3548E-DC76-4E17-AF56-44B73999A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838DF-7790-4E78-887F-B496A345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A584-1A75-4D61-9D34-B1D052B7753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5D474-DA15-4792-BCA2-2ADEE7F0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D6AFC-4CA0-47AE-8B65-D50CF892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45F8-B8AD-4CAE-9D1F-E65D77DE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8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6F68-0E49-44EF-B0C1-59BC6EA6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263C00-185B-49DD-9A5B-AFC34872A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8D6F9-2CA3-4DE8-A1ED-C4583CD2B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B55F5-0A8C-4467-B2F0-EEAFAC68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A584-1A75-4D61-9D34-B1D052B7753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25544-5BB4-4135-B767-6783C210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F4776-E8DE-4604-B371-33D0273C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45F8-B8AD-4CAE-9D1F-E65D77DE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7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DE38-0352-4169-98C8-FAB167DB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8523F-8B7C-4ACF-AD24-457552ACE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FC104-6B28-4FFE-BC97-2D553C9CA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A584-1A75-4D61-9D34-B1D052B77534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86F38-6B57-4CAA-86FA-60E3B5CC6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CEC88-6643-4729-9487-AE5199DE2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345F8-B8AD-4CAE-9D1F-E65D77DE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8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ples.yourdictionary.com/persuasive-writing-examples.html" TargetMode="External"/><Relationship Id="rId2" Type="http://schemas.openxmlformats.org/officeDocument/2006/relationships/hyperlink" Target="https://www.collegeessayguy.com/personal-statement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5D8736-4270-485A-A273-F715EDE497C9}"/>
              </a:ext>
            </a:extLst>
          </p:cNvPr>
          <p:cNvSpPr txBox="1"/>
          <p:nvPr/>
        </p:nvSpPr>
        <p:spPr>
          <a:xfrm>
            <a:off x="5587068" y="6467912"/>
            <a:ext cx="167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Build-It-Yourself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516C6-6DE3-4E02-9A72-EBAAE58F117E}"/>
              </a:ext>
            </a:extLst>
          </p:cNvPr>
          <p:cNvSpPr txBox="1"/>
          <p:nvPr/>
        </p:nvSpPr>
        <p:spPr>
          <a:xfrm>
            <a:off x="4157055" y="961823"/>
            <a:ext cx="63386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Problem:</a:t>
            </a:r>
          </a:p>
          <a:p>
            <a:r>
              <a:rPr lang="en-US" dirty="0"/>
              <a:t>Applying to college can be stressful.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The Mission:</a:t>
            </a:r>
          </a:p>
          <a:p>
            <a:r>
              <a:rPr lang="en-US" dirty="0"/>
              <a:t>Let’s make it …                                           and thought provoking.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Let’s tell a story about your dreams. </a:t>
            </a:r>
            <a:endParaRPr lang="en-US" sz="6600" dirty="0">
              <a:solidFill>
                <a:srgbClr val="92D050"/>
              </a:solidFill>
              <a:latin typeface="Ribeye" panose="020F050500000002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3ADFA-90D9-462C-A02B-D1A5CBD236ED}"/>
              </a:ext>
            </a:extLst>
          </p:cNvPr>
          <p:cNvSpPr txBox="1"/>
          <p:nvPr/>
        </p:nvSpPr>
        <p:spPr>
          <a:xfrm>
            <a:off x="25167" y="16778"/>
            <a:ext cx="313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BIY Intern College Essay Journal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49371C-78D2-4722-9BEB-591FF03EF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337" y="3849830"/>
            <a:ext cx="3368478" cy="189653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CDC69A1-9BC4-4DDA-B126-C6A7D49A0025}"/>
              </a:ext>
            </a:extLst>
          </p:cNvPr>
          <p:cNvGrpSpPr/>
          <p:nvPr/>
        </p:nvGrpSpPr>
        <p:grpSpPr>
          <a:xfrm>
            <a:off x="5771866" y="2060570"/>
            <a:ext cx="2599189" cy="1140154"/>
            <a:chOff x="6536422" y="1926346"/>
            <a:chExt cx="2599189" cy="11401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35DE42-8446-47D2-AA2B-B12AC2AAB353}"/>
                </a:ext>
              </a:extLst>
            </p:cNvPr>
            <p:cNvSpPr txBox="1"/>
            <p:nvPr/>
          </p:nvSpPr>
          <p:spPr>
            <a:xfrm>
              <a:off x="6576969" y="1958504"/>
              <a:ext cx="255864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Ribeye" panose="020F0505000000020004" pitchFamily="34" charset="0"/>
                  <a:ea typeface="+mn-ea"/>
                  <a:cs typeface="+mn-cs"/>
                </a:rPr>
                <a:t>fun!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AD9717-9874-4F33-A535-71DAF04F2A33}"/>
                </a:ext>
              </a:extLst>
            </p:cNvPr>
            <p:cNvSpPr txBox="1"/>
            <p:nvPr/>
          </p:nvSpPr>
          <p:spPr>
            <a:xfrm>
              <a:off x="6536422" y="1926346"/>
              <a:ext cx="255864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Ribeye" panose="020F0505000000020004" pitchFamily="34" charset="0"/>
                  <a:ea typeface="+mn-ea"/>
                  <a:cs typeface="+mn-cs"/>
                </a:rPr>
                <a:t>fun!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9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14D9AE-E52E-44A2-A43A-721E05A646A3}"/>
              </a:ext>
            </a:extLst>
          </p:cNvPr>
          <p:cNvSpPr txBox="1"/>
          <p:nvPr/>
        </p:nvSpPr>
        <p:spPr>
          <a:xfrm>
            <a:off x="2108718" y="942392"/>
            <a:ext cx="81006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Tell a good story:</a:t>
            </a:r>
          </a:p>
          <a:p>
            <a:r>
              <a:rPr lang="en-US" dirty="0"/>
              <a:t>You may like to present your goals and accomplishments </a:t>
            </a:r>
          </a:p>
          <a:p>
            <a:r>
              <a:rPr lang="en-US" dirty="0"/>
              <a:t>in the context of a story.</a:t>
            </a:r>
          </a:p>
          <a:p>
            <a:r>
              <a:rPr lang="en-US" dirty="0"/>
              <a:t>Attributes of a compelling story: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Unique, memorable, thought-provoking.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Humor, drama, irony.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Short and to the point.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Something big, especially that benefits others.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Relevant.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Full of passion.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Tricks writers use: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Start with a dramatic statement.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power of three.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Ask for the reader to take an action.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Backup the qualities you are presenting with accomplishments and facts.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Tell the reader you know about their hot buttons.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B52480-979F-4BAB-9861-C91C21B98487}"/>
              </a:ext>
            </a:extLst>
          </p:cNvPr>
          <p:cNvSpPr txBox="1"/>
          <p:nvPr/>
        </p:nvSpPr>
        <p:spPr>
          <a:xfrm>
            <a:off x="5587068" y="6467912"/>
            <a:ext cx="167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Build-It-Yourself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94A27-A311-456F-BB91-3CAF89B258F8}"/>
              </a:ext>
            </a:extLst>
          </p:cNvPr>
          <p:cNvSpPr txBox="1"/>
          <p:nvPr/>
        </p:nvSpPr>
        <p:spPr>
          <a:xfrm>
            <a:off x="25167" y="16778"/>
            <a:ext cx="31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BIY Intern College Essay Journal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Define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</a:t>
            </a:r>
            <a:r>
              <a:rPr lang="en-US" dirty="0"/>
              <a:t> Develop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Deliver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AD454A-1BF6-48C4-AFCB-9775AFBD2D1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930" y="1157797"/>
            <a:ext cx="3631500" cy="20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14D9AE-E52E-44A2-A43A-721E05A646A3}"/>
              </a:ext>
            </a:extLst>
          </p:cNvPr>
          <p:cNvSpPr txBox="1"/>
          <p:nvPr/>
        </p:nvSpPr>
        <p:spPr>
          <a:xfrm>
            <a:off x="2108718" y="942392"/>
            <a:ext cx="78070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Submit College Application Documents: 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Follow application instructions.  Not always as easy as it sounds!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may like to format your college essay for your personal website or your Invention Universe planet.  Some colleges, like Emmerson, invite you to submit a website, video, or multimedia piece.  This can be much more fun than writing an essay.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Follow up.  Your recommendations, interview and essay should be consistent.  They should all reinforce 2-4 key points or reasons why you will be a distinguished alumnus / alumna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7B31B-FFCF-4DE7-AC28-B2FC476AC178}"/>
              </a:ext>
            </a:extLst>
          </p:cNvPr>
          <p:cNvSpPr txBox="1"/>
          <p:nvPr/>
        </p:nvSpPr>
        <p:spPr>
          <a:xfrm>
            <a:off x="5587068" y="6467912"/>
            <a:ext cx="167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Build-It-Yourself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55BD88-39E1-4EA0-93A3-2734FC2462C6}"/>
              </a:ext>
            </a:extLst>
          </p:cNvPr>
          <p:cNvSpPr txBox="1"/>
          <p:nvPr/>
        </p:nvSpPr>
        <p:spPr>
          <a:xfrm>
            <a:off x="25167" y="16778"/>
            <a:ext cx="31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BIY Intern College Essay Journal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Define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Develop </a:t>
            </a:r>
            <a:r>
              <a:rPr lang="en-US" dirty="0"/>
              <a:t>Deliver</a:t>
            </a:r>
          </a:p>
        </p:txBody>
      </p:sp>
    </p:spTree>
    <p:extLst>
      <p:ext uri="{BB962C8B-B14F-4D97-AF65-F5344CB8AC3E}">
        <p14:creationId xmlns:p14="http://schemas.microsoft.com/office/powerpoint/2010/main" val="181476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5D8736-4270-485A-A273-F715EDE497C9}"/>
              </a:ext>
            </a:extLst>
          </p:cNvPr>
          <p:cNvSpPr txBox="1"/>
          <p:nvPr/>
        </p:nvSpPr>
        <p:spPr>
          <a:xfrm>
            <a:off x="5587068" y="6467912"/>
            <a:ext cx="167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Build-It-Yourself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516C6-6DE3-4E02-9A72-EBAAE58F117E}"/>
              </a:ext>
            </a:extLst>
          </p:cNvPr>
          <p:cNvSpPr txBox="1"/>
          <p:nvPr/>
        </p:nvSpPr>
        <p:spPr>
          <a:xfrm>
            <a:off x="4811397" y="802432"/>
            <a:ext cx="63386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Big Picture Problem:</a:t>
            </a:r>
          </a:p>
          <a:p>
            <a:r>
              <a:rPr lang="en-US" dirty="0"/>
              <a:t>It’s difficult to find a career that will make you happy.</a:t>
            </a:r>
          </a:p>
          <a:p>
            <a:r>
              <a:rPr lang="en-US" dirty="0"/>
              <a:t>If you want to be a doctor, lawyer, athlete, or artist, these days you may need to plan early.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The Mission:</a:t>
            </a:r>
          </a:p>
          <a:p>
            <a:r>
              <a:rPr lang="en-US" dirty="0"/>
              <a:t>Develop a plan to have a dream career.</a:t>
            </a:r>
          </a:p>
          <a:p>
            <a:r>
              <a:rPr lang="en-US" dirty="0"/>
              <a:t>Develop a plan to maximize your time doing the things that make you really happy.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The Immediate Mission:</a:t>
            </a:r>
          </a:p>
          <a:p>
            <a:r>
              <a:rPr lang="en-US" dirty="0"/>
              <a:t>If part of your plan is to develop the skills you will need in the college of your choice, </a:t>
            </a:r>
          </a:p>
          <a:p>
            <a:r>
              <a:rPr lang="en-US" i="1" dirty="0">
                <a:highlight>
                  <a:srgbClr val="FFFF00"/>
                </a:highlight>
              </a:rPr>
              <a:t>write a college application essay</a:t>
            </a:r>
            <a:r>
              <a:rPr lang="en-US" i="1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</a:p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dirty="0">
                <a:solidFill>
                  <a:srgbClr val="FF0000"/>
                </a:solidFill>
              </a:rPr>
              <a:t>Note:</a:t>
            </a:r>
          </a:p>
          <a:p>
            <a:r>
              <a:rPr lang="en-US" dirty="0">
                <a:solidFill>
                  <a:srgbClr val="FF0000"/>
                </a:solidFill>
              </a:rPr>
              <a:t>The suggestions in this outline are just one perspective.  </a:t>
            </a:r>
          </a:p>
          <a:p>
            <a:r>
              <a:rPr lang="en-US" dirty="0">
                <a:solidFill>
                  <a:srgbClr val="FF0000"/>
                </a:solidFill>
              </a:rPr>
              <a:t>In the end, follow your own logic, be yourself, and have fun.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3ADFA-90D9-462C-A02B-D1A5CBD236ED}"/>
              </a:ext>
            </a:extLst>
          </p:cNvPr>
          <p:cNvSpPr txBox="1"/>
          <p:nvPr/>
        </p:nvSpPr>
        <p:spPr>
          <a:xfrm>
            <a:off x="25167" y="16778"/>
            <a:ext cx="313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BIY Intern College Essay Journal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DDE4F-A524-437B-9E1D-1FA36C1E3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75" y="802432"/>
            <a:ext cx="3519113" cy="337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0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14D9AE-E52E-44A2-A43A-721E05A646A3}"/>
              </a:ext>
            </a:extLst>
          </p:cNvPr>
          <p:cNvSpPr txBox="1"/>
          <p:nvPr/>
        </p:nvSpPr>
        <p:spPr>
          <a:xfrm>
            <a:off x="716144" y="531331"/>
            <a:ext cx="4610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4D Project Management Process:</a:t>
            </a:r>
          </a:p>
          <a:p>
            <a:r>
              <a:rPr lang="en-US" dirty="0"/>
              <a:t>This process can help organize your time if you are developing a rocket ship to Mars or if you are writing a college application essay.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7B31B-FFCF-4DE7-AC28-B2FC476AC178}"/>
              </a:ext>
            </a:extLst>
          </p:cNvPr>
          <p:cNvSpPr txBox="1"/>
          <p:nvPr/>
        </p:nvSpPr>
        <p:spPr>
          <a:xfrm>
            <a:off x="5587068" y="6467912"/>
            <a:ext cx="167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Build-It-Yourself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90764-CC94-43EE-9C35-8792A07229AC}"/>
              </a:ext>
            </a:extLst>
          </p:cNvPr>
          <p:cNvSpPr txBox="1"/>
          <p:nvPr/>
        </p:nvSpPr>
        <p:spPr>
          <a:xfrm>
            <a:off x="7006536" y="597444"/>
            <a:ext cx="437209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Define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Define what makes you happy.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Profile your audience and set goals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Research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Schedule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Design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Outline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Storyboard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Develop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Write storyboard modules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Integrate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Test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Edit</a:t>
            </a:r>
          </a:p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Deliver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Submit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Follow-up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99ADB-EA9C-411B-AFB9-DE22EC47A00E}"/>
              </a:ext>
            </a:extLst>
          </p:cNvPr>
          <p:cNvSpPr txBox="1"/>
          <p:nvPr/>
        </p:nvSpPr>
        <p:spPr>
          <a:xfrm>
            <a:off x="25167" y="16778"/>
            <a:ext cx="313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BIY Intern College Essay Journal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CA8CED-F354-4874-A9D5-B6D494387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70" y="2042376"/>
            <a:ext cx="4991557" cy="37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14D9AE-E52E-44A2-A43A-721E05A646A3}"/>
              </a:ext>
            </a:extLst>
          </p:cNvPr>
          <p:cNvSpPr txBox="1"/>
          <p:nvPr/>
        </p:nvSpPr>
        <p:spPr>
          <a:xfrm>
            <a:off x="2108719" y="942392"/>
            <a:ext cx="63893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Profile your reader:</a:t>
            </a:r>
          </a:p>
          <a:p>
            <a:r>
              <a:rPr lang="en-US" dirty="0"/>
              <a:t>College Admission Officer who: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may have to read 1000 essays in two months.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is charged with filtering 1 out of 10 distinguished applicants.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is looking for …</a:t>
            </a:r>
          </a:p>
          <a:p>
            <a:pPr lvl="1"/>
            <a:r>
              <a:rPr lang="en-US" dirty="0"/>
              <a:t>Builders – Cornell Engineering</a:t>
            </a:r>
          </a:p>
          <a:p>
            <a:pPr lvl="1"/>
            <a:r>
              <a:rPr lang="en-US" dirty="0"/>
              <a:t>Artists – Brown/RISD</a:t>
            </a:r>
          </a:p>
          <a:p>
            <a:pPr lvl="1"/>
            <a:r>
              <a:rPr lang="en-US" dirty="0"/>
              <a:t>Entrepreneurs - MIT</a:t>
            </a:r>
          </a:p>
          <a:p>
            <a:pPr lvl="1"/>
            <a:r>
              <a:rPr lang="en-US" dirty="0"/>
              <a:t>Leaders - Harvard</a:t>
            </a:r>
          </a:p>
          <a:p>
            <a:pPr lvl="1"/>
            <a:r>
              <a:rPr lang="en-US" dirty="0"/>
              <a:t>STEM excellence – Cal Tech</a:t>
            </a:r>
          </a:p>
          <a:p>
            <a:pPr lvl="1"/>
            <a:endParaRPr lang="en-US" dirty="0"/>
          </a:p>
          <a:p>
            <a:pPr lvl="1"/>
            <a:r>
              <a:rPr lang="en-US" i="1" dirty="0">
                <a:highlight>
                  <a:srgbClr val="FFFF00"/>
                </a:highlight>
              </a:rPr>
              <a:t>Research common values that you and various schools share.</a:t>
            </a:r>
          </a:p>
          <a:p>
            <a:pPr lvl="1"/>
            <a:r>
              <a:rPr lang="en-US" dirty="0"/>
              <a:t>Who are well-known professors, alumni, and courses?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Goal / Call to action:</a:t>
            </a:r>
          </a:p>
          <a:p>
            <a:r>
              <a:rPr lang="en-US" dirty="0"/>
              <a:t>Convince admissions officer you will be a distinguished student and a prominent, loyal alumnus / alumna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1652D-2181-4E93-AD57-718921476E4C}"/>
              </a:ext>
            </a:extLst>
          </p:cNvPr>
          <p:cNvSpPr txBox="1"/>
          <p:nvPr/>
        </p:nvSpPr>
        <p:spPr>
          <a:xfrm>
            <a:off x="5587068" y="6467912"/>
            <a:ext cx="167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Build-It-Yourself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6C894-3F01-4F34-93D4-7F995DBAD1F2}"/>
              </a:ext>
            </a:extLst>
          </p:cNvPr>
          <p:cNvSpPr txBox="1"/>
          <p:nvPr/>
        </p:nvSpPr>
        <p:spPr>
          <a:xfrm>
            <a:off x="25167" y="16778"/>
            <a:ext cx="31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BIY Intern College Essay Journal</a:t>
            </a:r>
          </a:p>
          <a:p>
            <a:r>
              <a:rPr lang="en-US" dirty="0"/>
              <a:t>Define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Develop Deliver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207D87-CC83-429B-A0A2-3B8CC89988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846" y="1050982"/>
            <a:ext cx="1656870" cy="509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0A9BD3-FE86-4450-BD49-7A82A7BDF1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937" y="1790117"/>
            <a:ext cx="2054687" cy="115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3314EA-98EE-48F1-8A21-3BD47A476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501" y="3065913"/>
            <a:ext cx="1297559" cy="1297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53AC8D-F1CD-41C7-BEFA-341E9F5605B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32" y="4686300"/>
            <a:ext cx="1058696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9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14D9AE-E52E-44A2-A43A-721E05A646A3}"/>
              </a:ext>
            </a:extLst>
          </p:cNvPr>
          <p:cNvSpPr txBox="1"/>
          <p:nvPr/>
        </p:nvSpPr>
        <p:spPr>
          <a:xfrm>
            <a:off x="2779837" y="959170"/>
            <a:ext cx="64061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highlight>
                  <a:srgbClr val="FFFF00"/>
                </a:highlight>
              </a:rPr>
              <a:t>Dream, imagine, fantasize about your future.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Life passions (Favorite things to do)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Dream job  (What companies or products turn you on?)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Heroes (Who inspires you?)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Examples of favorite things to do:</a:t>
            </a:r>
          </a:p>
          <a:p>
            <a:r>
              <a:rPr lang="en-US" dirty="0"/>
              <a:t>I love to: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Build something that makes others say, ‘Wow!’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 on a team that beats good soccer teams.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Examples of dream jobs: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Start a company that provides a valuable service.  (Be specific)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Work with talented people from around the world to build an affordable, eco-friendly housing system.</a:t>
            </a:r>
          </a:p>
          <a:p>
            <a:endParaRPr lang="en-US" dirty="0"/>
          </a:p>
          <a:p>
            <a:r>
              <a:rPr lang="en-US" dirty="0"/>
              <a:t>The short story, ‘Walter Mitty’ may inspire you to dream big.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D8736-4270-485A-A273-F715EDE497C9}"/>
              </a:ext>
            </a:extLst>
          </p:cNvPr>
          <p:cNvSpPr txBox="1"/>
          <p:nvPr/>
        </p:nvSpPr>
        <p:spPr>
          <a:xfrm>
            <a:off x="5587068" y="6467912"/>
            <a:ext cx="167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Build-It-Yourself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32B6DF-3478-4FA5-8839-8AB0FD1370D2}"/>
              </a:ext>
            </a:extLst>
          </p:cNvPr>
          <p:cNvSpPr txBox="1"/>
          <p:nvPr/>
        </p:nvSpPr>
        <p:spPr>
          <a:xfrm>
            <a:off x="25167" y="16778"/>
            <a:ext cx="31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BIY Intern College Essay Journal</a:t>
            </a:r>
          </a:p>
          <a:p>
            <a:r>
              <a:rPr lang="en-US" dirty="0"/>
              <a:t>Define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Develop Deliver</a:t>
            </a:r>
          </a:p>
        </p:txBody>
      </p:sp>
      <p:pic>
        <p:nvPicPr>
          <p:cNvPr id="6" name="Picture 5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39332C1B-230F-4444-A028-11E89FD38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" y="2567341"/>
            <a:ext cx="1522765" cy="6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4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4286D7-01BE-4046-8A17-E5A6B4E6D01A}"/>
              </a:ext>
            </a:extLst>
          </p:cNvPr>
          <p:cNvSpPr txBox="1"/>
          <p:nvPr/>
        </p:nvSpPr>
        <p:spPr>
          <a:xfrm>
            <a:off x="380993" y="4587234"/>
            <a:ext cx="229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Follows his principles.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48315-3A78-4396-9691-E9473EC9C004}"/>
              </a:ext>
            </a:extLst>
          </p:cNvPr>
          <p:cNvSpPr txBox="1"/>
          <p:nvPr/>
        </p:nvSpPr>
        <p:spPr>
          <a:xfrm>
            <a:off x="3414195" y="4652863"/>
            <a:ext cx="145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Celebrates builders.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296C0-89A3-4682-A9F9-5F26B8CFAC47}"/>
              </a:ext>
            </a:extLst>
          </p:cNvPr>
          <p:cNvSpPr txBox="1"/>
          <p:nvPr/>
        </p:nvSpPr>
        <p:spPr>
          <a:xfrm>
            <a:off x="5873800" y="4650182"/>
            <a:ext cx="145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Playful and elegant.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717C9-F520-4667-B55C-0F7D5DF3542D}"/>
              </a:ext>
            </a:extLst>
          </p:cNvPr>
          <p:cNvSpPr txBox="1"/>
          <p:nvPr/>
        </p:nvSpPr>
        <p:spPr>
          <a:xfrm>
            <a:off x="7729088" y="4589813"/>
            <a:ext cx="145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Sees the future.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32440-24C7-4C2E-B7E7-6E1CD83FAC34}"/>
              </a:ext>
            </a:extLst>
          </p:cNvPr>
          <p:cNvSpPr txBox="1"/>
          <p:nvPr/>
        </p:nvSpPr>
        <p:spPr>
          <a:xfrm>
            <a:off x="9713085" y="4587234"/>
            <a:ext cx="220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Focuses on the good.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CE9991-248A-455E-B30C-4D8FAB657BE8}"/>
              </a:ext>
            </a:extLst>
          </p:cNvPr>
          <p:cNvGrpSpPr/>
          <p:nvPr/>
        </p:nvGrpSpPr>
        <p:grpSpPr>
          <a:xfrm>
            <a:off x="450758" y="2011126"/>
            <a:ext cx="11327385" cy="2387042"/>
            <a:chOff x="190699" y="1708703"/>
            <a:chExt cx="11886699" cy="25049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41F00B-D20D-4938-980A-9CE95F29C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1874" y="2024291"/>
              <a:ext cx="2155524" cy="21893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08FAB2-9F03-4AB7-B28B-AA58D23E7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4195" y="2059696"/>
              <a:ext cx="2227940" cy="213713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E329EA-1DD4-4009-95D7-30191F930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2013" y="2059617"/>
              <a:ext cx="1685801" cy="21539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44682B5-EE6C-486D-8871-50084B056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534" y="1915233"/>
              <a:ext cx="1749507" cy="229837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CD6884-19C3-462D-AB49-A450F4E49E5F}"/>
                </a:ext>
              </a:extLst>
            </p:cNvPr>
            <p:cNvSpPr/>
            <p:nvPr/>
          </p:nvSpPr>
          <p:spPr>
            <a:xfrm>
              <a:off x="7987692" y="1708703"/>
              <a:ext cx="1562634" cy="377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EC93A5C-74ED-48B1-8722-1E63E2513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699" y="2059697"/>
              <a:ext cx="2919480" cy="213713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517DFB2-8E73-4A1F-BEB1-D84566D59BCF}"/>
              </a:ext>
            </a:extLst>
          </p:cNvPr>
          <p:cNvSpPr txBox="1"/>
          <p:nvPr/>
        </p:nvSpPr>
        <p:spPr>
          <a:xfrm>
            <a:off x="494950" y="1543575"/>
            <a:ext cx="705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Examples of presenting heroes whose qualities you may want to develop.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473481-72A1-48B3-8F37-D237D572A70A}"/>
              </a:ext>
            </a:extLst>
          </p:cNvPr>
          <p:cNvSpPr txBox="1"/>
          <p:nvPr/>
        </p:nvSpPr>
        <p:spPr>
          <a:xfrm>
            <a:off x="25167" y="16778"/>
            <a:ext cx="31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BIY Intern College Essay Journal</a:t>
            </a:r>
          </a:p>
          <a:p>
            <a:r>
              <a:rPr lang="en-US" dirty="0"/>
              <a:t>Define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Develop Deliver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2D337C-B4C6-41B5-B679-93D1FBCD56A1}"/>
              </a:ext>
            </a:extLst>
          </p:cNvPr>
          <p:cNvSpPr txBox="1"/>
          <p:nvPr/>
        </p:nvSpPr>
        <p:spPr>
          <a:xfrm>
            <a:off x="5587068" y="6467912"/>
            <a:ext cx="167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Build-It-Yourself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7676E6-6A81-4140-B471-B5BF8B230152}"/>
              </a:ext>
            </a:extLst>
          </p:cNvPr>
          <p:cNvSpPr txBox="1"/>
          <p:nvPr/>
        </p:nvSpPr>
        <p:spPr>
          <a:xfrm>
            <a:off x="450758" y="5820146"/>
            <a:ext cx="105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</a:rPr>
              <a:t>Try to think of accomplishments that are unusual, thought provoking, and make the reader want to know more.</a:t>
            </a:r>
          </a:p>
        </p:txBody>
      </p:sp>
    </p:spTree>
    <p:extLst>
      <p:ext uri="{BB962C8B-B14F-4D97-AF65-F5344CB8AC3E}">
        <p14:creationId xmlns:p14="http://schemas.microsoft.com/office/powerpoint/2010/main" val="82832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E84ADF-F588-4CEC-BD36-D0F54A88B420}"/>
              </a:ext>
            </a:extLst>
          </p:cNvPr>
          <p:cNvSpPr txBox="1"/>
          <p:nvPr/>
        </p:nvSpPr>
        <p:spPr>
          <a:xfrm>
            <a:off x="872455" y="1031846"/>
            <a:ext cx="69022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College Essay Service</a:t>
            </a:r>
          </a:p>
          <a:p>
            <a:r>
              <a:rPr lang="en-US" dirty="0">
                <a:hlinkClick r:id="rId2"/>
              </a:rPr>
              <a:t>https://www.collegeessayguy.com/personal-statement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Persuasive Writing Style</a:t>
            </a:r>
          </a:p>
          <a:p>
            <a:r>
              <a:rPr lang="en-US" dirty="0">
                <a:hlinkClick r:id="rId3"/>
              </a:rPr>
              <a:t>https://examples.yourdictionary.com/persuasive-writing-examples.html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AA4A1-A047-414B-BFDF-B483E9EEBFBE}"/>
              </a:ext>
            </a:extLst>
          </p:cNvPr>
          <p:cNvSpPr txBox="1"/>
          <p:nvPr/>
        </p:nvSpPr>
        <p:spPr>
          <a:xfrm>
            <a:off x="25167" y="16778"/>
            <a:ext cx="31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BIY Intern College Essay Journal</a:t>
            </a:r>
          </a:p>
          <a:p>
            <a:r>
              <a:rPr lang="en-US" dirty="0"/>
              <a:t>Define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Design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Develop Deliver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07F26-55F0-49DB-975A-84F386AFA6E5}"/>
              </a:ext>
            </a:extLst>
          </p:cNvPr>
          <p:cNvSpPr txBox="1"/>
          <p:nvPr/>
        </p:nvSpPr>
        <p:spPr>
          <a:xfrm>
            <a:off x="5587068" y="6467912"/>
            <a:ext cx="167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Build-It-Yourself</a:t>
            </a:r>
          </a:p>
        </p:txBody>
      </p:sp>
    </p:spTree>
    <p:extLst>
      <p:ext uri="{BB962C8B-B14F-4D97-AF65-F5344CB8AC3E}">
        <p14:creationId xmlns:p14="http://schemas.microsoft.com/office/powerpoint/2010/main" val="258541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14D9AE-E52E-44A2-A43A-721E05A646A3}"/>
              </a:ext>
            </a:extLst>
          </p:cNvPr>
          <p:cNvSpPr txBox="1"/>
          <p:nvPr/>
        </p:nvSpPr>
        <p:spPr>
          <a:xfrm>
            <a:off x="2108718" y="942392"/>
            <a:ext cx="63278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Outline / Storyboard</a:t>
            </a:r>
          </a:p>
          <a:p>
            <a:r>
              <a:rPr lang="en-US" i="1" dirty="0">
                <a:highlight>
                  <a:srgbClr val="FFFF00"/>
                </a:highlight>
              </a:rPr>
              <a:t>Break your essay into simple parts.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Introduction statement.  (dramatic dream, vision, imagination)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Features and benefits. Accomplishments / supporting facts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Call to action.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1652D-2181-4E93-AD57-718921476E4C}"/>
              </a:ext>
            </a:extLst>
          </p:cNvPr>
          <p:cNvSpPr txBox="1"/>
          <p:nvPr/>
        </p:nvSpPr>
        <p:spPr>
          <a:xfrm>
            <a:off x="5587068" y="6467912"/>
            <a:ext cx="167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Build-It-Yourself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07C5D-50EE-4B53-B589-9FCA1341E04C}"/>
              </a:ext>
            </a:extLst>
          </p:cNvPr>
          <p:cNvSpPr txBox="1"/>
          <p:nvPr/>
        </p:nvSpPr>
        <p:spPr>
          <a:xfrm>
            <a:off x="25167" y="16778"/>
            <a:ext cx="31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BIY Intern College Essay Journal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Define</a:t>
            </a:r>
            <a:r>
              <a:rPr lang="en-US" dirty="0"/>
              <a:t> Design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Develop Deliver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4BEF42B-1FE0-1B78-E882-553B5E70C66C}"/>
              </a:ext>
            </a:extLst>
          </p:cNvPr>
          <p:cNvGrpSpPr/>
          <p:nvPr/>
        </p:nvGrpSpPr>
        <p:grpSpPr>
          <a:xfrm>
            <a:off x="5917607" y="3015762"/>
            <a:ext cx="4884127" cy="2449827"/>
            <a:chOff x="6392008" y="3314700"/>
            <a:chExt cx="4884127" cy="244982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7235524-59D3-1594-84A4-640A8B6F627C}"/>
                </a:ext>
              </a:extLst>
            </p:cNvPr>
            <p:cNvSpPr/>
            <p:nvPr/>
          </p:nvSpPr>
          <p:spPr>
            <a:xfrm>
              <a:off x="7983415" y="3314700"/>
              <a:ext cx="1696915" cy="888023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CEAA97-93C4-DFB8-9360-E4448BEB22CB}"/>
                </a:ext>
              </a:extLst>
            </p:cNvPr>
            <p:cNvSpPr/>
            <p:nvPr/>
          </p:nvSpPr>
          <p:spPr>
            <a:xfrm>
              <a:off x="6392008" y="4873869"/>
              <a:ext cx="1248508" cy="888023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Art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3832BC-C368-DE32-FE48-E3A8EF6FC1D8}"/>
                </a:ext>
              </a:extLst>
            </p:cNvPr>
            <p:cNvSpPr/>
            <p:nvPr/>
          </p:nvSpPr>
          <p:spPr>
            <a:xfrm>
              <a:off x="8185638" y="4876504"/>
              <a:ext cx="1336431" cy="888023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Sports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A88911-947F-4DFD-0103-ADF9868FB86A}"/>
                </a:ext>
              </a:extLst>
            </p:cNvPr>
            <p:cNvSpPr/>
            <p:nvPr/>
          </p:nvSpPr>
          <p:spPr>
            <a:xfrm>
              <a:off x="10032026" y="4873868"/>
              <a:ext cx="1244109" cy="888023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Robots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AAC809-411D-FB21-F0A2-A4A0C9EE2855}"/>
                </a:ext>
              </a:extLst>
            </p:cNvPr>
            <p:cNvSpPr/>
            <p:nvPr/>
          </p:nvSpPr>
          <p:spPr>
            <a:xfrm>
              <a:off x="6937130" y="4492869"/>
              <a:ext cx="3692770" cy="395654"/>
            </a:xfrm>
            <a:custGeom>
              <a:avLst/>
              <a:gdLst>
                <a:gd name="connsiteX0" fmla="*/ 8793 w 3692770"/>
                <a:gd name="connsiteY0" fmla="*/ 378069 h 395654"/>
                <a:gd name="connsiteX1" fmla="*/ 0 w 3692770"/>
                <a:gd name="connsiteY1" fmla="*/ 0 h 395654"/>
                <a:gd name="connsiteX2" fmla="*/ 3692770 w 3692770"/>
                <a:gd name="connsiteY2" fmla="*/ 0 h 395654"/>
                <a:gd name="connsiteX3" fmla="*/ 3692770 w 3692770"/>
                <a:gd name="connsiteY3" fmla="*/ 395654 h 395654"/>
                <a:gd name="connsiteX4" fmla="*/ 3692770 w 3692770"/>
                <a:gd name="connsiteY4" fmla="*/ 395654 h 39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2770" h="395654">
                  <a:moveTo>
                    <a:pt x="8793" y="378069"/>
                  </a:moveTo>
                  <a:lnTo>
                    <a:pt x="0" y="0"/>
                  </a:lnTo>
                  <a:lnTo>
                    <a:pt x="3692770" y="0"/>
                  </a:lnTo>
                  <a:lnTo>
                    <a:pt x="3692770" y="395654"/>
                  </a:lnTo>
                  <a:lnTo>
                    <a:pt x="3692770" y="395654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0936A69-706A-A331-96D9-4D9BB870F133}"/>
                </a:ext>
              </a:extLst>
            </p:cNvPr>
            <p:cNvCxnSpPr>
              <a:cxnSpLocks/>
              <a:stCxn id="2" idx="2"/>
              <a:endCxn id="12" idx="0"/>
            </p:cNvCxnSpPr>
            <p:nvPr/>
          </p:nvCxnSpPr>
          <p:spPr>
            <a:xfrm>
              <a:off x="8831873" y="4202723"/>
              <a:ext cx="21981" cy="6737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Diagram, venn diagram&#10;&#10;Description automatically generated">
            <a:extLst>
              <a:ext uri="{FF2B5EF4-FFF2-40B4-BE49-F238E27FC236}">
                <a16:creationId xmlns:a16="http://schemas.microsoft.com/office/drawing/2014/main" id="{D4E06106-D180-E09B-4580-A3BA3F00C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83" y="2768929"/>
            <a:ext cx="3417891" cy="33497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D13F65E-03FA-77D7-9E86-D6AC3ACBEEA7}"/>
              </a:ext>
            </a:extLst>
          </p:cNvPr>
          <p:cNvSpPr txBox="1"/>
          <p:nvPr/>
        </p:nvSpPr>
        <p:spPr>
          <a:xfrm>
            <a:off x="1721856" y="3547641"/>
            <a:ext cx="115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Statement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69B62F-4C9A-C8A4-CE17-E3E75A84AB04}"/>
              </a:ext>
            </a:extLst>
          </p:cNvPr>
          <p:cNvSpPr txBox="1"/>
          <p:nvPr/>
        </p:nvSpPr>
        <p:spPr>
          <a:xfrm>
            <a:off x="3858449" y="3620911"/>
            <a:ext cx="95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Benefits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627A80-568F-A2C3-CDD4-8BA5FBE34FE6}"/>
              </a:ext>
            </a:extLst>
          </p:cNvPr>
          <p:cNvSpPr txBox="1"/>
          <p:nvPr/>
        </p:nvSpPr>
        <p:spPr>
          <a:xfrm>
            <a:off x="2492853" y="5155196"/>
            <a:ext cx="143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Call to Action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AE3EFE-1E6C-B7EE-3621-08411468178A}"/>
              </a:ext>
            </a:extLst>
          </p:cNvPr>
          <p:cNvSpPr txBox="1"/>
          <p:nvPr/>
        </p:nvSpPr>
        <p:spPr>
          <a:xfrm>
            <a:off x="7433435" y="2501357"/>
            <a:ext cx="18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Site map example</a:t>
            </a:r>
          </a:p>
        </p:txBody>
      </p:sp>
    </p:spTree>
    <p:extLst>
      <p:ext uri="{BB962C8B-B14F-4D97-AF65-F5344CB8AC3E}">
        <p14:creationId xmlns:p14="http://schemas.microsoft.com/office/powerpoint/2010/main" val="50028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11652D-2181-4E93-AD57-718921476E4C}"/>
              </a:ext>
            </a:extLst>
          </p:cNvPr>
          <p:cNvSpPr txBox="1"/>
          <p:nvPr/>
        </p:nvSpPr>
        <p:spPr>
          <a:xfrm>
            <a:off x="5587068" y="6467912"/>
            <a:ext cx="167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Build-It-Yourself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E5F85-1059-44C3-9287-1AFD8ED61896}"/>
              </a:ext>
            </a:extLst>
          </p:cNvPr>
          <p:cNvSpPr txBox="1"/>
          <p:nvPr/>
        </p:nvSpPr>
        <p:spPr>
          <a:xfrm>
            <a:off x="2108718" y="942392"/>
            <a:ext cx="88724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Set a strategy:</a:t>
            </a:r>
          </a:p>
          <a:p>
            <a:r>
              <a:rPr lang="en-US" i="1" dirty="0">
                <a:highlight>
                  <a:srgbClr val="FFFF00"/>
                </a:highlight>
              </a:rPr>
              <a:t>What skill set do you need </a:t>
            </a:r>
            <a:r>
              <a:rPr lang="en-US" dirty="0"/>
              <a:t>to demonstrate your commitment to reaching your goals?</a:t>
            </a:r>
          </a:p>
          <a:p>
            <a:r>
              <a:rPr lang="en-US" i="1" dirty="0">
                <a:highlight>
                  <a:srgbClr val="FFFF00"/>
                </a:highlight>
              </a:rPr>
              <a:t>How can you start developing your skill set at Build-It-Yourself?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Project management</a:t>
            </a:r>
          </a:p>
          <a:p>
            <a:pPr lvl="1"/>
            <a:r>
              <a:rPr lang="en-US" sz="1200" dirty="0"/>
              <a:t>Every project at BIY follows a 4D project management process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Communication</a:t>
            </a:r>
          </a:p>
          <a:p>
            <a:pPr lvl="1"/>
            <a:r>
              <a:rPr lang="en-US" sz="1200" dirty="0"/>
              <a:t>BIY interns are invited to present projects at international education conferences and to partners.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Teamwork</a:t>
            </a:r>
          </a:p>
          <a:p>
            <a:pPr lvl="1"/>
            <a:r>
              <a:rPr lang="en-US" sz="1200" dirty="0"/>
              <a:t>BIY interns are invited to join development teams that use professional workflow tools like GitHub and MS Project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Mechanical engineering </a:t>
            </a:r>
          </a:p>
          <a:p>
            <a:pPr lvl="1"/>
            <a:r>
              <a:rPr lang="en-US" sz="1200" dirty="0"/>
              <a:t>BIY interns are invited to teach robotics projects.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Graphic and multimedia design</a:t>
            </a:r>
          </a:p>
          <a:p>
            <a:pPr lvl="1"/>
            <a:r>
              <a:rPr lang="en-US" sz="1200" dirty="0"/>
              <a:t>BIY interns are encouraged to learn GIMP, 3D Blender, Audacity and join content development teams.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Computer science</a:t>
            </a:r>
          </a:p>
          <a:p>
            <a:pPr lvl="1"/>
            <a:r>
              <a:rPr lang="en-US" sz="1200" dirty="0"/>
              <a:t>BIY interns may join the Invention Universe development team and become fluent in HTML, CSS, JavaScript, React, AWS</a:t>
            </a:r>
          </a:p>
          <a:p>
            <a:pPr lvl="1"/>
            <a:r>
              <a:rPr lang="en-US" sz="1200" dirty="0"/>
              <a:t>serverless database design</a:t>
            </a:r>
          </a:p>
          <a:p>
            <a:endParaRPr lang="en-US" dirty="0"/>
          </a:p>
          <a:p>
            <a:r>
              <a:rPr lang="en-US" dirty="0"/>
              <a:t>Consider how broad and how deep you want to develop your skill set.</a:t>
            </a:r>
          </a:p>
          <a:p>
            <a:r>
              <a:rPr lang="en-US" dirty="0"/>
              <a:t>“It takes 10,000 hours to get really good at something.”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15F9F6-ACB7-4DC4-B812-6A3A3B7D8275}"/>
              </a:ext>
            </a:extLst>
          </p:cNvPr>
          <p:cNvSpPr txBox="1"/>
          <p:nvPr/>
        </p:nvSpPr>
        <p:spPr>
          <a:xfrm>
            <a:off x="25167" y="16778"/>
            <a:ext cx="313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BIY Intern College Essay Journal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Define</a:t>
            </a:r>
            <a:r>
              <a:rPr lang="en-US" dirty="0"/>
              <a:t> Design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Develop Deliver</a:t>
            </a:r>
          </a:p>
        </p:txBody>
      </p:sp>
    </p:spTree>
    <p:extLst>
      <p:ext uri="{BB962C8B-B14F-4D97-AF65-F5344CB8AC3E}">
        <p14:creationId xmlns:p14="http://schemas.microsoft.com/office/powerpoint/2010/main" val="388233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1018</Words>
  <Application>Microsoft Office PowerPoint</Application>
  <PresentationFormat>Widescreen</PresentationFormat>
  <Paragraphs>178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Ribeye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30</cp:revision>
  <dcterms:created xsi:type="dcterms:W3CDTF">2021-09-22T00:11:30Z</dcterms:created>
  <dcterms:modified xsi:type="dcterms:W3CDTF">2022-09-21T18:47:25Z</dcterms:modified>
</cp:coreProperties>
</file>