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394" r:id="rId2"/>
    <p:sldId id="392" r:id="rId3"/>
    <p:sldId id="393" r:id="rId4"/>
    <p:sldId id="257" r:id="rId5"/>
    <p:sldId id="377" r:id="rId6"/>
    <p:sldId id="263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52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88" autoAdjust="0"/>
  </p:normalViewPr>
  <p:slideViewPr>
    <p:cSldViewPr snapToGrid="0">
      <p:cViewPr varScale="1">
        <p:scale>
          <a:sx n="132" d="100"/>
          <a:sy n="132" d="100"/>
        </p:scale>
        <p:origin x="133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92653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6b46e691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6b46e691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9141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7c77f3085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7c77f3085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Invention Universe is a game-like social media site where kids have strong incentives to show off their portfolio</a:t>
            </a:r>
            <a:r>
              <a:rPr lang="en-US" baseline="0" dirty="0"/>
              <a:t> of projects to the world.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4390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7c77f3085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7c77f3085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Invention Universe is a game-like social media site where kids have strong incentives to show off their portfolio</a:t>
            </a:r>
            <a:r>
              <a:rPr lang="en-US" baseline="0" dirty="0"/>
              <a:t> of projects to the world.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8405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7c77f3085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7c77f3085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Invention Universe is a game-like social media site where kids have strong incentives to show off their portfolio</a:t>
            </a:r>
            <a:r>
              <a:rPr lang="en-US" baseline="0" dirty="0"/>
              <a:t> of projects to the world.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9977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7c77f3085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7c77f3085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Invention Universe is a game-like social media site where kids have strong incentives to show off their portfolio</a:t>
            </a:r>
            <a:r>
              <a:rPr lang="en-US" baseline="0" dirty="0"/>
              <a:t> of projects to the world.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2388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7c77f3085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7c77f3085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Invention Universe is a game-like social media site where kids have strong incentives to show off their portfolio</a:t>
            </a:r>
            <a:r>
              <a:rPr lang="en-US" baseline="0" dirty="0"/>
              <a:t> of projects to the world.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9198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7c77f3085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7c77f3085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Invention Universe is a game-like social media site where kids have strong incentives to show off their portfolio</a:t>
            </a:r>
            <a:r>
              <a:rPr lang="en-US" baseline="0" dirty="0"/>
              <a:t> of projects to the world.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0187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7c77f3085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7c77f3085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Invention Universe is a game-like social media site where kids have strong incentives to show off their portfolio</a:t>
            </a:r>
            <a:r>
              <a:rPr lang="en-US" baseline="0" dirty="0"/>
              <a:t> of projects to the world.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6657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7c77f3085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7c77f3085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Invention Universe is a game-like social media site where kids have strong incentives to show off their portfolio</a:t>
            </a:r>
            <a:r>
              <a:rPr lang="en-US" baseline="0" dirty="0"/>
              <a:t> of projects to the world.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1784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7c77f3085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7c77f3085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Invention Universe is a game-like social media site where kids have strong incentives to show off their portfolio</a:t>
            </a:r>
            <a:r>
              <a:rPr lang="en-US" baseline="0" dirty="0"/>
              <a:t> of projects to the world.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3293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7c77f3085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7c77f3085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Invention Universe is like LinkedIn for kids.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Invention Universe is a game-like social media site where kids have strong incentives to show off their portfolio</a:t>
            </a:r>
            <a:r>
              <a:rPr lang="en-US" baseline="0" dirty="0"/>
              <a:t> of projects to the world.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291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6b46e691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6b46e691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Goal:  Get to know the</a:t>
            </a:r>
            <a:r>
              <a:rPr lang="en-US" baseline="0" dirty="0"/>
              <a:t> interests of our audience.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Tell the story of how we got to BIY.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Ask questions that speak to audience interests.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I’m John, Chief Builder and Build-It-Yourself.  I’m an electrical engineer out of Cornell.  BIY is a dream come true for me.  I get to make money building toys with a way cool group of builders from all over the world.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0690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6b46e691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6b46e691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6683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6b46e691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6b46e691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356cc9490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356cc9490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storylines</a:t>
            </a:r>
            <a:r>
              <a:rPr lang="en-US" baseline="0" dirty="0"/>
              <a:t> lead to projects that build confidence, exercise practical skills, and drive creativity.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1512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356cc949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356cc949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unique global laboratory</a:t>
            </a:r>
            <a:r>
              <a:rPr lang="en-US" baseline="0" dirty="0"/>
              <a:t> for young builders has 4 pillars.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These pillars are basic elements of Interactive TV of the future.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7c77f3085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7c77f3085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LinkedIn for Kids 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Invention Universe is a game-like social media site where kids have strong incentives to show off their portfolio</a:t>
            </a:r>
            <a:r>
              <a:rPr lang="en-US" baseline="0" dirty="0"/>
              <a:t> of projects to the world.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214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7c77f3085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7c77f3085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Invention Universe is a game-like social media site where kids have strong incentives to show off their portfolio</a:t>
            </a:r>
            <a:r>
              <a:rPr lang="en-US" baseline="0" dirty="0"/>
              <a:t> of projects to the world.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3116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7c77f3085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7c77f3085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Invention Universe is a game-like social media site where kids have strong incentives to show off their portfolio</a:t>
            </a:r>
            <a:r>
              <a:rPr lang="en-US" baseline="0" dirty="0"/>
              <a:t> of projects to the world.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264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0596-3256-467F-8A7A-81FEC78F7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9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9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 dirty="0">
                <a:latin typeface="Comic Sans MS"/>
                <a:ea typeface="Comic Sans MS"/>
                <a:cs typeface="Comic Sans MS"/>
                <a:sym typeface="Comic Sans MS"/>
              </a:rPr>
              <a:t>Wanted: Funky Artists and Engineers</a:t>
            </a:r>
            <a:endParaRPr sz="2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69" name="Google Shape;69;p15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8374" y="4775441"/>
            <a:ext cx="1223224" cy="2156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70;p15">
            <a:extLst>
              <a:ext uri="{FF2B5EF4-FFF2-40B4-BE49-F238E27FC236}">
                <a16:creationId xmlns:a16="http://schemas.microsoft.com/office/drawing/2014/main" id="{75941100-D31C-4185-8A33-F3C44C62C990}"/>
              </a:ext>
            </a:extLst>
          </p:cNvPr>
          <p:cNvSpPr txBox="1">
            <a:spLocks/>
          </p:cNvSpPr>
          <p:nvPr/>
        </p:nvSpPr>
        <p:spPr>
          <a:xfrm>
            <a:off x="385119" y="1195387"/>
            <a:ext cx="8319402" cy="245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Programmers		</a:t>
            </a:r>
            <a:r>
              <a:rPr lang="en-US" sz="1200" dirty="0">
                <a:latin typeface="Comic Sans MS"/>
                <a:sym typeface="Comic Sans MS"/>
              </a:rPr>
              <a:t>Evolve Invention Universe</a:t>
            </a:r>
          </a:p>
          <a:p>
            <a:pPr marL="342900"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Business Directors	</a:t>
            </a:r>
            <a:r>
              <a:rPr lang="en-US" sz="1200" dirty="0">
                <a:latin typeface="Comic Sans MS"/>
                <a:ea typeface="Comic Sans MS"/>
                <a:cs typeface="Comic Sans MS"/>
                <a:sym typeface="Comic Sans MS"/>
              </a:rPr>
              <a:t>Lead rapid growth (full time ASAP)</a:t>
            </a:r>
          </a:p>
          <a:p>
            <a:pPr marL="342900"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Technical Directors	</a:t>
            </a:r>
            <a:r>
              <a:rPr lang="en-US" sz="1200" dirty="0">
                <a:latin typeface="Comic Sans MS"/>
                <a:ea typeface="Comic Sans MS"/>
                <a:cs typeface="Comic Sans MS"/>
                <a:sym typeface="Comic Sans MS"/>
              </a:rPr>
              <a:t>Project manage our online app development (Part time =&gt; full time)</a:t>
            </a:r>
          </a:p>
          <a:p>
            <a:pPr marL="342900"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Product Managers	</a:t>
            </a:r>
            <a:r>
              <a:rPr lang="en-US" sz="1200" dirty="0">
                <a:latin typeface="Comic Sans MS"/>
                <a:ea typeface="Comic Sans MS"/>
                <a:cs typeface="Comic Sans MS"/>
                <a:sym typeface="Comic Sans MS"/>
              </a:rPr>
              <a:t>Develop </a:t>
            </a:r>
            <a:r>
              <a:rPr lang="en-US" sz="1200" dirty="0" err="1">
                <a:latin typeface="Comic Sans MS"/>
                <a:ea typeface="Comic Sans MS"/>
                <a:cs typeface="Comic Sans MS"/>
                <a:sym typeface="Comic Sans MS"/>
              </a:rPr>
              <a:t>Aduino</a:t>
            </a:r>
            <a:r>
              <a:rPr lang="en-US" sz="1200" dirty="0">
                <a:latin typeface="Comic Sans MS"/>
                <a:ea typeface="Comic Sans MS"/>
                <a:cs typeface="Comic Sans MS"/>
                <a:sym typeface="Comic Sans MS"/>
              </a:rPr>
              <a:t> construction system developer  (Part time =&gt; full time)</a:t>
            </a:r>
          </a:p>
          <a:p>
            <a:pPr marL="342900"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Content Developers	</a:t>
            </a:r>
            <a:r>
              <a:rPr lang="en-US" sz="1200" dirty="0">
                <a:latin typeface="Comic Sans MS"/>
                <a:ea typeface="Comic Sans MS"/>
                <a:cs typeface="Comic Sans MS"/>
                <a:sym typeface="Comic Sans MS"/>
              </a:rPr>
              <a:t>Develop multimedia content (Part time =&gt; full time)</a:t>
            </a:r>
          </a:p>
          <a:p>
            <a:pPr marL="342900"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TAs 			</a:t>
            </a:r>
            <a:r>
              <a:rPr lang="en-US" sz="1200" dirty="0">
                <a:latin typeface="Comic Sans MS"/>
                <a:ea typeface="Comic Sans MS"/>
                <a:cs typeface="Comic Sans MS"/>
                <a:sym typeface="Comic Sans MS"/>
              </a:rPr>
              <a:t>Mentor online (Part time)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41CB6B-DA40-4179-964D-962E4518D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378" y="3188544"/>
            <a:ext cx="43243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7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Invention Universe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11" name="Google Shape;311;p32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1683967-7D33-41AC-B347-BA50E567127F}"/>
              </a:ext>
            </a:extLst>
          </p:cNvPr>
          <p:cNvSpPr/>
          <p:nvPr/>
        </p:nvSpPr>
        <p:spPr>
          <a:xfrm>
            <a:off x="1630326" y="1396409"/>
            <a:ext cx="5862083" cy="329609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54A88633-F463-4634-97DA-A1388CA07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326" y="1396409"/>
            <a:ext cx="5852172" cy="3291847"/>
          </a:xfrm>
          <a:prstGeom prst="rect">
            <a:avLst/>
          </a:prstGeom>
        </p:spPr>
      </p:pic>
      <p:pic>
        <p:nvPicPr>
          <p:cNvPr id="8" name="Google Shape;73;p15">
            <a:extLst>
              <a:ext uri="{FF2B5EF4-FFF2-40B4-BE49-F238E27FC236}">
                <a16:creationId xmlns:a16="http://schemas.microsoft.com/office/drawing/2014/main" id="{DBBC9D84-9576-4956-BF74-7D3A0B2793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374" y="4775441"/>
            <a:ext cx="1223224" cy="215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2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Invention Universe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11" name="Google Shape;311;p32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1683967-7D33-41AC-B347-BA50E567127F}"/>
              </a:ext>
            </a:extLst>
          </p:cNvPr>
          <p:cNvSpPr/>
          <p:nvPr/>
        </p:nvSpPr>
        <p:spPr>
          <a:xfrm>
            <a:off x="1630326" y="1396409"/>
            <a:ext cx="5862083" cy="329609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DBBDE5C6-2FC9-4144-85FB-B7D8237F2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237" y="1400655"/>
            <a:ext cx="5852172" cy="3291847"/>
          </a:xfrm>
          <a:prstGeom prst="rect">
            <a:avLst/>
          </a:prstGeom>
        </p:spPr>
      </p:pic>
      <p:pic>
        <p:nvPicPr>
          <p:cNvPr id="8" name="Google Shape;73;p15">
            <a:extLst>
              <a:ext uri="{FF2B5EF4-FFF2-40B4-BE49-F238E27FC236}">
                <a16:creationId xmlns:a16="http://schemas.microsoft.com/office/drawing/2014/main" id="{41265FF9-749F-4934-B5AD-408F9DDFFD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374" y="4775441"/>
            <a:ext cx="1223224" cy="215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084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Invention Universe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11" name="Google Shape;311;p32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1683967-7D33-41AC-B347-BA50E567127F}"/>
              </a:ext>
            </a:extLst>
          </p:cNvPr>
          <p:cNvSpPr/>
          <p:nvPr/>
        </p:nvSpPr>
        <p:spPr>
          <a:xfrm>
            <a:off x="1630326" y="1396409"/>
            <a:ext cx="5862083" cy="329609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E9A0C357-6DE0-4493-85EC-6086C2BAE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326" y="1396409"/>
            <a:ext cx="5852172" cy="3291847"/>
          </a:xfrm>
          <a:prstGeom prst="rect">
            <a:avLst/>
          </a:prstGeom>
        </p:spPr>
      </p:pic>
      <p:sp>
        <p:nvSpPr>
          <p:cNvPr id="7" name="Google Shape;70;p15">
            <a:extLst>
              <a:ext uri="{FF2B5EF4-FFF2-40B4-BE49-F238E27FC236}">
                <a16:creationId xmlns:a16="http://schemas.microsoft.com/office/drawing/2014/main" id="{E07703F3-91A9-41A5-817E-297BCECE5E50}"/>
              </a:ext>
            </a:extLst>
          </p:cNvPr>
          <p:cNvSpPr txBox="1">
            <a:spLocks/>
          </p:cNvSpPr>
          <p:nvPr/>
        </p:nvSpPr>
        <p:spPr>
          <a:xfrm>
            <a:off x="1072691" y="4697038"/>
            <a:ext cx="7118314" cy="435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j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ohn@build-it-yourself.com</a:t>
            </a:r>
          </a:p>
        </p:txBody>
      </p:sp>
      <p:pic>
        <p:nvPicPr>
          <p:cNvPr id="8" name="Google Shape;73;p15">
            <a:extLst>
              <a:ext uri="{FF2B5EF4-FFF2-40B4-BE49-F238E27FC236}">
                <a16:creationId xmlns:a16="http://schemas.microsoft.com/office/drawing/2014/main" id="{2B65F1E3-4220-49A0-B137-87B38ABB38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374" y="4775441"/>
            <a:ext cx="1223224" cy="215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2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Invention Universe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11" name="Google Shape;311;p32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1683967-7D33-41AC-B347-BA50E567127F}"/>
              </a:ext>
            </a:extLst>
          </p:cNvPr>
          <p:cNvSpPr/>
          <p:nvPr/>
        </p:nvSpPr>
        <p:spPr>
          <a:xfrm>
            <a:off x="1630326" y="1396409"/>
            <a:ext cx="5862083" cy="329609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EE38B068-40A9-402E-9C14-451346C25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326" y="1400655"/>
            <a:ext cx="5852172" cy="3291847"/>
          </a:xfrm>
          <a:prstGeom prst="rect">
            <a:avLst/>
          </a:prstGeom>
        </p:spPr>
      </p:pic>
      <p:pic>
        <p:nvPicPr>
          <p:cNvPr id="8" name="Google Shape;73;p15">
            <a:extLst>
              <a:ext uri="{FF2B5EF4-FFF2-40B4-BE49-F238E27FC236}">
                <a16:creationId xmlns:a16="http://schemas.microsoft.com/office/drawing/2014/main" id="{0A87CCFF-E632-44C8-8180-C959674D07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374" y="4775441"/>
            <a:ext cx="1223224" cy="215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761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Invention Universe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11" name="Google Shape;311;p32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1683967-7D33-41AC-B347-BA50E567127F}"/>
              </a:ext>
            </a:extLst>
          </p:cNvPr>
          <p:cNvSpPr/>
          <p:nvPr/>
        </p:nvSpPr>
        <p:spPr>
          <a:xfrm>
            <a:off x="1630326" y="1396409"/>
            <a:ext cx="5862083" cy="329609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3C070A20-E5D8-4B9A-A221-C7258A52F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14" y="925826"/>
            <a:ext cx="5852172" cy="3291847"/>
          </a:xfrm>
          <a:prstGeom prst="rect">
            <a:avLst/>
          </a:prstGeom>
        </p:spPr>
      </p:pic>
      <p:pic>
        <p:nvPicPr>
          <p:cNvPr id="8" name="Google Shape;73;p15">
            <a:extLst>
              <a:ext uri="{FF2B5EF4-FFF2-40B4-BE49-F238E27FC236}">
                <a16:creationId xmlns:a16="http://schemas.microsoft.com/office/drawing/2014/main" id="{232772FF-BA50-4B23-9493-052A43FA7C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374" y="4775441"/>
            <a:ext cx="1223224" cy="215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954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Invention Universe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11" name="Google Shape;311;p32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1683967-7D33-41AC-B347-BA50E567127F}"/>
              </a:ext>
            </a:extLst>
          </p:cNvPr>
          <p:cNvSpPr/>
          <p:nvPr/>
        </p:nvSpPr>
        <p:spPr>
          <a:xfrm>
            <a:off x="1630326" y="1396409"/>
            <a:ext cx="5862083" cy="329609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0C40A01C-17D6-47BC-B24F-C8962A56A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14" y="925826"/>
            <a:ext cx="5852172" cy="3291847"/>
          </a:xfrm>
          <a:prstGeom prst="rect">
            <a:avLst/>
          </a:prstGeom>
        </p:spPr>
      </p:pic>
      <p:pic>
        <p:nvPicPr>
          <p:cNvPr id="8" name="Google Shape;73;p15">
            <a:extLst>
              <a:ext uri="{FF2B5EF4-FFF2-40B4-BE49-F238E27FC236}">
                <a16:creationId xmlns:a16="http://schemas.microsoft.com/office/drawing/2014/main" id="{C9E11245-FB1E-4139-A174-21A36DCB3C1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374" y="4775441"/>
            <a:ext cx="1223224" cy="215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547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Invention Universe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11" name="Google Shape;311;p32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1683967-7D33-41AC-B347-BA50E567127F}"/>
              </a:ext>
            </a:extLst>
          </p:cNvPr>
          <p:cNvSpPr/>
          <p:nvPr/>
        </p:nvSpPr>
        <p:spPr>
          <a:xfrm>
            <a:off x="1630326" y="1396409"/>
            <a:ext cx="5862083" cy="329609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DAB8AC-BB87-478A-9A0A-0E19E76BD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326" y="1413503"/>
            <a:ext cx="5852172" cy="3291847"/>
          </a:xfrm>
          <a:prstGeom prst="rect">
            <a:avLst/>
          </a:prstGeom>
        </p:spPr>
      </p:pic>
      <p:pic>
        <p:nvPicPr>
          <p:cNvPr id="8" name="Google Shape;73;p15">
            <a:extLst>
              <a:ext uri="{FF2B5EF4-FFF2-40B4-BE49-F238E27FC236}">
                <a16:creationId xmlns:a16="http://schemas.microsoft.com/office/drawing/2014/main" id="{AF24F7FE-4D59-4223-A52B-E7CB48D9B1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374" y="4775441"/>
            <a:ext cx="1223224" cy="215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988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Invention Universe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11" name="Google Shape;311;p32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1683967-7D33-41AC-B347-BA50E567127F}"/>
              </a:ext>
            </a:extLst>
          </p:cNvPr>
          <p:cNvSpPr/>
          <p:nvPr/>
        </p:nvSpPr>
        <p:spPr>
          <a:xfrm>
            <a:off x="1630326" y="1396409"/>
            <a:ext cx="5862083" cy="329609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870A635F-3649-4326-878C-A735DF5CF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326" y="1396409"/>
            <a:ext cx="5852172" cy="3291847"/>
          </a:xfrm>
          <a:prstGeom prst="rect">
            <a:avLst/>
          </a:prstGeom>
        </p:spPr>
      </p:pic>
      <p:pic>
        <p:nvPicPr>
          <p:cNvPr id="8" name="Google Shape;73;p15">
            <a:extLst>
              <a:ext uri="{FF2B5EF4-FFF2-40B4-BE49-F238E27FC236}">
                <a16:creationId xmlns:a16="http://schemas.microsoft.com/office/drawing/2014/main" id="{276F3167-9BEC-4D1F-ADFB-A74D013ACD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374" y="4775441"/>
            <a:ext cx="1223224" cy="215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88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Invention Universe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11" name="Google Shape;311;p32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1683967-7D33-41AC-B347-BA50E567127F}"/>
              </a:ext>
            </a:extLst>
          </p:cNvPr>
          <p:cNvSpPr/>
          <p:nvPr/>
        </p:nvSpPr>
        <p:spPr>
          <a:xfrm>
            <a:off x="1630326" y="1396409"/>
            <a:ext cx="5862083" cy="329609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26646E5-F1B8-48A8-B017-3A3AEFF54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237" y="1400655"/>
            <a:ext cx="5852172" cy="3291847"/>
          </a:xfrm>
          <a:prstGeom prst="rect">
            <a:avLst/>
          </a:prstGeom>
        </p:spPr>
      </p:pic>
      <p:pic>
        <p:nvPicPr>
          <p:cNvPr id="8" name="Google Shape;73;p15">
            <a:extLst>
              <a:ext uri="{FF2B5EF4-FFF2-40B4-BE49-F238E27FC236}">
                <a16:creationId xmlns:a16="http://schemas.microsoft.com/office/drawing/2014/main" id="{EE5784A6-DD1F-480F-A664-407FE228A8A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374" y="4775441"/>
            <a:ext cx="1223224" cy="215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699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 dirty="0">
                <a:latin typeface="Comic Sans MS"/>
                <a:ea typeface="Comic Sans MS"/>
                <a:cs typeface="Comic Sans MS"/>
                <a:sym typeface="Comic Sans MS"/>
              </a:rPr>
              <a:t>Invention Universe </a:t>
            </a:r>
            <a:r>
              <a:rPr lang="en" sz="16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(LinkedIn for kids)</a:t>
            </a:r>
            <a:endParaRPr sz="1600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11" name="Google Shape;311;p32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CC36DC-48A2-4D94-91C1-DBA70D8C42A9}"/>
              </a:ext>
            </a:extLst>
          </p:cNvPr>
          <p:cNvSpPr txBox="1"/>
          <p:nvPr/>
        </p:nvSpPr>
        <p:spPr>
          <a:xfrm>
            <a:off x="1023079" y="967223"/>
            <a:ext cx="3179075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</a:rPr>
              <a:t>Development Focus:</a:t>
            </a:r>
          </a:p>
          <a:p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1000" b="1" dirty="0">
                <a:solidFill>
                  <a:schemeClr val="tx1"/>
                </a:solidFill>
              </a:rPr>
              <a:t>Gamify</a:t>
            </a:r>
            <a:r>
              <a:rPr lang="en-US" sz="1000" dirty="0">
                <a:solidFill>
                  <a:schemeClr val="tx1"/>
                </a:solidFill>
              </a:rPr>
              <a:t>		 Like Duolingo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chemeClr val="tx1"/>
                </a:solidFill>
              </a:rPr>
              <a:t>Have Fun, Engage.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chemeClr val="tx1"/>
                </a:solidFill>
              </a:rPr>
              <a:t>Learn valuable skills.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chemeClr val="tx1"/>
                </a:solidFill>
              </a:rPr>
              <a:t>Sell in a hot $455B market.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b="1" dirty="0">
                <a:solidFill>
                  <a:schemeClr val="tx1"/>
                </a:solidFill>
              </a:rPr>
              <a:t>Socialize</a:t>
            </a:r>
            <a:r>
              <a:rPr lang="en-US" sz="1000" dirty="0">
                <a:solidFill>
                  <a:schemeClr val="tx1"/>
                </a:solidFill>
              </a:rPr>
              <a:t>		 Like Duolingo MAX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chemeClr val="tx1"/>
                </a:solidFill>
              </a:rPr>
              <a:t>Have Fun, Engage.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chemeClr val="tx1"/>
                </a:solidFill>
              </a:rPr>
              <a:t>Develop communication skills with humans.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chemeClr val="tx1"/>
                </a:solidFill>
              </a:rPr>
              <a:t>Develop communication skills with AI.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b="1" dirty="0">
                <a:solidFill>
                  <a:schemeClr val="tx1"/>
                </a:solidFill>
              </a:rPr>
              <a:t>AI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chemeClr val="tx1"/>
                </a:solidFill>
              </a:rPr>
              <a:t>Teach kids to use AI wisely.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chemeClr val="tx1"/>
                </a:solidFill>
              </a:rPr>
              <a:t>Enable custom learning.  	</a:t>
            </a:r>
            <a:r>
              <a:rPr lang="en-US" sz="1000" dirty="0" err="1">
                <a:solidFill>
                  <a:schemeClr val="tx1"/>
                </a:solidFill>
              </a:rPr>
              <a:t>Khanmigo</a:t>
            </a:r>
            <a:r>
              <a:rPr lang="en-US" sz="1000" dirty="0">
                <a:solidFill>
                  <a:schemeClr val="tx1"/>
                </a:solidFill>
              </a:rPr>
              <a:t>, Duolingo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chemeClr val="tx1"/>
                </a:solidFill>
              </a:rPr>
              <a:t>Minimize COGS.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>
                <a:solidFill>
                  <a:schemeClr val="tx1"/>
                </a:solidFill>
              </a:rPr>
              <a:t>Get in the traffic.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b="1" dirty="0">
                <a:solidFill>
                  <a:schemeClr val="tx1"/>
                </a:solidFill>
              </a:rPr>
              <a:t>Post Portfolio</a:t>
            </a:r>
            <a:r>
              <a:rPr lang="en-US" sz="1000" dirty="0">
                <a:solidFill>
                  <a:schemeClr val="tx1"/>
                </a:solidFill>
              </a:rPr>
              <a:t>		Pintrest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b="1" dirty="0">
                <a:solidFill>
                  <a:schemeClr val="tx1"/>
                </a:solidFill>
              </a:rPr>
              <a:t>Admin Panel</a:t>
            </a:r>
            <a:r>
              <a:rPr lang="en-US" sz="1000" dirty="0">
                <a:solidFill>
                  <a:schemeClr val="tx1"/>
                </a:solidFill>
              </a:rPr>
              <a:t>	</a:t>
            </a:r>
          </a:p>
          <a:p>
            <a:r>
              <a:rPr lang="en-US" sz="1000" dirty="0">
                <a:solidFill>
                  <a:schemeClr val="tx1"/>
                </a:solidFill>
              </a:rPr>
              <a:t>Monitor usage		Netflix</a:t>
            </a:r>
          </a:p>
          <a:p>
            <a:r>
              <a:rPr lang="en-US" sz="1000" dirty="0">
                <a:solidFill>
                  <a:schemeClr val="tx1"/>
                </a:solidFill>
              </a:rPr>
              <a:t>Manage </a:t>
            </a:r>
            <a:r>
              <a:rPr lang="en-US" sz="1000" dirty="0" err="1">
                <a:solidFill>
                  <a:schemeClr val="tx1"/>
                </a:solidFill>
              </a:rPr>
              <a:t>db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8" name="Google Shape;73;p15">
            <a:extLst>
              <a:ext uri="{FF2B5EF4-FFF2-40B4-BE49-F238E27FC236}">
                <a16:creationId xmlns:a16="http://schemas.microsoft.com/office/drawing/2014/main" id="{939B0797-7738-4FFC-A63D-0263F54067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8374" y="4775441"/>
            <a:ext cx="1223224" cy="2156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54EA03-7DB4-A65A-7850-5862E638E2DD}"/>
              </a:ext>
            </a:extLst>
          </p:cNvPr>
          <p:cNvSpPr txBox="1"/>
          <p:nvPr/>
        </p:nvSpPr>
        <p:spPr>
          <a:xfrm>
            <a:off x="4782458" y="1077822"/>
            <a:ext cx="39406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Notes:</a:t>
            </a:r>
          </a:p>
          <a:p>
            <a:r>
              <a:rPr lang="en-US" sz="1400" dirty="0">
                <a:solidFill>
                  <a:schemeClr val="tx1"/>
                </a:solidFill>
              </a:rPr>
              <a:t>Can AI be used to make interesting game-like conversation?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solidFill>
                  <a:schemeClr val="tx1"/>
                </a:solidFill>
              </a:rPr>
              <a:t>Doulingo</a:t>
            </a:r>
            <a:r>
              <a:rPr lang="en-US" sz="1400" dirty="0">
                <a:solidFill>
                  <a:schemeClr val="tx1"/>
                </a:solidFill>
              </a:rPr>
              <a:t> MAX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Carpet Salesman - negotiate rug cost.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Nvidia announced ACE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2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Team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69" name="Google Shape;69;p15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8374" y="4775441"/>
            <a:ext cx="1223224" cy="21565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6710543" y="1853731"/>
            <a:ext cx="1665600" cy="1665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2638565" y="1834486"/>
            <a:ext cx="1665600" cy="1665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4669247" y="1834486"/>
            <a:ext cx="1665600" cy="1665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7" name="Google Shape;77;p15" descr="robot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086258" y="1827402"/>
            <a:ext cx="914170" cy="16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 descr="robot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47791" y="1834486"/>
            <a:ext cx="1047139" cy="16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 descr="robots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044943" y="1362740"/>
            <a:ext cx="1047150" cy="208821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body" idx="4294967295"/>
          </p:nvPr>
        </p:nvSpPr>
        <p:spPr>
          <a:xfrm>
            <a:off x="692934" y="1239565"/>
            <a:ext cx="1665609" cy="5878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400" dirty="0">
                <a:latin typeface="Comic Sans MS"/>
                <a:ea typeface="Comic Sans MS"/>
                <a:cs typeface="Comic Sans MS"/>
                <a:sym typeface="Comic Sans MS"/>
              </a:rPr>
              <a:t>Michael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1400" dirty="0">
                <a:latin typeface="Comic Sans MS"/>
                <a:ea typeface="Comic Sans MS"/>
                <a:cs typeface="Comic Sans MS"/>
                <a:sym typeface="Comic Sans MS"/>
              </a:rPr>
              <a:t>CS MIT</a:t>
            </a:r>
            <a:endParaRPr sz="1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4294967295"/>
          </p:nvPr>
        </p:nvSpPr>
        <p:spPr>
          <a:xfrm>
            <a:off x="2638556" y="1239566"/>
            <a:ext cx="1665600" cy="5878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400" dirty="0">
                <a:latin typeface="Comic Sans MS"/>
                <a:ea typeface="Comic Sans MS"/>
                <a:cs typeface="Comic Sans MS"/>
                <a:sym typeface="Comic Sans MS"/>
              </a:rPr>
              <a:t>Lucian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1400" dirty="0">
                <a:latin typeface="Comic Sans MS"/>
                <a:ea typeface="Comic Sans MS"/>
                <a:cs typeface="Comic Sans MS"/>
                <a:sym typeface="Comic Sans MS"/>
              </a:rPr>
              <a:t>CS MIT</a:t>
            </a:r>
            <a:endParaRPr sz="1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4294967295"/>
          </p:nvPr>
        </p:nvSpPr>
        <p:spPr>
          <a:xfrm>
            <a:off x="6671708" y="1239566"/>
            <a:ext cx="1593159" cy="5878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400" dirty="0">
                <a:latin typeface="Comic Sans MS"/>
                <a:ea typeface="Comic Sans MS"/>
                <a:cs typeface="Comic Sans MS"/>
                <a:sym typeface="Comic Sans MS"/>
              </a:rPr>
              <a:t>Xinxin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sz="1400" dirty="0">
                <a:latin typeface="Comic Sans MS"/>
                <a:ea typeface="Comic Sans MS"/>
                <a:cs typeface="Comic Sans MS"/>
                <a:sym typeface="Comic Sans MS"/>
              </a:rPr>
              <a:t>CS Georgia Tech</a:t>
            </a:r>
            <a:endParaRPr sz="1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" name="Google Shape;71;p15">
            <a:extLst>
              <a:ext uri="{FF2B5EF4-FFF2-40B4-BE49-F238E27FC236}">
                <a16:creationId xmlns:a16="http://schemas.microsoft.com/office/drawing/2014/main" id="{B5FB1DE6-C9F8-40AF-9443-A893AB5F53D1}"/>
              </a:ext>
            </a:extLst>
          </p:cNvPr>
          <p:cNvSpPr txBox="1">
            <a:spLocks/>
          </p:cNvSpPr>
          <p:nvPr/>
        </p:nvSpPr>
        <p:spPr>
          <a:xfrm>
            <a:off x="4676462" y="1243112"/>
            <a:ext cx="1665600" cy="58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dirty="0">
                <a:latin typeface="Comic Sans MS"/>
                <a:ea typeface="Comic Sans MS"/>
                <a:cs typeface="Comic Sans MS"/>
                <a:sym typeface="Comic Sans MS"/>
              </a:rPr>
              <a:t>Ari</a:t>
            </a:r>
          </a:p>
          <a:p>
            <a:pPr marL="0" indent="0" algn="ctr">
              <a:buFont typeface="Arial"/>
              <a:buNone/>
            </a:pPr>
            <a:r>
              <a:rPr lang="en-US" sz="1400" dirty="0">
                <a:latin typeface="Comic Sans MS"/>
                <a:ea typeface="Comic Sans MS"/>
                <a:cs typeface="Comic Sans MS"/>
                <a:sym typeface="Comic Sans MS"/>
              </a:rPr>
              <a:t>CS Toronto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E8BE6-DC24-5917-4E9F-6721B4965FF5}"/>
              </a:ext>
            </a:extLst>
          </p:cNvPr>
          <p:cNvSpPr txBox="1"/>
          <p:nvPr/>
        </p:nvSpPr>
        <p:spPr>
          <a:xfrm>
            <a:off x="750992" y="3583093"/>
            <a:ext cx="17267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Liu Huan</a:t>
            </a:r>
          </a:p>
          <a:p>
            <a:r>
              <a:rPr lang="en-US" dirty="0"/>
              <a:t>Jaime McKiernan</a:t>
            </a:r>
          </a:p>
          <a:p>
            <a:r>
              <a:rPr lang="en-US" dirty="0"/>
              <a:t>Steve Su Yao </a:t>
            </a:r>
          </a:p>
          <a:p>
            <a:r>
              <a:rPr lang="en-US" dirty="0"/>
              <a:t>Julian Hernandez</a:t>
            </a:r>
          </a:p>
          <a:p>
            <a:r>
              <a:rPr lang="en-US" dirty="0"/>
              <a:t>Michael Lu</a:t>
            </a:r>
          </a:p>
          <a:p>
            <a:r>
              <a:rPr lang="en-US" dirty="0"/>
              <a:t>Lucian Covarrubias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587C89-8369-A51D-3C64-6C52892A3FD9}"/>
              </a:ext>
            </a:extLst>
          </p:cNvPr>
          <p:cNvSpPr txBox="1"/>
          <p:nvPr/>
        </p:nvSpPr>
        <p:spPr>
          <a:xfrm>
            <a:off x="4669247" y="3583093"/>
            <a:ext cx="16289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Michael Choi</a:t>
            </a:r>
          </a:p>
          <a:p>
            <a:r>
              <a:rPr lang="en-US" dirty="0"/>
              <a:t>Ari Casas</a:t>
            </a:r>
          </a:p>
          <a:p>
            <a:r>
              <a:rPr lang="en-US" dirty="0"/>
              <a:t>Wisdom Chimezie</a:t>
            </a:r>
          </a:p>
          <a:p>
            <a:r>
              <a:rPr lang="en-US" dirty="0"/>
              <a:t>Xinxin Li</a:t>
            </a:r>
          </a:p>
        </p:txBody>
      </p:sp>
      <p:sp>
        <p:nvSpPr>
          <p:cNvPr id="7" name="Google Shape;76;p15">
            <a:extLst>
              <a:ext uri="{FF2B5EF4-FFF2-40B4-BE49-F238E27FC236}">
                <a16:creationId xmlns:a16="http://schemas.microsoft.com/office/drawing/2014/main" id="{0F01A108-803C-4FA4-877E-2AE4ABCEF4E5}"/>
              </a:ext>
            </a:extLst>
          </p:cNvPr>
          <p:cNvSpPr/>
          <p:nvPr/>
        </p:nvSpPr>
        <p:spPr>
          <a:xfrm>
            <a:off x="692934" y="1841569"/>
            <a:ext cx="1665600" cy="1665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F358C4-508E-4CB4-9000-8458B07F15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504" y="2109864"/>
            <a:ext cx="1105936" cy="1400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200ECF-86E2-530F-A2DD-F77155EBE943}"/>
              </a:ext>
            </a:extLst>
          </p:cNvPr>
          <p:cNvSpPr txBox="1"/>
          <p:nvPr/>
        </p:nvSpPr>
        <p:spPr>
          <a:xfrm>
            <a:off x="2638556" y="3583093"/>
            <a:ext cx="1606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Chou</a:t>
            </a:r>
          </a:p>
          <a:p>
            <a:r>
              <a:rPr lang="en-US" dirty="0"/>
              <a:t>Yilin Lu</a:t>
            </a:r>
          </a:p>
          <a:p>
            <a:r>
              <a:rPr lang="en-US" dirty="0"/>
              <a:t>Mariana </a:t>
            </a:r>
            <a:r>
              <a:rPr lang="en-US" dirty="0" err="1"/>
              <a:t>Barradas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83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Line 4"/>
          <p:cNvSpPr>
            <a:spLocks noChangeShapeType="1"/>
          </p:cNvSpPr>
          <p:nvPr/>
        </p:nvSpPr>
        <p:spPr bwMode="auto">
          <a:xfrm flipH="1">
            <a:off x="381000" y="342900"/>
            <a:ext cx="635570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342900"/>
            <a:ext cx="6431902" cy="285750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IU Wish List Big Picture Jan 2022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67400" y="0"/>
            <a:ext cx="3276600" cy="2287191"/>
            <a:chOff x="5410200" y="0"/>
            <a:chExt cx="3733800" cy="2287191"/>
          </a:xfrm>
        </p:grpSpPr>
        <p:sp>
          <p:nvSpPr>
            <p:cNvPr id="3074" name="Line 57"/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Line 58"/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Line 60"/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Line 61"/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Line 62"/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Line 63"/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Line 64"/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65"/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66"/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67"/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69"/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70"/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71"/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72"/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73"/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74"/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5"/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76"/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7"/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80"/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81"/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82"/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70" y="38960"/>
            <a:ext cx="2041452" cy="3763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852428"/>
            <a:ext cx="8637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Goals and admin panel should drive functionality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Add custom sound effects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Gamify - Add Scratch mini games and cartoons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Expand symbol library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Add points system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Integrate all kids web pages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Add formal PDF printout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Enable multiple rocket and lab view skins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Enable private server, branded IUs.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Meet privacy </a:t>
            </a:r>
            <a:r>
              <a:rPr lang="en-US" sz="1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regs</a:t>
            </a: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Add Hall of fame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Enable simple planet GPS coordinates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Add rocket view transition animation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Evolve Admin Panel to manage and monitor IU usage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Add AI Chat Avatars and Helpers.</a:t>
            </a:r>
          </a:p>
        </p:txBody>
      </p:sp>
    </p:spTree>
    <p:extLst>
      <p:ext uri="{BB962C8B-B14F-4D97-AF65-F5344CB8AC3E}">
        <p14:creationId xmlns:p14="http://schemas.microsoft.com/office/powerpoint/2010/main" val="248061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 dirty="0">
                <a:latin typeface="Comic Sans MS"/>
                <a:ea typeface="Comic Sans MS"/>
                <a:cs typeface="Comic Sans MS"/>
                <a:sym typeface="Comic Sans MS"/>
              </a:rPr>
              <a:t>Agenda</a:t>
            </a:r>
            <a:endParaRPr sz="2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69" name="Google Shape;69;p15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8374" y="4775441"/>
            <a:ext cx="1223224" cy="2156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70;p15">
            <a:extLst>
              <a:ext uri="{FF2B5EF4-FFF2-40B4-BE49-F238E27FC236}">
                <a16:creationId xmlns:a16="http://schemas.microsoft.com/office/drawing/2014/main" id="{75941100-D31C-4185-8A33-F3C44C62C990}"/>
              </a:ext>
            </a:extLst>
          </p:cNvPr>
          <p:cNvSpPr txBox="1">
            <a:spLocks/>
          </p:cNvSpPr>
          <p:nvPr/>
        </p:nvSpPr>
        <p:spPr>
          <a:xfrm>
            <a:off x="2667579" y="1216653"/>
            <a:ext cx="6099050" cy="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>
              <a:spcAft>
                <a:spcPts val="1600"/>
              </a:spcAft>
              <a:buFont typeface="+mj-lt"/>
              <a:buAutoNum type="arabicPeriod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Intro to Build-It-Yourself</a:t>
            </a:r>
          </a:p>
          <a:p>
            <a:pPr marL="342900">
              <a:spcAft>
                <a:spcPts val="1600"/>
              </a:spcAft>
              <a:buFont typeface="+mj-lt"/>
              <a:buAutoNum type="arabicPeriod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Intro to Invention Universe</a:t>
            </a:r>
          </a:p>
          <a:p>
            <a:pPr marL="342900">
              <a:spcAft>
                <a:spcPts val="1600"/>
              </a:spcAft>
              <a:buFont typeface="+mj-lt"/>
              <a:buAutoNum type="arabicPeriod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Front End</a:t>
            </a:r>
          </a:p>
          <a:p>
            <a:pPr marL="342900">
              <a:spcAft>
                <a:spcPts val="1600"/>
              </a:spcAft>
              <a:buFont typeface="+mj-lt"/>
              <a:buAutoNum type="arabicPeriod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Back End</a:t>
            </a:r>
          </a:p>
          <a:p>
            <a:pPr marL="342900">
              <a:spcAft>
                <a:spcPts val="1600"/>
              </a:spcAft>
              <a:buFont typeface="+mj-lt"/>
              <a:buAutoNum type="arabicPeriod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Development Focus</a:t>
            </a:r>
          </a:p>
          <a:p>
            <a:pPr marL="342900">
              <a:spcAft>
                <a:spcPts val="1600"/>
              </a:spcAft>
              <a:buFont typeface="+mj-lt"/>
              <a:buAutoNum type="arabicPeriod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Wish List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271D89-E13D-4ABA-AB20-3BBD812ABE0C}"/>
              </a:ext>
            </a:extLst>
          </p:cNvPr>
          <p:cNvGrpSpPr/>
          <p:nvPr/>
        </p:nvGrpSpPr>
        <p:grpSpPr>
          <a:xfrm flipV="1">
            <a:off x="6975043" y="1086"/>
            <a:ext cx="1872509" cy="1203521"/>
            <a:chOff x="3260338" y="3492501"/>
            <a:chExt cx="5210103" cy="3365500"/>
          </a:xfrm>
        </p:grpSpPr>
        <p:pic>
          <p:nvPicPr>
            <p:cNvPr id="11" name="Picture 10" descr="robots.png">
              <a:extLst>
                <a:ext uri="{FF2B5EF4-FFF2-40B4-BE49-F238E27FC236}">
                  <a16:creationId xmlns:a16="http://schemas.microsoft.com/office/drawing/2014/main" id="{A39B3716-A0D8-41FB-B7A2-CC014576E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3260338" y="3878149"/>
              <a:ext cx="1635512" cy="2979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2" name="Picture 11" descr="robots.png">
              <a:extLst>
                <a:ext uri="{FF2B5EF4-FFF2-40B4-BE49-F238E27FC236}">
                  <a16:creationId xmlns:a16="http://schemas.microsoft.com/office/drawing/2014/main" id="{15BBF5D3-1EAF-41F9-AC33-E3CF4287E2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43755" y="4645257"/>
              <a:ext cx="1391132" cy="2212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3" name="Picture 12" descr="robots.png">
              <a:extLst>
                <a:ext uri="{FF2B5EF4-FFF2-40B4-BE49-F238E27FC236}">
                  <a16:creationId xmlns:a16="http://schemas.microsoft.com/office/drawing/2014/main" id="{C40F8E08-3818-4938-93FF-A993E906B2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6782791" y="3492501"/>
              <a:ext cx="1687650" cy="336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711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 dirty="0">
                <a:latin typeface="Comic Sans MS"/>
                <a:ea typeface="Comic Sans MS"/>
                <a:cs typeface="Comic Sans MS"/>
                <a:sym typeface="Comic Sans MS"/>
              </a:rPr>
              <a:t>What does Build-It-Yourself do?</a:t>
            </a:r>
            <a:endParaRPr sz="2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69" name="Google Shape;69;p15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8374" y="4775441"/>
            <a:ext cx="1223224" cy="2156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70;p15">
            <a:extLst>
              <a:ext uri="{FF2B5EF4-FFF2-40B4-BE49-F238E27FC236}">
                <a16:creationId xmlns:a16="http://schemas.microsoft.com/office/drawing/2014/main" id="{75941100-D31C-4185-8A33-F3C44C62C990}"/>
              </a:ext>
            </a:extLst>
          </p:cNvPr>
          <p:cNvSpPr txBox="1">
            <a:spLocks/>
          </p:cNvSpPr>
          <p:nvPr/>
        </p:nvSpPr>
        <p:spPr>
          <a:xfrm>
            <a:off x="2667579" y="1436386"/>
            <a:ext cx="6099050" cy="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Inspire and guide kids to be creative builders.</a:t>
            </a:r>
          </a:p>
        </p:txBody>
      </p:sp>
      <p:pic>
        <p:nvPicPr>
          <p:cNvPr id="8" name="Picture 1" descr="IMG_5108-filtered.png">
            <a:extLst>
              <a:ext uri="{FF2B5EF4-FFF2-40B4-BE49-F238E27FC236}">
                <a16:creationId xmlns:a16="http://schemas.microsoft.com/office/drawing/2014/main" id="{F6CE3B53-F3B8-4F89-B991-FEDEF2718C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4775" y="2623654"/>
            <a:ext cx="2731647" cy="251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Content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02" name="Google Shape;202;p24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3" name="Google Shape;20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8374" y="4775441"/>
            <a:ext cx="1223224" cy="21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 rotWithShape="1">
          <a:blip r:embed="rId4">
            <a:alphaModFix/>
          </a:blip>
          <a:srcRect r="63685"/>
          <a:stretch/>
        </p:blipFill>
        <p:spPr>
          <a:xfrm>
            <a:off x="723063" y="1079568"/>
            <a:ext cx="1739506" cy="13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063" y="2570038"/>
            <a:ext cx="1458950" cy="127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13;p25"/>
          <p:cNvPicPr preferRelativeResize="0"/>
          <p:nvPr/>
        </p:nvPicPr>
        <p:blipFill rotWithShape="1">
          <a:blip r:embed="rId4">
            <a:alphaModFix/>
          </a:blip>
          <a:srcRect l="36481" r="36419"/>
          <a:stretch/>
        </p:blipFill>
        <p:spPr>
          <a:xfrm>
            <a:off x="2832570" y="1079568"/>
            <a:ext cx="1539817" cy="155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4;p25" descr="http://www.build-it-yourself.com/project-feeder/images/feeder-overview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9528" y="2868738"/>
            <a:ext cx="2165899" cy="126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81719" y="2928164"/>
            <a:ext cx="1473990" cy="169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85271" y="1079568"/>
            <a:ext cx="1773400" cy="1599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83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Online Platform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33" name="Google Shape;133;p21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" name="Google Shape;134;p21"/>
          <p:cNvSpPr txBox="1">
            <a:spLocks noGrp="1"/>
          </p:cNvSpPr>
          <p:nvPr>
            <p:ph type="body" idx="4294967295"/>
          </p:nvPr>
        </p:nvSpPr>
        <p:spPr>
          <a:xfrm>
            <a:off x="593075" y="1299300"/>
            <a:ext cx="7591200" cy="3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rabicPeriod"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Content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rabicPeriod"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Network of TAs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rabicPeriod"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Build-It-Blocks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rabicPeriod"/>
            </a:pPr>
            <a:r>
              <a:rPr lang="en" dirty="0">
                <a:latin typeface="Comic Sans MS"/>
                <a:ea typeface="Comic Sans MS"/>
                <a:cs typeface="Comic Sans MS"/>
                <a:sym typeface="Comic Sans MS"/>
              </a:rPr>
              <a:t>Invention Universe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8374" y="4775441"/>
            <a:ext cx="1223224" cy="2156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B59839B-19FC-437E-B12E-9F76DFDCB156}"/>
              </a:ext>
            </a:extLst>
          </p:cNvPr>
          <p:cNvGrpSpPr/>
          <p:nvPr/>
        </p:nvGrpSpPr>
        <p:grpSpPr>
          <a:xfrm>
            <a:off x="3662947" y="1595790"/>
            <a:ext cx="5133520" cy="2687684"/>
            <a:chOff x="3662947" y="1595790"/>
            <a:chExt cx="5133520" cy="2687684"/>
          </a:xfrm>
        </p:grpSpPr>
        <p:grpSp>
          <p:nvGrpSpPr>
            <p:cNvPr id="136" name="Google Shape;136;p21"/>
            <p:cNvGrpSpPr/>
            <p:nvPr/>
          </p:nvGrpSpPr>
          <p:grpSpPr>
            <a:xfrm>
              <a:off x="3662947" y="1997863"/>
              <a:ext cx="5133520" cy="2280150"/>
              <a:chOff x="368326" y="1341428"/>
              <a:chExt cx="8407338" cy="3734277"/>
            </a:xfrm>
          </p:grpSpPr>
          <p:sp>
            <p:nvSpPr>
              <p:cNvPr id="137" name="Google Shape;137;p21"/>
              <p:cNvSpPr txBox="1"/>
              <p:nvPr/>
            </p:nvSpPr>
            <p:spPr>
              <a:xfrm>
                <a:off x="955069" y="4072295"/>
                <a:ext cx="1341000" cy="611700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Content</a:t>
                </a:r>
                <a:endParaRPr sz="11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21"/>
              <p:cNvSpPr txBox="1"/>
              <p:nvPr/>
            </p:nvSpPr>
            <p:spPr>
              <a:xfrm>
                <a:off x="2844827" y="4068988"/>
                <a:ext cx="1386900" cy="615300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11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Network of TAs</a:t>
                </a:r>
                <a:endParaRPr sz="18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21"/>
              <p:cNvSpPr txBox="1"/>
              <p:nvPr/>
            </p:nvSpPr>
            <p:spPr>
              <a:xfrm>
                <a:off x="4749827" y="4067167"/>
                <a:ext cx="1356300" cy="617400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11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Build-It-</a:t>
                </a:r>
                <a:endParaRPr sz="11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" sz="11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Blocks</a:t>
                </a:r>
                <a:endParaRPr sz="11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1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1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21"/>
              <p:cNvSpPr txBox="1"/>
              <p:nvPr/>
            </p:nvSpPr>
            <p:spPr>
              <a:xfrm>
                <a:off x="6746267" y="4082133"/>
                <a:ext cx="1371600" cy="600900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Invention Universe</a:t>
                </a:r>
                <a:endParaRPr sz="11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1" name="Google Shape;141;p21"/>
              <p:cNvGrpSpPr/>
              <p:nvPr/>
            </p:nvGrpSpPr>
            <p:grpSpPr>
              <a:xfrm>
                <a:off x="2951507" y="2045466"/>
                <a:ext cx="1165800" cy="2057160"/>
                <a:chOff x="4503419" y="2582916"/>
                <a:chExt cx="1165800" cy="2057160"/>
              </a:xfrm>
            </p:grpSpPr>
            <p:sp>
              <p:nvSpPr>
                <p:cNvPr id="142" name="Google Shape;142;p21"/>
                <p:cNvSpPr/>
                <p:nvPr/>
              </p:nvSpPr>
              <p:spPr>
                <a:xfrm>
                  <a:off x="4707369" y="2668668"/>
                  <a:ext cx="365700" cy="189240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21"/>
                <p:cNvSpPr/>
                <p:nvPr/>
              </p:nvSpPr>
              <p:spPr>
                <a:xfrm>
                  <a:off x="5093969" y="2670268"/>
                  <a:ext cx="365700" cy="189240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21"/>
                <p:cNvSpPr/>
                <p:nvPr/>
              </p:nvSpPr>
              <p:spPr>
                <a:xfrm>
                  <a:off x="4503419" y="2582916"/>
                  <a:ext cx="1165800" cy="9120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145;p21"/>
                <p:cNvSpPr/>
                <p:nvPr/>
              </p:nvSpPr>
              <p:spPr>
                <a:xfrm>
                  <a:off x="4602479" y="2659349"/>
                  <a:ext cx="205800" cy="189240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146;p21"/>
                <p:cNvSpPr/>
                <p:nvPr/>
              </p:nvSpPr>
              <p:spPr>
                <a:xfrm>
                  <a:off x="5008953" y="2670268"/>
                  <a:ext cx="170100" cy="189240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21"/>
                <p:cNvSpPr/>
                <p:nvPr/>
              </p:nvSpPr>
              <p:spPr>
                <a:xfrm>
                  <a:off x="5356859" y="2674114"/>
                  <a:ext cx="205800" cy="189240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21"/>
                <p:cNvSpPr/>
                <p:nvPr/>
              </p:nvSpPr>
              <p:spPr>
                <a:xfrm>
                  <a:off x="4503419" y="4548876"/>
                  <a:ext cx="1165800" cy="9120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9" name="Google Shape;149;p21"/>
              <p:cNvSpPr/>
              <p:nvPr/>
            </p:nvSpPr>
            <p:spPr>
              <a:xfrm>
                <a:off x="680746" y="4684505"/>
                <a:ext cx="7665600" cy="391200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0" name="Google Shape;150;p21"/>
              <p:cNvGrpSpPr/>
              <p:nvPr/>
            </p:nvGrpSpPr>
            <p:grpSpPr>
              <a:xfrm>
                <a:off x="368326" y="1341428"/>
                <a:ext cx="8407338" cy="701099"/>
                <a:chOff x="571501" y="1630681"/>
                <a:chExt cx="8023800" cy="701099"/>
              </a:xfrm>
            </p:grpSpPr>
            <p:sp>
              <p:nvSpPr>
                <p:cNvPr id="151" name="Google Shape;151;p21"/>
                <p:cNvSpPr/>
                <p:nvPr/>
              </p:nvSpPr>
              <p:spPr>
                <a:xfrm>
                  <a:off x="967741" y="2164080"/>
                  <a:ext cx="7109400" cy="167700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152;p21"/>
                <p:cNvSpPr/>
                <p:nvPr/>
              </p:nvSpPr>
              <p:spPr>
                <a:xfrm>
                  <a:off x="845821" y="1996440"/>
                  <a:ext cx="7406700" cy="16770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53;p21"/>
                <p:cNvSpPr/>
                <p:nvPr/>
              </p:nvSpPr>
              <p:spPr>
                <a:xfrm>
                  <a:off x="716281" y="1821181"/>
                  <a:ext cx="7711500" cy="167700"/>
                </a:xfrm>
                <a:prstGeom prst="rect">
                  <a:avLst/>
                </a:prstGeom>
                <a:solidFill>
                  <a:srgbClr val="A5A5A5"/>
                </a:solidFill>
                <a:ln w="12700" cap="flat" cmpd="sng">
                  <a:solidFill>
                    <a:srgbClr val="A5A5A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21"/>
                <p:cNvSpPr/>
                <p:nvPr/>
              </p:nvSpPr>
              <p:spPr>
                <a:xfrm>
                  <a:off x="571501" y="1630681"/>
                  <a:ext cx="8023800" cy="19050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5" name="Google Shape;155;p21"/>
              <p:cNvGrpSpPr/>
              <p:nvPr/>
            </p:nvGrpSpPr>
            <p:grpSpPr>
              <a:xfrm>
                <a:off x="4836407" y="2043866"/>
                <a:ext cx="1165800" cy="2057160"/>
                <a:chOff x="4503419" y="2582916"/>
                <a:chExt cx="1165800" cy="2057160"/>
              </a:xfrm>
            </p:grpSpPr>
            <p:sp>
              <p:nvSpPr>
                <p:cNvPr id="156" name="Google Shape;156;p21"/>
                <p:cNvSpPr/>
                <p:nvPr/>
              </p:nvSpPr>
              <p:spPr>
                <a:xfrm>
                  <a:off x="4707369" y="2668668"/>
                  <a:ext cx="365700" cy="189240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157;p21"/>
                <p:cNvSpPr/>
                <p:nvPr/>
              </p:nvSpPr>
              <p:spPr>
                <a:xfrm>
                  <a:off x="5093969" y="2670268"/>
                  <a:ext cx="365700" cy="189240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158;p21"/>
                <p:cNvSpPr/>
                <p:nvPr/>
              </p:nvSpPr>
              <p:spPr>
                <a:xfrm>
                  <a:off x="4503419" y="2582916"/>
                  <a:ext cx="1165800" cy="9120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21"/>
                <p:cNvSpPr/>
                <p:nvPr/>
              </p:nvSpPr>
              <p:spPr>
                <a:xfrm>
                  <a:off x="4602479" y="2659349"/>
                  <a:ext cx="205800" cy="189240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21"/>
                <p:cNvSpPr/>
                <p:nvPr/>
              </p:nvSpPr>
              <p:spPr>
                <a:xfrm>
                  <a:off x="5008953" y="2670268"/>
                  <a:ext cx="170100" cy="189240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161;p21"/>
                <p:cNvSpPr/>
                <p:nvPr/>
              </p:nvSpPr>
              <p:spPr>
                <a:xfrm>
                  <a:off x="5356859" y="2674114"/>
                  <a:ext cx="205800" cy="189240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162;p21"/>
                <p:cNvSpPr/>
                <p:nvPr/>
              </p:nvSpPr>
              <p:spPr>
                <a:xfrm>
                  <a:off x="4503419" y="4548876"/>
                  <a:ext cx="1165800" cy="9120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3" name="Google Shape;163;p21"/>
              <p:cNvGrpSpPr/>
              <p:nvPr/>
            </p:nvGrpSpPr>
            <p:grpSpPr>
              <a:xfrm>
                <a:off x="6849138" y="2042468"/>
                <a:ext cx="1165800" cy="2057160"/>
                <a:chOff x="4503419" y="2582916"/>
                <a:chExt cx="1165800" cy="2057160"/>
              </a:xfrm>
            </p:grpSpPr>
            <p:sp>
              <p:nvSpPr>
                <p:cNvPr id="164" name="Google Shape;164;p21"/>
                <p:cNvSpPr/>
                <p:nvPr/>
              </p:nvSpPr>
              <p:spPr>
                <a:xfrm>
                  <a:off x="4707369" y="2668668"/>
                  <a:ext cx="365700" cy="189240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21"/>
                <p:cNvSpPr/>
                <p:nvPr/>
              </p:nvSpPr>
              <p:spPr>
                <a:xfrm>
                  <a:off x="5093969" y="2670268"/>
                  <a:ext cx="365700" cy="189240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" name="Google Shape;166;p21"/>
                <p:cNvSpPr/>
                <p:nvPr/>
              </p:nvSpPr>
              <p:spPr>
                <a:xfrm>
                  <a:off x="4503419" y="2582916"/>
                  <a:ext cx="1165800" cy="9120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" name="Google Shape;167;p21"/>
                <p:cNvSpPr/>
                <p:nvPr/>
              </p:nvSpPr>
              <p:spPr>
                <a:xfrm>
                  <a:off x="4602479" y="2659349"/>
                  <a:ext cx="205800" cy="189240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168;p21"/>
                <p:cNvSpPr/>
                <p:nvPr/>
              </p:nvSpPr>
              <p:spPr>
                <a:xfrm>
                  <a:off x="5008953" y="2670268"/>
                  <a:ext cx="170100" cy="189240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69;p21"/>
                <p:cNvSpPr/>
                <p:nvPr/>
              </p:nvSpPr>
              <p:spPr>
                <a:xfrm>
                  <a:off x="5356859" y="2674114"/>
                  <a:ext cx="205800" cy="189240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21"/>
                <p:cNvSpPr/>
                <p:nvPr/>
              </p:nvSpPr>
              <p:spPr>
                <a:xfrm>
                  <a:off x="4503419" y="4548876"/>
                  <a:ext cx="1165800" cy="9120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" name="Google Shape;171;p21"/>
              <p:cNvGrpSpPr/>
              <p:nvPr/>
            </p:nvGrpSpPr>
            <p:grpSpPr>
              <a:xfrm>
                <a:off x="1042698" y="2024975"/>
                <a:ext cx="1165800" cy="2057160"/>
                <a:chOff x="4503419" y="2582916"/>
                <a:chExt cx="1165800" cy="2057160"/>
              </a:xfrm>
            </p:grpSpPr>
            <p:sp>
              <p:nvSpPr>
                <p:cNvPr id="172" name="Google Shape;172;p21"/>
                <p:cNvSpPr/>
                <p:nvPr/>
              </p:nvSpPr>
              <p:spPr>
                <a:xfrm>
                  <a:off x="4707369" y="2668668"/>
                  <a:ext cx="365700" cy="189240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21"/>
                <p:cNvSpPr/>
                <p:nvPr/>
              </p:nvSpPr>
              <p:spPr>
                <a:xfrm>
                  <a:off x="5093969" y="2670268"/>
                  <a:ext cx="365700" cy="189240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21"/>
                <p:cNvSpPr/>
                <p:nvPr/>
              </p:nvSpPr>
              <p:spPr>
                <a:xfrm>
                  <a:off x="4503419" y="2582916"/>
                  <a:ext cx="1165800" cy="9120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21"/>
                <p:cNvSpPr/>
                <p:nvPr/>
              </p:nvSpPr>
              <p:spPr>
                <a:xfrm>
                  <a:off x="4602479" y="2659349"/>
                  <a:ext cx="205800" cy="189240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21"/>
                <p:cNvSpPr/>
                <p:nvPr/>
              </p:nvSpPr>
              <p:spPr>
                <a:xfrm>
                  <a:off x="5008953" y="2670268"/>
                  <a:ext cx="170100" cy="189240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21"/>
                <p:cNvSpPr/>
                <p:nvPr/>
              </p:nvSpPr>
              <p:spPr>
                <a:xfrm>
                  <a:off x="5356859" y="2674114"/>
                  <a:ext cx="205800" cy="189240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21"/>
                <p:cNvSpPr/>
                <p:nvPr/>
              </p:nvSpPr>
              <p:spPr>
                <a:xfrm>
                  <a:off x="4503419" y="4548876"/>
                  <a:ext cx="1165800" cy="91200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79" name="Google Shape;179;p21"/>
            <p:cNvSpPr txBox="1"/>
            <p:nvPr/>
          </p:nvSpPr>
          <p:spPr>
            <a:xfrm>
              <a:off x="5383124" y="3998774"/>
              <a:ext cx="16932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Infrastructure</a:t>
              </a:r>
              <a:endParaRPr sz="1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1"/>
            <p:cNvSpPr txBox="1"/>
            <p:nvPr/>
          </p:nvSpPr>
          <p:spPr>
            <a:xfrm>
              <a:off x="4908675" y="1595790"/>
              <a:ext cx="2642100" cy="401100"/>
            </a:xfrm>
            <a:prstGeom prst="rect">
              <a:avLst/>
            </a:prstGeom>
            <a:solidFill>
              <a:srgbClr val="D8D8D8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Customer Engagement</a:t>
              </a:r>
              <a:endParaRPr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3AB61A0-D571-49A2-90C7-D7E71F931825}"/>
              </a:ext>
            </a:extLst>
          </p:cNvPr>
          <p:cNvGrpSpPr/>
          <p:nvPr/>
        </p:nvGrpSpPr>
        <p:grpSpPr>
          <a:xfrm flipV="1">
            <a:off x="6975043" y="1086"/>
            <a:ext cx="1872509" cy="1203521"/>
            <a:chOff x="3260338" y="3492501"/>
            <a:chExt cx="5210103" cy="3365500"/>
          </a:xfrm>
        </p:grpSpPr>
        <p:pic>
          <p:nvPicPr>
            <p:cNvPr id="53" name="Picture 52" descr="robots.png">
              <a:extLst>
                <a:ext uri="{FF2B5EF4-FFF2-40B4-BE49-F238E27FC236}">
                  <a16:creationId xmlns:a16="http://schemas.microsoft.com/office/drawing/2014/main" id="{D8D32FEC-B8D6-44C6-8ECD-38B2758B8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3260338" y="3878149"/>
              <a:ext cx="1635512" cy="2979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54" name="Picture 53" descr="robots.png">
              <a:extLst>
                <a:ext uri="{FF2B5EF4-FFF2-40B4-BE49-F238E27FC236}">
                  <a16:creationId xmlns:a16="http://schemas.microsoft.com/office/drawing/2014/main" id="{FF5DBC71-29D3-4F49-BFE6-9062E8D39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43755" y="4645257"/>
              <a:ext cx="1391132" cy="2212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55" name="Picture 54" descr="robots.png">
              <a:extLst>
                <a:ext uri="{FF2B5EF4-FFF2-40B4-BE49-F238E27FC236}">
                  <a16:creationId xmlns:a16="http://schemas.microsoft.com/office/drawing/2014/main" id="{A11B1FE9-DBA6-431D-ACF7-5B295495ED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6782791" y="3492501"/>
              <a:ext cx="1687650" cy="336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 dirty="0">
                <a:latin typeface="Comic Sans MS"/>
                <a:ea typeface="Comic Sans MS"/>
                <a:cs typeface="Comic Sans MS"/>
                <a:sym typeface="Comic Sans MS"/>
              </a:rPr>
              <a:t>Invention Universe</a:t>
            </a:r>
            <a:r>
              <a:rPr lang="en" sz="1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6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(LinkedIn for kids)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11" name="Google Shape;311;p32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1" y="1357699"/>
            <a:ext cx="4142014" cy="3061207"/>
          </a:xfrm>
          <a:prstGeom prst="rect">
            <a:avLst/>
          </a:prstGeom>
        </p:spPr>
      </p:pic>
      <p:pic>
        <p:nvPicPr>
          <p:cNvPr id="6" name="Google Shape;73;p15">
            <a:extLst>
              <a:ext uri="{FF2B5EF4-FFF2-40B4-BE49-F238E27FC236}">
                <a16:creationId xmlns:a16="http://schemas.microsoft.com/office/drawing/2014/main" id="{90B46B9E-CA5B-4F87-9267-5B645E0CCD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374" y="4775441"/>
            <a:ext cx="1223224" cy="2156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4;p21">
            <a:extLst>
              <a:ext uri="{FF2B5EF4-FFF2-40B4-BE49-F238E27FC236}">
                <a16:creationId xmlns:a16="http://schemas.microsoft.com/office/drawing/2014/main" id="{90085AFD-A8DF-42B4-97E3-D39408824BA6}"/>
              </a:ext>
            </a:extLst>
          </p:cNvPr>
          <p:cNvSpPr txBox="1">
            <a:spLocks/>
          </p:cNvSpPr>
          <p:nvPr/>
        </p:nvSpPr>
        <p:spPr>
          <a:xfrm>
            <a:off x="5337543" y="1143358"/>
            <a:ext cx="3530686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lnSpc>
                <a:spcPct val="150000"/>
              </a:lnSpc>
              <a:buNone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Kids 8 – 13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Computer Game (Spore)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Social Media (LinkedIn)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Content Channel (Pintrest)</a:t>
            </a:r>
          </a:p>
        </p:txBody>
      </p:sp>
    </p:spTree>
    <p:extLst>
      <p:ext uri="{BB962C8B-B14F-4D97-AF65-F5344CB8AC3E}">
        <p14:creationId xmlns:p14="http://schemas.microsoft.com/office/powerpoint/2010/main" val="255711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 dirty="0">
                <a:latin typeface="Comic Sans MS"/>
                <a:ea typeface="Comic Sans MS"/>
                <a:cs typeface="Comic Sans MS"/>
                <a:sym typeface="Comic Sans MS"/>
              </a:rPr>
              <a:t>Invention Universe </a:t>
            </a:r>
            <a:r>
              <a:rPr lang="en" sz="16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(LinkedIn for kids)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11" name="Google Shape;311;p32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C09D6E73-64FD-4260-8C41-C44664714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14" y="1400746"/>
            <a:ext cx="5852172" cy="3291847"/>
          </a:xfrm>
          <a:prstGeom prst="rect">
            <a:avLst/>
          </a:prstGeom>
        </p:spPr>
      </p:pic>
      <p:pic>
        <p:nvPicPr>
          <p:cNvPr id="6" name="Google Shape;73;p15">
            <a:extLst>
              <a:ext uri="{FF2B5EF4-FFF2-40B4-BE49-F238E27FC236}">
                <a16:creationId xmlns:a16="http://schemas.microsoft.com/office/drawing/2014/main" id="{756A18AA-AC5B-4A35-AEEE-7BFFB9BEC8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374" y="4775441"/>
            <a:ext cx="1223224" cy="215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56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/>
          <p:nvPr/>
        </p:nvSpPr>
        <p:spPr>
          <a:xfrm>
            <a:off x="1023079" y="292572"/>
            <a:ext cx="8117280" cy="7869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Invention Universe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11" name="Google Shape;311;p32"/>
          <p:cNvCxnSpPr/>
          <p:nvPr/>
        </p:nvCxnSpPr>
        <p:spPr>
          <a:xfrm>
            <a:off x="0" y="883982"/>
            <a:ext cx="24153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1683967-7D33-41AC-B347-BA50E567127F}"/>
              </a:ext>
            </a:extLst>
          </p:cNvPr>
          <p:cNvSpPr/>
          <p:nvPr/>
        </p:nvSpPr>
        <p:spPr>
          <a:xfrm>
            <a:off x="1630326" y="1396409"/>
            <a:ext cx="5862083" cy="329609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94F2EC8F-484E-4D11-80B9-EA936BFD0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326" y="1396409"/>
            <a:ext cx="5852172" cy="3291847"/>
          </a:xfrm>
          <a:prstGeom prst="rect">
            <a:avLst/>
          </a:prstGeom>
        </p:spPr>
      </p:pic>
      <p:pic>
        <p:nvPicPr>
          <p:cNvPr id="8" name="Google Shape;73;p15">
            <a:extLst>
              <a:ext uri="{FF2B5EF4-FFF2-40B4-BE49-F238E27FC236}">
                <a16:creationId xmlns:a16="http://schemas.microsoft.com/office/drawing/2014/main" id="{BEF6375F-FBB0-4FE5-AEDA-E853B8D0438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374" y="4775441"/>
            <a:ext cx="1223224" cy="215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25419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74301</TotalTime>
  <Words>875</Words>
  <Application>Microsoft Office PowerPoint</Application>
  <PresentationFormat>On-screen Show (16:9)</PresentationFormat>
  <Paragraphs>137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IU Wish List Big Picture Jan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 Galinato</cp:lastModifiedBy>
  <cp:revision>66</cp:revision>
  <dcterms:modified xsi:type="dcterms:W3CDTF">2025-01-19T22:16:35Z</dcterms:modified>
</cp:coreProperties>
</file>