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58" r:id="rId4"/>
    <p:sldId id="259" r:id="rId5"/>
    <p:sldId id="274" r:id="rId6"/>
    <p:sldId id="260" r:id="rId7"/>
    <p:sldId id="261" r:id="rId8"/>
    <p:sldId id="262" r:id="rId9"/>
    <p:sldId id="265" r:id="rId10"/>
    <p:sldId id="266" r:id="rId11"/>
    <p:sldId id="267" r:id="rId12"/>
    <p:sldId id="268" r:id="rId13"/>
    <p:sldId id="263" r:id="rId14"/>
    <p:sldId id="269" r:id="rId15"/>
    <p:sldId id="271" r:id="rId16"/>
    <p:sldId id="272" r:id="rId17"/>
    <p:sldId id="275" r:id="rId18"/>
    <p:sldId id="276" r:id="rId19"/>
    <p:sldId id="277" r:id="rId20"/>
    <p:sldId id="278" r:id="rId21"/>
    <p:sldId id="280" r:id="rId22"/>
    <p:sldId id="279" r:id="rId23"/>
    <p:sldId id="264"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A1E9"/>
    <a:srgbClr val="2CC0D4"/>
    <a:srgbClr val="1A85E6"/>
    <a:srgbClr val="43B6EF"/>
    <a:srgbClr val="B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5" autoAdjust="0"/>
    <p:restoredTop sz="94660"/>
  </p:normalViewPr>
  <p:slideViewPr>
    <p:cSldViewPr snapToGrid="0">
      <p:cViewPr varScale="1">
        <p:scale>
          <a:sx n="102" d="100"/>
          <a:sy n="102" d="100"/>
        </p:scale>
        <p:origin x="68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946A4F-4199-479E-9C68-34B650693A1C}"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4E60-CAD4-43E0-8E31-A31E1868C06E}" type="slidenum">
              <a:rPr lang="en-US" smtClean="0"/>
              <a:t>‹#›</a:t>
            </a:fld>
            <a:endParaRPr lang="en-US"/>
          </a:p>
        </p:txBody>
      </p:sp>
    </p:spTree>
    <p:extLst>
      <p:ext uri="{BB962C8B-B14F-4D97-AF65-F5344CB8AC3E}">
        <p14:creationId xmlns:p14="http://schemas.microsoft.com/office/powerpoint/2010/main" val="105000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46A4F-4199-479E-9C68-34B650693A1C}"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4E60-CAD4-43E0-8E31-A31E1868C06E}" type="slidenum">
              <a:rPr lang="en-US" smtClean="0"/>
              <a:t>‹#›</a:t>
            </a:fld>
            <a:endParaRPr lang="en-US"/>
          </a:p>
        </p:txBody>
      </p:sp>
    </p:spTree>
    <p:extLst>
      <p:ext uri="{BB962C8B-B14F-4D97-AF65-F5344CB8AC3E}">
        <p14:creationId xmlns:p14="http://schemas.microsoft.com/office/powerpoint/2010/main" val="367727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46A4F-4199-479E-9C68-34B650693A1C}"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4E60-CAD4-43E0-8E31-A31E1868C06E}" type="slidenum">
              <a:rPr lang="en-US" smtClean="0"/>
              <a:t>‹#›</a:t>
            </a:fld>
            <a:endParaRPr lang="en-US"/>
          </a:p>
        </p:txBody>
      </p:sp>
    </p:spTree>
    <p:extLst>
      <p:ext uri="{BB962C8B-B14F-4D97-AF65-F5344CB8AC3E}">
        <p14:creationId xmlns:p14="http://schemas.microsoft.com/office/powerpoint/2010/main" val="3927359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946A4F-4199-479E-9C68-34B650693A1C}"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4E60-CAD4-43E0-8E31-A31E1868C06E}" type="slidenum">
              <a:rPr lang="en-US" smtClean="0"/>
              <a:t>‹#›</a:t>
            </a:fld>
            <a:endParaRPr lang="en-US"/>
          </a:p>
        </p:txBody>
      </p:sp>
    </p:spTree>
    <p:extLst>
      <p:ext uri="{BB962C8B-B14F-4D97-AF65-F5344CB8AC3E}">
        <p14:creationId xmlns:p14="http://schemas.microsoft.com/office/powerpoint/2010/main" val="43886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8946A4F-4199-479E-9C68-34B650693A1C}" type="datetimeFigureOut">
              <a:rPr lang="en-US" smtClean="0"/>
              <a:t>7/12/2024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ED4E60-CAD4-43E0-8E31-A31E1868C06E}" type="slidenum">
              <a:rPr lang="en-US" smtClean="0"/>
              <a:t>‹#›</a:t>
            </a:fld>
            <a:endParaRPr lang="en-US"/>
          </a:p>
        </p:txBody>
      </p:sp>
    </p:spTree>
    <p:extLst>
      <p:ext uri="{BB962C8B-B14F-4D97-AF65-F5344CB8AC3E}">
        <p14:creationId xmlns:p14="http://schemas.microsoft.com/office/powerpoint/2010/main" val="2925601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946A4F-4199-479E-9C68-34B650693A1C}"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4E60-CAD4-43E0-8E31-A31E1868C06E}" type="slidenum">
              <a:rPr lang="en-US" smtClean="0"/>
              <a:t>‹#›</a:t>
            </a:fld>
            <a:endParaRPr lang="en-US"/>
          </a:p>
        </p:txBody>
      </p:sp>
    </p:spTree>
    <p:extLst>
      <p:ext uri="{BB962C8B-B14F-4D97-AF65-F5344CB8AC3E}">
        <p14:creationId xmlns:p14="http://schemas.microsoft.com/office/powerpoint/2010/main" val="2469442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946A4F-4199-479E-9C68-34B650693A1C}" type="datetimeFigureOut">
              <a:rPr lang="en-US" smtClean="0"/>
              <a:t>7/12/2024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ED4E60-CAD4-43E0-8E31-A31E1868C06E}" type="slidenum">
              <a:rPr lang="en-US" smtClean="0"/>
              <a:t>‹#›</a:t>
            </a:fld>
            <a:endParaRPr lang="en-US"/>
          </a:p>
        </p:txBody>
      </p:sp>
    </p:spTree>
    <p:extLst>
      <p:ext uri="{BB962C8B-B14F-4D97-AF65-F5344CB8AC3E}">
        <p14:creationId xmlns:p14="http://schemas.microsoft.com/office/powerpoint/2010/main" val="172105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946A4F-4199-479E-9C68-34B650693A1C}" type="datetimeFigureOut">
              <a:rPr lang="en-US" smtClean="0"/>
              <a:t>7/12/2024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ED4E60-CAD4-43E0-8E31-A31E1868C06E}" type="slidenum">
              <a:rPr lang="en-US" smtClean="0"/>
              <a:t>‹#›</a:t>
            </a:fld>
            <a:endParaRPr lang="en-US"/>
          </a:p>
        </p:txBody>
      </p:sp>
    </p:spTree>
    <p:extLst>
      <p:ext uri="{BB962C8B-B14F-4D97-AF65-F5344CB8AC3E}">
        <p14:creationId xmlns:p14="http://schemas.microsoft.com/office/powerpoint/2010/main" val="3817768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946A4F-4199-479E-9C68-34B650693A1C}" type="datetimeFigureOut">
              <a:rPr lang="en-US" smtClean="0"/>
              <a:t>7/12/2024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ED4E60-CAD4-43E0-8E31-A31E1868C06E}" type="slidenum">
              <a:rPr lang="en-US" smtClean="0"/>
              <a:t>‹#›</a:t>
            </a:fld>
            <a:endParaRPr lang="en-US"/>
          </a:p>
        </p:txBody>
      </p:sp>
    </p:spTree>
    <p:extLst>
      <p:ext uri="{BB962C8B-B14F-4D97-AF65-F5344CB8AC3E}">
        <p14:creationId xmlns:p14="http://schemas.microsoft.com/office/powerpoint/2010/main" val="2749868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946A4F-4199-479E-9C68-34B650693A1C}"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4E60-CAD4-43E0-8E31-A31E1868C06E}" type="slidenum">
              <a:rPr lang="en-US" smtClean="0"/>
              <a:t>‹#›</a:t>
            </a:fld>
            <a:endParaRPr lang="en-US"/>
          </a:p>
        </p:txBody>
      </p:sp>
    </p:spTree>
    <p:extLst>
      <p:ext uri="{BB962C8B-B14F-4D97-AF65-F5344CB8AC3E}">
        <p14:creationId xmlns:p14="http://schemas.microsoft.com/office/powerpoint/2010/main" val="1725532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8946A4F-4199-479E-9C68-34B650693A1C}" type="datetimeFigureOut">
              <a:rPr lang="en-US" smtClean="0"/>
              <a:t>7/12/2024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ED4E60-CAD4-43E0-8E31-A31E1868C06E}" type="slidenum">
              <a:rPr lang="en-US" smtClean="0"/>
              <a:t>‹#›</a:t>
            </a:fld>
            <a:endParaRPr lang="en-US"/>
          </a:p>
        </p:txBody>
      </p:sp>
    </p:spTree>
    <p:extLst>
      <p:ext uri="{BB962C8B-B14F-4D97-AF65-F5344CB8AC3E}">
        <p14:creationId xmlns:p14="http://schemas.microsoft.com/office/powerpoint/2010/main" val="337610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946A4F-4199-479E-9C68-34B650693A1C}" type="datetimeFigureOut">
              <a:rPr lang="en-US" smtClean="0"/>
              <a:t>7/12/2024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D4E60-CAD4-43E0-8E31-A31E1868C06E}" type="slidenum">
              <a:rPr lang="en-US" smtClean="0"/>
              <a:t>‹#›</a:t>
            </a:fld>
            <a:endParaRPr lang="en-US"/>
          </a:p>
        </p:txBody>
      </p:sp>
    </p:spTree>
    <p:extLst>
      <p:ext uri="{BB962C8B-B14F-4D97-AF65-F5344CB8AC3E}">
        <p14:creationId xmlns:p14="http://schemas.microsoft.com/office/powerpoint/2010/main" val="1510262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9.webp"/><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51.png"/><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12770" y="151975"/>
            <a:ext cx="7198822" cy="1446550"/>
          </a:xfrm>
          <a:prstGeom prst="rect">
            <a:avLst/>
          </a:prstGeom>
          <a:noFill/>
        </p:spPr>
        <p:txBody>
          <a:bodyPr wrap="square" rtlCol="0">
            <a:spAutoFit/>
          </a:bodyPr>
          <a:lstStyle/>
          <a:p>
            <a:r>
              <a:rPr lang="en-US" sz="8800" b="1" dirty="0" smtClean="0">
                <a:solidFill>
                  <a:schemeClr val="accent1">
                    <a:lumMod val="75000"/>
                  </a:schemeClr>
                </a:solidFill>
                <a:latin typeface="Freestyle Script" panose="030804020302050B0404" pitchFamily="66" charset="0"/>
              </a:rPr>
              <a:t>Smart Robot Lab Book</a:t>
            </a:r>
            <a:endParaRPr lang="en-US" sz="8800" b="1" dirty="0">
              <a:solidFill>
                <a:schemeClr val="accent1">
                  <a:lumMod val="75000"/>
                </a:schemeClr>
              </a:solidFill>
              <a:latin typeface="Freestyle Script" panose="030804020302050B0404" pitchFamily="66" charset="0"/>
            </a:endParaRPr>
          </a:p>
        </p:txBody>
      </p:sp>
      <p:sp>
        <p:nvSpPr>
          <p:cNvPr id="3" name="TextBox 2"/>
          <p:cNvSpPr txBox="1"/>
          <p:nvPr/>
        </p:nvSpPr>
        <p:spPr>
          <a:xfrm>
            <a:off x="3773979" y="1504488"/>
            <a:ext cx="3873731" cy="769441"/>
          </a:xfrm>
          <a:prstGeom prst="rect">
            <a:avLst/>
          </a:prstGeom>
          <a:noFill/>
        </p:spPr>
        <p:txBody>
          <a:bodyPr wrap="square" rtlCol="0">
            <a:spAutoFit/>
          </a:bodyPr>
          <a:lstStyle/>
          <a:p>
            <a:r>
              <a:rPr lang="en-US" sz="4400" dirty="0" smtClean="0">
                <a:solidFill>
                  <a:schemeClr val="accent1">
                    <a:lumMod val="60000"/>
                    <a:lumOff val="40000"/>
                  </a:schemeClr>
                </a:solidFill>
              </a:rPr>
              <a:t>Ella and Eamon</a:t>
            </a:r>
            <a:endParaRPr lang="en-US" sz="4400" dirty="0">
              <a:solidFill>
                <a:schemeClr val="accent1">
                  <a:lumMod val="60000"/>
                  <a:lumOff val="40000"/>
                </a:schemeClr>
              </a:solidFill>
            </a:endParaRPr>
          </a:p>
        </p:txBody>
      </p:sp>
      <p:pic>
        <p:nvPicPr>
          <p:cNvPr id="4" name="Picture 3" descr="Appetite Avacado Avo · Free photo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10504" y="1178040"/>
            <a:ext cx="2493818" cy="1620982"/>
          </a:xfrm>
          <a:prstGeom prst="rect">
            <a:avLst/>
          </a:prstGeom>
        </p:spPr>
      </p:pic>
      <p:pic>
        <p:nvPicPr>
          <p:cNvPr id="6" name="Picture 5" descr="Appetite Avacado Avo · Free photo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3004" y="1178040"/>
            <a:ext cx="2547850" cy="1620982"/>
          </a:xfrm>
          <a:prstGeom prst="rect">
            <a:avLst/>
          </a:prstGeom>
        </p:spPr>
      </p:pic>
      <p:pic>
        <p:nvPicPr>
          <p:cNvPr id="5" name="Picture 2" descr="Taylor Swift The Eras Tour in Singapore 2024: Dates, tickets, and more"/>
          <p:cNvPicPr>
            <a:picLocks noChangeAspect="1" noChangeArrowheads="1"/>
          </p:cNvPicPr>
          <p:nvPr/>
        </p:nvPicPr>
        <p:blipFill rotWithShape="1">
          <a:blip r:embed="rId4">
            <a:extLst>
              <a:ext uri="{28A0092B-C50C-407E-A947-70E740481C1C}">
                <a14:useLocalDpi xmlns:a14="http://schemas.microsoft.com/office/drawing/2010/main" val="0"/>
              </a:ext>
            </a:extLst>
          </a:blip>
          <a:srcRect l="21469" r="13881"/>
          <a:stretch/>
        </p:blipFill>
        <p:spPr bwMode="auto">
          <a:xfrm>
            <a:off x="273323" y="3499659"/>
            <a:ext cx="2407531" cy="200336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livia Rodrigo's Guts World Tour: Gains for Her and Chappell Roa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860" r="5827" b="9224"/>
          <a:stretch/>
        </p:blipFill>
        <p:spPr bwMode="auto">
          <a:xfrm>
            <a:off x="8956362" y="3499659"/>
            <a:ext cx="2479830" cy="20033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rtificial Intelligence Will Soon Shape Themselves, and Us | by Douglas ..."/>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14362"/>
          <a:stretch/>
        </p:blipFill>
        <p:spPr bwMode="auto">
          <a:xfrm>
            <a:off x="3595767" y="2838144"/>
            <a:ext cx="4373578" cy="340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7973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28141" y="1673352"/>
            <a:ext cx="7251192" cy="1384995"/>
          </a:xfrm>
          <a:prstGeom prst="rect">
            <a:avLst/>
          </a:prstGeom>
          <a:noFill/>
        </p:spPr>
        <p:txBody>
          <a:bodyPr wrap="square" rtlCol="0">
            <a:spAutoFit/>
          </a:bodyPr>
          <a:lstStyle/>
          <a:p>
            <a:r>
              <a:rPr lang="en-US" sz="2800" dirty="0" smtClean="0"/>
              <a:t>In Emerald Oak…, there was a sun-drenched corner of the garden, nestled among emerald leaves</a:t>
            </a:r>
            <a:endParaRPr lang="en-US" sz="2800" dirty="0"/>
          </a:p>
        </p:txBody>
      </p:sp>
      <p:pic>
        <p:nvPicPr>
          <p:cNvPr id="2050" name="Picture 2" descr="A very green futuristic city. Image 2 of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5400" y="515636"/>
            <a:ext cx="257175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 very green futuristic city. Image 1 of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0" y="3521392"/>
            <a:ext cx="257175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 very green futuristic city. Image 3 of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2523" y="3521392"/>
            <a:ext cx="257175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sun-drenched corner of the garden, nestled among emerald leaves. Image 1 of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3737" y="3521392"/>
            <a:ext cx="2571750" cy="2571751"/>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622773" y="544956"/>
            <a:ext cx="231050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Where:</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931411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0976" y="2037124"/>
            <a:ext cx="7251192" cy="523220"/>
          </a:xfrm>
          <a:prstGeom prst="rect">
            <a:avLst/>
          </a:prstGeom>
          <a:noFill/>
        </p:spPr>
        <p:txBody>
          <a:bodyPr wrap="square" rtlCol="0">
            <a:spAutoFit/>
          </a:bodyPr>
          <a:lstStyle/>
          <a:p>
            <a:r>
              <a:rPr lang="en-US" sz="2800" dirty="0" smtClean="0"/>
              <a:t>A town 100 years into the future</a:t>
            </a:r>
            <a:endParaRPr lang="en-US" sz="2800" dirty="0"/>
          </a:p>
        </p:txBody>
      </p:sp>
      <p:sp>
        <p:nvSpPr>
          <p:cNvPr id="4" name="Rectangle 3"/>
          <p:cNvSpPr/>
          <p:nvPr/>
        </p:nvSpPr>
        <p:spPr>
          <a:xfrm>
            <a:off x="1730302" y="544956"/>
            <a:ext cx="2095446"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When:</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2" descr="A very green futuristic city. Image 2 of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60" y="3260724"/>
            <a:ext cx="2990088" cy="29900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 very green futuristic city. Image 3 of 4"/>
          <p:cNvPicPr>
            <a:picLocks noChangeAspect="1" noChangeArrowheads="1"/>
          </p:cNvPicPr>
          <p:nvPr/>
        </p:nvPicPr>
        <p:blipFill rotWithShape="1">
          <a:blip r:embed="rId3">
            <a:extLst>
              <a:ext uri="{28A0092B-C50C-407E-A947-70E740481C1C}">
                <a14:useLocalDpi xmlns:a14="http://schemas.microsoft.com/office/drawing/2010/main" val="0"/>
              </a:ext>
            </a:extLst>
          </a:blip>
          <a:srcRect b="28570"/>
          <a:stretch/>
        </p:blipFill>
        <p:spPr bwMode="auto">
          <a:xfrm>
            <a:off x="7002018" y="379317"/>
            <a:ext cx="3783038" cy="270221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4345721" y="3750950"/>
            <a:ext cx="6992839" cy="1754326"/>
          </a:xfrm>
          <a:prstGeom prst="rect">
            <a:avLst/>
          </a:prstGeom>
          <a:noFill/>
        </p:spPr>
        <p:txBody>
          <a:bodyPr wrap="square" lIns="91440" tIns="45720" rIns="91440" bIns="45720">
            <a:spAutoFit/>
          </a:bodyPr>
          <a:lstStyle/>
          <a:p>
            <a:pPr algn="ctr"/>
            <a:r>
              <a:rPr lang="en-US" sz="54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100 YEARS INTO THE FUTURE</a:t>
            </a:r>
            <a:endParaRPr lang="en-US"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677386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776" y="1831555"/>
            <a:ext cx="5742432" cy="923330"/>
          </a:xfrm>
          <a:prstGeom prst="rect">
            <a:avLst/>
          </a:prstGeom>
          <a:noFill/>
        </p:spPr>
        <p:txBody>
          <a:bodyPr wrap="square" rtlCol="0">
            <a:spAutoFit/>
          </a:bodyPr>
          <a:lstStyle/>
          <a:p>
            <a:r>
              <a:rPr lang="en-US" dirty="0" smtClean="0"/>
              <a:t>It was a delivery bot on a mission… </a:t>
            </a:r>
            <a:r>
              <a:rPr lang="en-US" dirty="0"/>
              <a:t>And so, door by door, it delivered creamy joy to people’s homes—guacamole enthusiasts, toast aficionados, and salad lovers alike.</a:t>
            </a:r>
            <a:r>
              <a:rPr lang="en-US" dirty="0" smtClean="0"/>
              <a:t> </a:t>
            </a:r>
            <a:endParaRPr lang="en-US" dirty="0"/>
          </a:p>
        </p:txBody>
      </p:sp>
      <p:pic>
        <p:nvPicPr>
          <p:cNvPr id="3074" name="Picture 2" descr="A cute little green plant-like robot eating avocados. Image 4 of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4273" y="1391888"/>
            <a:ext cx="4157661" cy="4157663"/>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 cute little green plant-like robot eating avocados. Image 2 of 4"/>
          <p:cNvPicPr>
            <a:picLocks noChangeAspect="1" noChangeArrowheads="1"/>
          </p:cNvPicPr>
          <p:nvPr/>
        </p:nvPicPr>
        <p:blipFill rotWithShape="1">
          <a:blip r:embed="rId3">
            <a:extLst>
              <a:ext uri="{28A0092B-C50C-407E-A947-70E740481C1C}">
                <a14:useLocalDpi xmlns:a14="http://schemas.microsoft.com/office/drawing/2010/main" val="0"/>
              </a:ext>
            </a:extLst>
          </a:blip>
          <a:srcRect t="10630"/>
          <a:stretch/>
        </p:blipFill>
        <p:spPr bwMode="auto">
          <a:xfrm>
            <a:off x="1060830" y="3695900"/>
            <a:ext cx="3081401" cy="275386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02437" y="544956"/>
            <a:ext cx="1951175"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What:</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1754001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36193" y="669791"/>
            <a:ext cx="8957258" cy="707886"/>
          </a:xfrm>
          <a:prstGeom prst="rect">
            <a:avLst/>
          </a:prstGeom>
          <a:noFill/>
        </p:spPr>
        <p:txBody>
          <a:bodyPr wrap="square" rtlCol="0">
            <a:spAutoFit/>
          </a:bodyPr>
          <a:lstStyle/>
          <a:p>
            <a:r>
              <a:rPr lang="en-US" sz="4000" b="1" dirty="0" smtClean="0">
                <a:latin typeface="Tempus Sans ITC" panose="04020404030D07020202" pitchFamily="82" charset="0"/>
              </a:rPr>
              <a:t>Attributes to Make a Good Question:</a:t>
            </a:r>
            <a:endParaRPr lang="en-US" sz="4000" b="1" dirty="0">
              <a:latin typeface="Tempus Sans ITC" panose="04020404030D07020202" pitchFamily="82" charset="0"/>
            </a:endParaRPr>
          </a:p>
        </p:txBody>
      </p:sp>
      <p:sp>
        <p:nvSpPr>
          <p:cNvPr id="3" name="TextBox 2"/>
          <p:cNvSpPr txBox="1"/>
          <p:nvPr/>
        </p:nvSpPr>
        <p:spPr>
          <a:xfrm>
            <a:off x="2029969" y="2887818"/>
            <a:ext cx="7708516"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Bahnschrift SemiLight Condensed" panose="020B0502040204020203" pitchFamily="34" charset="0"/>
              </a:rPr>
              <a:t>Concise -  Don’t say too much</a:t>
            </a:r>
          </a:p>
          <a:p>
            <a:pPr marL="285750" indent="-285750">
              <a:buFont typeface="Arial" panose="020B0604020202020204" pitchFamily="34" charset="0"/>
              <a:buChar char="•"/>
            </a:pPr>
            <a:r>
              <a:rPr lang="en-US" sz="2800" dirty="0" smtClean="0">
                <a:latin typeface="Bahnschrift SemiLight Condensed" panose="020B0502040204020203" pitchFamily="34" charset="0"/>
              </a:rPr>
              <a:t>Direct – Make sure it’s right to the point</a:t>
            </a:r>
          </a:p>
          <a:p>
            <a:pPr marL="285750" indent="-285750">
              <a:buFont typeface="Arial" panose="020B0604020202020204" pitchFamily="34" charset="0"/>
              <a:buChar char="•"/>
            </a:pPr>
            <a:r>
              <a:rPr lang="en-US" sz="2800" dirty="0" smtClean="0">
                <a:latin typeface="Bahnschrift SemiLight Condensed" panose="020B0502040204020203" pitchFamily="34" charset="0"/>
              </a:rPr>
              <a:t>Context – What you want your question to be about (be specific)</a:t>
            </a:r>
          </a:p>
          <a:p>
            <a:pPr marL="285750" indent="-285750">
              <a:buFont typeface="Arial" panose="020B0604020202020204" pitchFamily="34" charset="0"/>
              <a:buChar char="•"/>
            </a:pPr>
            <a:r>
              <a:rPr lang="en-US" sz="2800" dirty="0" smtClean="0">
                <a:latin typeface="Bahnschrift SemiLight Condensed" panose="020B0502040204020203" pitchFamily="34" charset="0"/>
              </a:rPr>
              <a:t>Audience – Customize the question to your targeted audience</a:t>
            </a:r>
          </a:p>
        </p:txBody>
      </p:sp>
      <p:sp>
        <p:nvSpPr>
          <p:cNvPr id="4" name="TextBox 3"/>
          <p:cNvSpPr txBox="1"/>
          <p:nvPr/>
        </p:nvSpPr>
        <p:spPr>
          <a:xfrm>
            <a:off x="3597851" y="1550176"/>
            <a:ext cx="4075155" cy="523220"/>
          </a:xfrm>
          <a:prstGeom prst="rect">
            <a:avLst/>
          </a:prstGeom>
          <a:noFill/>
        </p:spPr>
        <p:txBody>
          <a:bodyPr wrap="none" rtlCol="0">
            <a:spAutoFit/>
          </a:bodyPr>
          <a:lstStyle/>
          <a:p>
            <a:r>
              <a:rPr lang="en-US" sz="2800" dirty="0" smtClean="0">
                <a:latin typeface="Bahnschrift SemiLight Condensed" panose="020B0502040204020203" pitchFamily="34" charset="0"/>
              </a:rPr>
              <a:t>Sloppy question = Sloppy Answer</a:t>
            </a:r>
            <a:endParaRPr lang="en-US" sz="2800" dirty="0">
              <a:latin typeface="Bahnschrift SemiLight Condensed" panose="020B0502040204020203" pitchFamily="34" charset="0"/>
            </a:endParaRPr>
          </a:p>
        </p:txBody>
      </p:sp>
      <p:pic>
        <p:nvPicPr>
          <p:cNvPr id="5" name="Picture 4" descr="&lt;strong&gt;question-mark&lt;/strong&gt;-1019820_1280 - My Edmonds News"/>
          <p:cNvPicPr>
            <a:picLocks noChangeAspect="1"/>
          </p:cNvPicPr>
          <p:nvPr/>
        </p:nvPicPr>
        <p:blipFill rotWithShape="1">
          <a:blip r:embed="rId2" cstate="print">
            <a:extLst>
              <a:ext uri="{28A0092B-C50C-407E-A947-70E740481C1C}">
                <a14:useLocalDpi xmlns:a14="http://schemas.microsoft.com/office/drawing/2010/main" val="0"/>
              </a:ext>
            </a:extLst>
          </a:blip>
          <a:srcRect l="21222" t="2347" r="20445" b="8652"/>
          <a:stretch/>
        </p:blipFill>
        <p:spPr>
          <a:xfrm>
            <a:off x="10003536" y="1005840"/>
            <a:ext cx="1600200" cy="2441448"/>
          </a:xfrm>
          <a:prstGeom prst="rect">
            <a:avLst/>
          </a:prstGeom>
        </p:spPr>
      </p:pic>
      <p:pic>
        <p:nvPicPr>
          <p:cNvPr id="6" name="Picture 5" descr="Download Space Purple Symbol &lt;strong&gt;Question Mark&lt;/strong&gt; Threedimensional HQ P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812831">
            <a:off x="231728" y="4366973"/>
            <a:ext cx="1986764" cy="1986764"/>
          </a:xfrm>
          <a:prstGeom prst="rect">
            <a:avLst/>
          </a:prstGeom>
        </p:spPr>
      </p:pic>
      <p:pic>
        <p:nvPicPr>
          <p:cNvPr id="7" name="Picture 6" descr="&lt;strong&gt;Fireworks&lt;/strong&gt; New Year'S Eve Sparkler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4743" y="982476"/>
            <a:ext cx="1954095" cy="1903854"/>
          </a:xfrm>
          <a:prstGeom prst="rect">
            <a:avLst/>
          </a:prstGeom>
        </p:spPr>
      </p:pic>
      <p:pic>
        <p:nvPicPr>
          <p:cNvPr id="8" name="Picture 7" descr="&lt;strong&gt;Fireworks&lt;/strong&gt; New Year'S Eve Sparkler · Free vector graphic on Pixabay"/>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41333" y="4408428"/>
            <a:ext cx="1954095" cy="1903854"/>
          </a:xfrm>
          <a:prstGeom prst="rect">
            <a:avLst/>
          </a:prstGeom>
        </p:spPr>
      </p:pic>
    </p:spTree>
    <p:extLst>
      <p:ext uri="{BB962C8B-B14F-4D97-AF65-F5344CB8AC3E}">
        <p14:creationId xmlns:p14="http://schemas.microsoft.com/office/powerpoint/2010/main" val="2175737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91255" y="384048"/>
            <a:ext cx="4990469" cy="707886"/>
          </a:xfrm>
          <a:prstGeom prst="rect">
            <a:avLst/>
          </a:prstGeom>
          <a:noFill/>
        </p:spPr>
        <p:txBody>
          <a:bodyPr wrap="none" rtlCol="0">
            <a:spAutoFit/>
          </a:bodyPr>
          <a:lstStyle/>
          <a:p>
            <a:r>
              <a:rPr lang="en-US" sz="4000" b="1" dirty="0" smtClean="0">
                <a:latin typeface="Baskerville Old Face" panose="02020602080505020303" pitchFamily="18" charset="0"/>
              </a:rPr>
              <a:t>Problem Solving Tricks</a:t>
            </a:r>
          </a:p>
        </p:txBody>
      </p:sp>
      <p:sp>
        <p:nvSpPr>
          <p:cNvPr id="10" name="TextBox 9"/>
          <p:cNvSpPr txBox="1"/>
          <p:nvPr/>
        </p:nvSpPr>
        <p:spPr>
          <a:xfrm>
            <a:off x="1664206" y="1536192"/>
            <a:ext cx="8244565" cy="4893647"/>
          </a:xfrm>
          <a:prstGeom prst="rect">
            <a:avLst/>
          </a:prstGeom>
          <a:noFill/>
        </p:spPr>
        <p:txBody>
          <a:bodyPr wrap="none" rtlCol="0">
            <a:spAutoFit/>
          </a:bodyPr>
          <a:lstStyle/>
          <a:p>
            <a:pPr marL="285750" indent="-285750">
              <a:buFontTx/>
              <a:buChar char="-"/>
            </a:pPr>
            <a:r>
              <a:rPr lang="en-US" sz="2400" dirty="0" smtClean="0">
                <a:latin typeface="Baskerville Old Face" panose="02020602080505020303" pitchFamily="18" charset="0"/>
              </a:rPr>
              <a:t>Focus – Stay on task, make step-by-step goals</a:t>
            </a:r>
          </a:p>
          <a:p>
            <a:pPr marL="285750" indent="-285750">
              <a:buFontTx/>
              <a:buChar char="-"/>
            </a:pPr>
            <a:endParaRPr lang="en-US" sz="2400" dirty="0" smtClean="0">
              <a:latin typeface="Baskerville Old Face" panose="02020602080505020303" pitchFamily="18" charset="0"/>
            </a:endParaRPr>
          </a:p>
          <a:p>
            <a:pPr marL="285750" indent="-285750">
              <a:buFontTx/>
              <a:buChar char="-"/>
            </a:pPr>
            <a:r>
              <a:rPr lang="en-US" sz="2400" dirty="0" smtClean="0">
                <a:latin typeface="Baskerville Old Face" panose="02020602080505020303" pitchFamily="18" charset="0"/>
              </a:rPr>
              <a:t>Assess - Identify the problem and mission</a:t>
            </a:r>
          </a:p>
          <a:p>
            <a:pPr marL="285750" indent="-285750">
              <a:buFontTx/>
              <a:buChar char="-"/>
            </a:pPr>
            <a:endParaRPr lang="en-US" sz="2400" dirty="0" smtClean="0">
              <a:latin typeface="Baskerville Old Face" panose="02020602080505020303" pitchFamily="18" charset="0"/>
            </a:endParaRPr>
          </a:p>
          <a:p>
            <a:pPr marL="285750" indent="-285750">
              <a:buFontTx/>
              <a:buChar char="-"/>
            </a:pPr>
            <a:r>
              <a:rPr lang="en-US" sz="2400" dirty="0" smtClean="0">
                <a:latin typeface="Baskerville Old Face" panose="02020602080505020303" pitchFamily="18" charset="0"/>
              </a:rPr>
              <a:t>Research – Look into possible outcomes and how it works </a:t>
            </a:r>
          </a:p>
          <a:p>
            <a:endParaRPr lang="en-US" sz="2400" dirty="0" smtClean="0">
              <a:latin typeface="Baskerville Old Face" panose="02020602080505020303" pitchFamily="18" charset="0"/>
            </a:endParaRPr>
          </a:p>
          <a:p>
            <a:pPr marL="285750" indent="-285750">
              <a:buFontTx/>
              <a:buChar char="-"/>
            </a:pPr>
            <a:r>
              <a:rPr lang="en-US" sz="2400" dirty="0" smtClean="0">
                <a:latin typeface="Baskerville Old Face" panose="02020602080505020303" pitchFamily="18" charset="0"/>
              </a:rPr>
              <a:t>Dream – Build off of others, but think outside the box</a:t>
            </a:r>
          </a:p>
          <a:p>
            <a:pPr marL="285750" indent="-285750">
              <a:buFontTx/>
              <a:buChar char="-"/>
            </a:pPr>
            <a:endParaRPr lang="en-US" sz="2400" dirty="0" smtClean="0">
              <a:latin typeface="Baskerville Old Face" panose="02020602080505020303" pitchFamily="18" charset="0"/>
            </a:endParaRPr>
          </a:p>
          <a:p>
            <a:pPr marL="285750" indent="-285750">
              <a:buFontTx/>
              <a:buChar char="-"/>
            </a:pPr>
            <a:r>
              <a:rPr lang="en-US" sz="2400" dirty="0" smtClean="0">
                <a:latin typeface="Baskerville Old Face" panose="02020602080505020303" pitchFamily="18" charset="0"/>
              </a:rPr>
              <a:t>Teamwork – Work together and share ideas</a:t>
            </a:r>
          </a:p>
          <a:p>
            <a:pPr marL="285750" indent="-285750">
              <a:buFontTx/>
              <a:buChar char="-"/>
            </a:pPr>
            <a:endParaRPr lang="en-US" sz="2400" dirty="0" smtClean="0">
              <a:latin typeface="Baskerville Old Face" panose="02020602080505020303" pitchFamily="18" charset="0"/>
            </a:endParaRPr>
          </a:p>
          <a:p>
            <a:pPr marL="285750" indent="-285750">
              <a:buFontTx/>
              <a:buChar char="-"/>
            </a:pPr>
            <a:r>
              <a:rPr lang="en-US" sz="2400" dirty="0" smtClean="0">
                <a:latin typeface="Baskerville Old Face" panose="02020602080505020303" pitchFamily="18" charset="0"/>
              </a:rPr>
              <a:t>Simplify – Don’t make things too complicated</a:t>
            </a:r>
          </a:p>
          <a:p>
            <a:pPr marL="285750" indent="-285750">
              <a:buFontTx/>
              <a:buChar char="-"/>
            </a:pPr>
            <a:endParaRPr lang="en-US" sz="2400" dirty="0" smtClean="0">
              <a:latin typeface="Baskerville Old Face" panose="02020602080505020303" pitchFamily="18" charset="0"/>
            </a:endParaRPr>
          </a:p>
          <a:p>
            <a:pPr marL="285750" indent="-285750">
              <a:buFontTx/>
              <a:buChar char="-"/>
            </a:pPr>
            <a:r>
              <a:rPr lang="en-US" sz="2400" dirty="0" smtClean="0">
                <a:latin typeface="Baskerville Old Face" panose="02020602080505020303" pitchFamily="18" charset="0"/>
              </a:rPr>
              <a:t>Document – Keep a lab book to record your ideas and progress</a:t>
            </a:r>
            <a:endParaRPr lang="en-US" sz="2400" dirty="0">
              <a:latin typeface="Baskerville Old Face" panose="02020602080505020303" pitchFamily="18" charset="0"/>
            </a:endParaRPr>
          </a:p>
        </p:txBody>
      </p:sp>
      <p:pic>
        <p:nvPicPr>
          <p:cNvPr id="11" name="Picture 10" descr="&lt;strong&gt;Teamwork&lt;/strong&gt; Team Personal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5986" y="4195672"/>
            <a:ext cx="3550669" cy="1386980"/>
          </a:xfrm>
          <a:prstGeom prst="rect">
            <a:avLst/>
          </a:prstGeom>
        </p:spPr>
      </p:pic>
      <p:pic>
        <p:nvPicPr>
          <p:cNvPr id="12" name="Picture 11" descr="Download &lt;strong&gt;Gears&lt;/strong&gt; Picture HQ PNG Image | FreePNGIm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8319" y="68287"/>
            <a:ext cx="2044040" cy="1861098"/>
          </a:xfrm>
          <a:prstGeom prst="rect">
            <a:avLst/>
          </a:prstGeom>
        </p:spPr>
      </p:pic>
      <p:pic>
        <p:nvPicPr>
          <p:cNvPr id="13" name="Picture 12" descr="A Principal's Reflections"/>
          <p:cNvPicPr>
            <a:picLocks noChangeAspect="1"/>
          </p:cNvPicPr>
          <p:nvPr/>
        </p:nvPicPr>
        <p:blipFill rotWithShape="1">
          <a:blip r:embed="rId4" cstate="print">
            <a:extLst>
              <a:ext uri="{28A0092B-C50C-407E-A947-70E740481C1C}">
                <a14:useLocalDpi xmlns:a14="http://schemas.microsoft.com/office/drawing/2010/main" val="0"/>
              </a:ext>
            </a:extLst>
          </a:blip>
          <a:srcRect l="18718" t="3144" r="17482" b="4589"/>
          <a:stretch/>
        </p:blipFill>
        <p:spPr>
          <a:xfrm>
            <a:off x="8947559" y="157409"/>
            <a:ext cx="2611911" cy="2832982"/>
          </a:xfrm>
          <a:prstGeom prst="rect">
            <a:avLst/>
          </a:prstGeom>
        </p:spPr>
      </p:pic>
      <p:pic>
        <p:nvPicPr>
          <p:cNvPr id="14" name="Picture 13" descr="&lt;strong&gt;Book&lt;/strong&gt; | Free Stock Photo | Illustration of a &lt;strong&gt;book&lt;/strong&gt; | # 1430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8319" y="5199508"/>
            <a:ext cx="1263122" cy="1320912"/>
          </a:xfrm>
          <a:prstGeom prst="rect">
            <a:avLst/>
          </a:prstGeom>
        </p:spPr>
      </p:pic>
    </p:spTree>
    <p:extLst>
      <p:ext uri="{BB962C8B-B14F-4D97-AF65-F5344CB8AC3E}">
        <p14:creationId xmlns:p14="http://schemas.microsoft.com/office/powerpoint/2010/main" val="37952604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7328" y="258747"/>
            <a:ext cx="7601761" cy="646331"/>
          </a:xfrm>
          <a:prstGeom prst="rect">
            <a:avLst/>
          </a:prstGeom>
          <a:noFill/>
        </p:spPr>
        <p:txBody>
          <a:bodyPr wrap="none" rtlCol="0">
            <a:spAutoFit/>
          </a:bodyPr>
          <a:lstStyle/>
          <a:p>
            <a:r>
              <a:rPr lang="en-US" sz="3600" b="1" dirty="0" smtClean="0">
                <a:latin typeface="Baskerville Old Face" panose="02020602080505020303" pitchFamily="18" charset="0"/>
              </a:rPr>
              <a:t>Presentation Tips w/ Taylor Swift quotes</a:t>
            </a:r>
          </a:p>
        </p:txBody>
      </p:sp>
      <p:sp>
        <p:nvSpPr>
          <p:cNvPr id="2" name="TextBox 1"/>
          <p:cNvSpPr txBox="1"/>
          <p:nvPr/>
        </p:nvSpPr>
        <p:spPr>
          <a:xfrm>
            <a:off x="347473" y="1074452"/>
            <a:ext cx="7991856" cy="4524315"/>
          </a:xfrm>
          <a:prstGeom prst="rect">
            <a:avLst/>
          </a:prstGeom>
          <a:noFill/>
        </p:spPr>
        <p:txBody>
          <a:bodyPr wrap="square" rtlCol="0">
            <a:spAutoFit/>
          </a:bodyPr>
          <a:lstStyle/>
          <a:p>
            <a:pPr marL="514350" indent="-514350">
              <a:buFont typeface="+mj-lt"/>
              <a:buAutoNum type="arabicPeriod"/>
            </a:pPr>
            <a:r>
              <a:rPr lang="en-US" sz="3200" dirty="0" smtClean="0">
                <a:latin typeface="Baskerville Old Face" panose="02020602080505020303" pitchFamily="18" charset="0"/>
              </a:rPr>
              <a:t>Act Confident - Fake It ‘Til You Make It</a:t>
            </a:r>
          </a:p>
          <a:p>
            <a:pPr marL="514350" indent="-514350">
              <a:buFont typeface="+mj-lt"/>
              <a:buAutoNum type="arabicPeriod"/>
            </a:pPr>
            <a:r>
              <a:rPr lang="en-US" sz="3200" dirty="0" smtClean="0">
                <a:latin typeface="Baskerville Old Face" panose="02020602080505020303" pitchFamily="18" charset="0"/>
              </a:rPr>
              <a:t>Make Eye Contact With The Audience - Find a </a:t>
            </a:r>
            <a:r>
              <a:rPr lang="en-US" sz="3200" dirty="0">
                <a:latin typeface="Baskerville Old Face" panose="02020602080505020303" pitchFamily="18" charset="0"/>
              </a:rPr>
              <a:t>F</a:t>
            </a:r>
            <a:r>
              <a:rPr lang="en-US" sz="3200" dirty="0" smtClean="0">
                <a:latin typeface="Baskerville Old Face" panose="02020602080505020303" pitchFamily="18" charset="0"/>
              </a:rPr>
              <a:t>riendly Face</a:t>
            </a:r>
          </a:p>
          <a:p>
            <a:pPr marL="514350" indent="-514350">
              <a:buFont typeface="+mj-lt"/>
              <a:buAutoNum type="arabicPeriod"/>
            </a:pPr>
            <a:r>
              <a:rPr lang="en-US" sz="3200" dirty="0" smtClean="0">
                <a:latin typeface="Baskerville Old Face" panose="02020602080505020303" pitchFamily="18" charset="0"/>
              </a:rPr>
              <a:t>Be Engaging – Don’t Speak in a Monotone</a:t>
            </a:r>
          </a:p>
          <a:p>
            <a:pPr marL="514350" indent="-514350">
              <a:buFont typeface="+mj-lt"/>
              <a:buAutoNum type="arabicPeriod"/>
            </a:pPr>
            <a:r>
              <a:rPr lang="en-US" sz="3200" dirty="0" smtClean="0">
                <a:latin typeface="Baskerville Old Face" panose="02020602080505020303" pitchFamily="18" charset="0"/>
              </a:rPr>
              <a:t>Move Around - Don’t Stay Still, Animate yourself</a:t>
            </a:r>
          </a:p>
          <a:p>
            <a:pPr marL="514350" indent="-514350">
              <a:buFont typeface="+mj-lt"/>
              <a:buAutoNum type="arabicPeriod"/>
            </a:pPr>
            <a:endParaRPr lang="en-US" sz="3200" dirty="0" smtClean="0">
              <a:latin typeface="Baskerville Old Face" panose="02020602080505020303" pitchFamily="18" charset="0"/>
            </a:endParaRPr>
          </a:p>
          <a:p>
            <a:pPr marL="514350" indent="-514350">
              <a:buFont typeface="+mj-lt"/>
              <a:buAutoNum type="arabicPeriod"/>
            </a:pPr>
            <a:endParaRPr lang="en-US" sz="3200" dirty="0" smtClean="0">
              <a:latin typeface="Baskerville Old Face" panose="02020602080505020303" pitchFamily="18" charset="0"/>
            </a:endParaRPr>
          </a:p>
          <a:p>
            <a:pPr marL="514350" indent="-514350">
              <a:buFont typeface="+mj-lt"/>
              <a:buAutoNum type="arabicPeriod"/>
            </a:pPr>
            <a:endParaRPr lang="en-US" sz="3200" dirty="0">
              <a:latin typeface="Baskerville Old Face" panose="02020602080505020303" pitchFamily="18" charset="0"/>
            </a:endParaRPr>
          </a:p>
        </p:txBody>
      </p:sp>
      <p:pic>
        <p:nvPicPr>
          <p:cNvPr id="2050" name="Picture 2" descr="Taylor Swift TTPD &quot;Gotta fake it 'til you make it&quot; Keychain pendant"/>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448" t="4774" r="1135" b="20840"/>
          <a:stretch/>
        </p:blipFill>
        <p:spPr bwMode="auto">
          <a:xfrm>
            <a:off x="8083296" y="114033"/>
            <a:ext cx="3967888" cy="3093331"/>
          </a:xfrm>
          <a:prstGeom prst="roundRect">
            <a:avLst/>
          </a:prstGeom>
          <a:noFill/>
          <a:extLst>
            <a:ext uri="{909E8E84-426E-40DD-AFC4-6F175D3DCCD1}">
              <a14:hiddenFill xmlns:a14="http://schemas.microsoft.com/office/drawing/2010/main">
                <a:solidFill>
                  <a:srgbClr val="FFFFFF"/>
                </a:solidFill>
              </a14:hiddenFill>
            </a:ext>
          </a:extLst>
        </p:spPr>
      </p:pic>
      <p:pic>
        <p:nvPicPr>
          <p:cNvPr id="2052" name="Picture 4" descr="Taylor Swift Wins with “Fearless (Taylor's Version)” | The New York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11" y="3528086"/>
            <a:ext cx="3055273" cy="3055273"/>
          </a:xfrm>
          <a:prstGeom prst="roundRect">
            <a:avLst/>
          </a:prstGeom>
          <a:noFill/>
          <a:extLst>
            <a:ext uri="{909E8E84-426E-40DD-AFC4-6F175D3DCCD1}">
              <a14:hiddenFill xmlns:a14="http://schemas.microsoft.com/office/drawing/2010/main">
                <a:solidFill>
                  <a:srgbClr val="FFFFFF"/>
                </a:solidFill>
              </a14:hiddenFill>
            </a:ext>
          </a:extLst>
        </p:spPr>
      </p:pic>
      <p:pic>
        <p:nvPicPr>
          <p:cNvPr id="2054" name="Picture 6" descr="Speak Now (Taylor's Version)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221" y="4194517"/>
            <a:ext cx="2461580" cy="2461581"/>
          </a:xfrm>
          <a:prstGeom prst="round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447731" y="5547909"/>
            <a:ext cx="2194560" cy="87750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50000"/>
                    <a:lumOff val="50000"/>
                  </a:schemeClr>
                </a:solidFill>
                <a:latin typeface="Eras Medium ITC" panose="020B0602030504020804" pitchFamily="34" charset="0"/>
              </a:rPr>
              <a:t>“Now I’m pacing back and forth”</a:t>
            </a:r>
            <a:endParaRPr lang="en-US" b="1" dirty="0">
              <a:solidFill>
                <a:schemeClr val="tx1">
                  <a:lumMod val="50000"/>
                  <a:lumOff val="50000"/>
                </a:schemeClr>
              </a:solidFill>
              <a:latin typeface="Eras Medium ITC" panose="020B0602030504020804" pitchFamily="34" charset="0"/>
            </a:endParaRPr>
          </a:p>
        </p:txBody>
      </p:sp>
      <p:sp>
        <p:nvSpPr>
          <p:cNvPr id="11" name="Rounded Rectangle 10"/>
          <p:cNvSpPr/>
          <p:nvPr/>
        </p:nvSpPr>
        <p:spPr>
          <a:xfrm>
            <a:off x="9217153" y="5449824"/>
            <a:ext cx="2587752" cy="101093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50000"/>
                    <a:lumOff val="50000"/>
                  </a:schemeClr>
                </a:solidFill>
                <a:latin typeface="DengXian Light" panose="02010600030101010101" pitchFamily="2" charset="-122"/>
                <a:ea typeface="DengXian Light" panose="02010600030101010101" pitchFamily="2" charset="-122"/>
              </a:rPr>
              <a:t>“Look me in the eyes and tell me you would never go away”</a:t>
            </a:r>
            <a:endParaRPr lang="en-US" b="1" dirty="0">
              <a:solidFill>
                <a:schemeClr val="tx1">
                  <a:lumMod val="50000"/>
                  <a:lumOff val="50000"/>
                </a:schemeClr>
              </a:solidFill>
              <a:latin typeface="DengXian Light" panose="02010600030101010101" pitchFamily="2" charset="-122"/>
              <a:ea typeface="DengXian Light" panose="02010600030101010101" pitchFamily="2" charset="-122"/>
            </a:endParaRPr>
          </a:p>
        </p:txBody>
      </p:sp>
      <p:pic>
        <p:nvPicPr>
          <p:cNvPr id="1026" name="Picture 2" descr="Rediscovering Taylor Swift's Artistry: A Profound Exploration of “Speak Now  (Taylor's Version)” | by John Anthony Nasam | Mediu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5880" y="4156971"/>
            <a:ext cx="4397416" cy="2471976"/>
          </a:xfrm>
          <a:prstGeom prst="round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4183142" y="5624819"/>
            <a:ext cx="3419855" cy="87750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50000"/>
                    <a:lumOff val="50000"/>
                  </a:schemeClr>
                </a:solidFill>
                <a:latin typeface="Baskerville Old Face" panose="02020602080505020303" pitchFamily="18" charset="0"/>
              </a:rPr>
              <a:t>“The playful conversation starts, counter all your quick remarks”</a:t>
            </a:r>
            <a:endParaRPr lang="en-US" b="1" dirty="0">
              <a:solidFill>
                <a:schemeClr val="tx1">
                  <a:lumMod val="50000"/>
                  <a:lumOff val="50000"/>
                </a:schemeClr>
              </a:solidFill>
              <a:latin typeface="Baskerville Old Face" panose="02020602080505020303" pitchFamily="18" charset="0"/>
            </a:endParaRPr>
          </a:p>
        </p:txBody>
      </p:sp>
      <p:sp>
        <p:nvSpPr>
          <p:cNvPr id="4" name="Rectangle 3"/>
          <p:cNvSpPr/>
          <p:nvPr/>
        </p:nvSpPr>
        <p:spPr>
          <a:xfrm>
            <a:off x="8339329" y="89860"/>
            <a:ext cx="72006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cap="none" spc="0" dirty="0" smtClean="0">
                <a:ln/>
                <a:solidFill>
                  <a:schemeClr val="accent3"/>
                </a:solidFill>
                <a:effectLst/>
              </a:rPr>
              <a:t>1.</a:t>
            </a:r>
            <a:endParaRPr lang="en-US" sz="5400" b="1" cap="none" spc="0" dirty="0">
              <a:ln/>
              <a:solidFill>
                <a:schemeClr val="accent3"/>
              </a:solidFill>
              <a:effectLst/>
            </a:endParaRPr>
          </a:p>
        </p:txBody>
      </p:sp>
      <p:sp>
        <p:nvSpPr>
          <p:cNvPr id="12" name="Rectangle 11"/>
          <p:cNvSpPr/>
          <p:nvPr/>
        </p:nvSpPr>
        <p:spPr>
          <a:xfrm>
            <a:off x="9115153" y="3528086"/>
            <a:ext cx="72006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2</a:t>
            </a:r>
            <a:r>
              <a:rPr lang="en-US" sz="5400" b="1" cap="none" spc="0" dirty="0" smtClean="0">
                <a:ln/>
                <a:solidFill>
                  <a:schemeClr val="accent3"/>
                </a:solidFill>
                <a:effectLst/>
              </a:rPr>
              <a:t>.</a:t>
            </a:r>
            <a:endParaRPr lang="en-US" sz="5400" b="1" cap="none" spc="0" dirty="0">
              <a:ln/>
              <a:solidFill>
                <a:schemeClr val="accent3"/>
              </a:solidFill>
              <a:effectLst/>
            </a:endParaRPr>
          </a:p>
        </p:txBody>
      </p:sp>
      <p:sp>
        <p:nvSpPr>
          <p:cNvPr id="13" name="Rectangle 12"/>
          <p:cNvSpPr/>
          <p:nvPr/>
        </p:nvSpPr>
        <p:spPr>
          <a:xfrm>
            <a:off x="3872604" y="4106719"/>
            <a:ext cx="72006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accent3"/>
                </a:solidFill>
              </a:rPr>
              <a:t>3</a:t>
            </a:r>
            <a:r>
              <a:rPr lang="en-US" sz="5400" b="1" cap="none" spc="0" dirty="0" smtClean="0">
                <a:ln/>
                <a:solidFill>
                  <a:schemeClr val="accent3"/>
                </a:solidFill>
                <a:effectLst/>
              </a:rPr>
              <a:t>.</a:t>
            </a:r>
            <a:endParaRPr lang="en-US" sz="5400" b="1" cap="none" spc="0" dirty="0">
              <a:ln/>
              <a:solidFill>
                <a:schemeClr val="accent3"/>
              </a:solidFill>
              <a:effectLst/>
            </a:endParaRPr>
          </a:p>
        </p:txBody>
      </p:sp>
      <p:sp>
        <p:nvSpPr>
          <p:cNvPr id="14" name="Rectangle 13"/>
          <p:cNvSpPr/>
          <p:nvPr/>
        </p:nvSpPr>
        <p:spPr>
          <a:xfrm>
            <a:off x="342470" y="4084546"/>
            <a:ext cx="720069"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a:ln/>
                <a:solidFill>
                  <a:schemeClr val="accent3"/>
                </a:solidFill>
              </a:rPr>
              <a:t>4</a:t>
            </a:r>
            <a:r>
              <a:rPr lang="en-US" sz="5400" b="1" cap="none" spc="0" dirty="0" smtClean="0">
                <a:ln/>
                <a:solidFill>
                  <a:schemeClr val="accent3"/>
                </a:solidFill>
                <a:effectLst/>
              </a:rPr>
              <a:t>.</a:t>
            </a:r>
            <a:endParaRPr lang="en-US" sz="5400" b="1" cap="none" spc="0" dirty="0">
              <a:ln/>
              <a:solidFill>
                <a:schemeClr val="accent3"/>
              </a:solidFill>
              <a:effectLst/>
            </a:endParaRPr>
          </a:p>
        </p:txBody>
      </p:sp>
    </p:spTree>
    <p:extLst>
      <p:ext uri="{BB962C8B-B14F-4D97-AF65-F5344CB8AC3E}">
        <p14:creationId xmlns:p14="http://schemas.microsoft.com/office/powerpoint/2010/main" val="10815219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3389" y="463851"/>
            <a:ext cx="7123176" cy="584775"/>
          </a:xfrm>
          <a:prstGeom prst="rect">
            <a:avLst/>
          </a:prstGeom>
          <a:noFill/>
        </p:spPr>
        <p:txBody>
          <a:bodyPr wrap="square" rtlCol="0">
            <a:spAutoFit/>
          </a:bodyPr>
          <a:lstStyle/>
          <a:p>
            <a:r>
              <a:rPr lang="en-US" sz="3200" dirty="0" smtClean="0">
                <a:latin typeface="Bahnschrift SemiBold" panose="020B0502040204020203" pitchFamily="34" charset="0"/>
              </a:rPr>
              <a:t>Pros and Cons of Technology</a:t>
            </a:r>
            <a:endParaRPr lang="en-US" sz="3200" dirty="0">
              <a:latin typeface="Bahnschrift SemiBold" panose="020B0502040204020203" pitchFamily="34" charset="0"/>
            </a:endParaRPr>
          </a:p>
        </p:txBody>
      </p:sp>
      <p:sp>
        <p:nvSpPr>
          <p:cNvPr id="3" name="Rectangle 2"/>
          <p:cNvSpPr/>
          <p:nvPr/>
        </p:nvSpPr>
        <p:spPr>
          <a:xfrm>
            <a:off x="5552902" y="1604356"/>
            <a:ext cx="108065" cy="49876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flipV="1">
            <a:off x="1474123" y="1928553"/>
            <a:ext cx="8157557" cy="858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003389" y="1386727"/>
            <a:ext cx="3300153" cy="584775"/>
          </a:xfrm>
          <a:prstGeom prst="rect">
            <a:avLst/>
          </a:prstGeom>
          <a:noFill/>
        </p:spPr>
        <p:txBody>
          <a:bodyPr wrap="square" rtlCol="0">
            <a:spAutoFit/>
          </a:bodyPr>
          <a:lstStyle/>
          <a:p>
            <a:r>
              <a:rPr lang="en-US" sz="3200" dirty="0" smtClean="0">
                <a:latin typeface="Bahnschrift SemiBold" panose="020B0502040204020203" pitchFamily="34" charset="0"/>
              </a:rPr>
              <a:t>Pros</a:t>
            </a:r>
            <a:endParaRPr lang="en-US" sz="3200" dirty="0">
              <a:latin typeface="Bahnschrift SemiBold" panose="020B0502040204020203" pitchFamily="34" charset="0"/>
            </a:endParaRPr>
          </a:p>
        </p:txBody>
      </p:sp>
      <p:sp>
        <p:nvSpPr>
          <p:cNvPr id="6" name="TextBox 5"/>
          <p:cNvSpPr txBox="1"/>
          <p:nvPr/>
        </p:nvSpPr>
        <p:spPr>
          <a:xfrm>
            <a:off x="7179142" y="1381181"/>
            <a:ext cx="3300153" cy="584775"/>
          </a:xfrm>
          <a:prstGeom prst="rect">
            <a:avLst/>
          </a:prstGeom>
          <a:noFill/>
        </p:spPr>
        <p:txBody>
          <a:bodyPr wrap="square" rtlCol="0">
            <a:spAutoFit/>
          </a:bodyPr>
          <a:lstStyle/>
          <a:p>
            <a:r>
              <a:rPr lang="en-US" sz="3200" dirty="0" smtClean="0">
                <a:latin typeface="Bahnschrift SemiBold" panose="020B0502040204020203" pitchFamily="34" charset="0"/>
              </a:rPr>
              <a:t>Cons</a:t>
            </a:r>
            <a:endParaRPr lang="en-US" sz="3200" dirty="0">
              <a:latin typeface="Bahnschrift SemiBold" panose="020B0502040204020203" pitchFamily="34" charset="0"/>
            </a:endParaRPr>
          </a:p>
        </p:txBody>
      </p:sp>
      <p:pic>
        <p:nvPicPr>
          <p:cNvPr id="7" name="Picture 6" descr="&lt;strong&gt;Check&lt;/strong&gt; Boretto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11602" y="1493526"/>
            <a:ext cx="437938" cy="361600"/>
          </a:xfrm>
          <a:prstGeom prst="rect">
            <a:avLst/>
          </a:prstGeom>
        </p:spPr>
      </p:pic>
      <p:pic>
        <p:nvPicPr>
          <p:cNvPr id="8" name="Picture 7" descr="Clipart - &lt;strong&gt;X&lt;/strong&gt;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5243" y="1493526"/>
            <a:ext cx="372448" cy="372448"/>
          </a:xfrm>
          <a:prstGeom prst="rect">
            <a:avLst/>
          </a:prstGeom>
        </p:spPr>
      </p:pic>
      <p:sp>
        <p:nvSpPr>
          <p:cNvPr id="10" name="TextBox 9"/>
          <p:cNvSpPr txBox="1"/>
          <p:nvPr/>
        </p:nvSpPr>
        <p:spPr>
          <a:xfrm>
            <a:off x="2327564" y="2452255"/>
            <a:ext cx="2421976" cy="369332"/>
          </a:xfrm>
          <a:prstGeom prst="rect">
            <a:avLst/>
          </a:prstGeom>
          <a:noFill/>
        </p:spPr>
        <p:txBody>
          <a:bodyPr wrap="square" rtlCol="0">
            <a:spAutoFit/>
          </a:bodyPr>
          <a:lstStyle/>
          <a:p>
            <a:r>
              <a:rPr lang="en-US" dirty="0" smtClean="0"/>
              <a:t>Makes life easier</a:t>
            </a:r>
            <a:endParaRPr lang="en-US" dirty="0"/>
          </a:p>
        </p:txBody>
      </p:sp>
      <p:sp>
        <p:nvSpPr>
          <p:cNvPr id="11" name="TextBox 10"/>
          <p:cNvSpPr txBox="1"/>
          <p:nvPr/>
        </p:nvSpPr>
        <p:spPr>
          <a:xfrm>
            <a:off x="2402378" y="3117273"/>
            <a:ext cx="1778924" cy="923330"/>
          </a:xfrm>
          <a:prstGeom prst="rect">
            <a:avLst/>
          </a:prstGeom>
          <a:noFill/>
        </p:spPr>
        <p:txBody>
          <a:bodyPr wrap="square" rtlCol="0">
            <a:spAutoFit/>
          </a:bodyPr>
          <a:lstStyle/>
          <a:p>
            <a:r>
              <a:rPr lang="en-US" dirty="0" smtClean="0"/>
              <a:t>Can do jobs/chores we don’t want to do</a:t>
            </a:r>
            <a:endParaRPr lang="en-US" dirty="0"/>
          </a:p>
        </p:txBody>
      </p:sp>
      <p:sp>
        <p:nvSpPr>
          <p:cNvPr id="12" name="TextBox 11"/>
          <p:cNvSpPr txBox="1"/>
          <p:nvPr/>
        </p:nvSpPr>
        <p:spPr>
          <a:xfrm>
            <a:off x="2327564" y="4124502"/>
            <a:ext cx="2269374" cy="646331"/>
          </a:xfrm>
          <a:prstGeom prst="rect">
            <a:avLst/>
          </a:prstGeom>
          <a:noFill/>
        </p:spPr>
        <p:txBody>
          <a:bodyPr wrap="square" rtlCol="0">
            <a:spAutoFit/>
          </a:bodyPr>
          <a:lstStyle/>
          <a:p>
            <a:r>
              <a:rPr lang="en-US" dirty="0" smtClean="0"/>
              <a:t>Smarter and stronger than humans</a:t>
            </a:r>
            <a:endParaRPr lang="en-US" dirty="0"/>
          </a:p>
        </p:txBody>
      </p:sp>
      <p:sp>
        <p:nvSpPr>
          <p:cNvPr id="14" name="TextBox 13"/>
          <p:cNvSpPr txBox="1"/>
          <p:nvPr/>
        </p:nvSpPr>
        <p:spPr>
          <a:xfrm>
            <a:off x="2327564" y="5310583"/>
            <a:ext cx="1778924" cy="369332"/>
          </a:xfrm>
          <a:prstGeom prst="rect">
            <a:avLst/>
          </a:prstGeom>
          <a:noFill/>
        </p:spPr>
        <p:txBody>
          <a:bodyPr wrap="square" rtlCol="0">
            <a:spAutoFit/>
          </a:bodyPr>
          <a:lstStyle/>
          <a:p>
            <a:r>
              <a:rPr lang="en-US" dirty="0" smtClean="0"/>
              <a:t>More reliable</a:t>
            </a:r>
            <a:endParaRPr lang="en-US" dirty="0"/>
          </a:p>
        </p:txBody>
      </p:sp>
      <p:sp>
        <p:nvSpPr>
          <p:cNvPr id="15" name="TextBox 14"/>
          <p:cNvSpPr txBox="1"/>
          <p:nvPr/>
        </p:nvSpPr>
        <p:spPr>
          <a:xfrm>
            <a:off x="2362736" y="6177901"/>
            <a:ext cx="1778924" cy="369332"/>
          </a:xfrm>
          <a:prstGeom prst="rect">
            <a:avLst/>
          </a:prstGeom>
          <a:noFill/>
        </p:spPr>
        <p:txBody>
          <a:bodyPr wrap="square" rtlCol="0">
            <a:spAutoFit/>
          </a:bodyPr>
          <a:lstStyle/>
          <a:p>
            <a:r>
              <a:rPr lang="en-US" dirty="0" smtClean="0"/>
              <a:t>Save lives</a:t>
            </a:r>
            <a:endParaRPr lang="en-US" dirty="0"/>
          </a:p>
        </p:txBody>
      </p:sp>
      <p:sp>
        <p:nvSpPr>
          <p:cNvPr id="16" name="TextBox 15"/>
          <p:cNvSpPr txBox="1"/>
          <p:nvPr/>
        </p:nvSpPr>
        <p:spPr>
          <a:xfrm>
            <a:off x="6997691" y="2375113"/>
            <a:ext cx="1778924" cy="646331"/>
          </a:xfrm>
          <a:prstGeom prst="rect">
            <a:avLst/>
          </a:prstGeom>
          <a:noFill/>
        </p:spPr>
        <p:txBody>
          <a:bodyPr wrap="square" rtlCol="0">
            <a:spAutoFit/>
          </a:bodyPr>
          <a:lstStyle/>
          <a:p>
            <a:r>
              <a:rPr lang="en-US" dirty="0" smtClean="0"/>
              <a:t>AI can overthrow humans</a:t>
            </a:r>
            <a:endParaRPr lang="en-US" dirty="0"/>
          </a:p>
        </p:txBody>
      </p:sp>
      <p:sp>
        <p:nvSpPr>
          <p:cNvPr id="17" name="TextBox 16"/>
          <p:cNvSpPr txBox="1"/>
          <p:nvPr/>
        </p:nvSpPr>
        <p:spPr>
          <a:xfrm>
            <a:off x="7003805" y="3178117"/>
            <a:ext cx="2116403" cy="646331"/>
          </a:xfrm>
          <a:prstGeom prst="rect">
            <a:avLst/>
          </a:prstGeom>
          <a:noFill/>
        </p:spPr>
        <p:txBody>
          <a:bodyPr wrap="square" rtlCol="0">
            <a:spAutoFit/>
          </a:bodyPr>
          <a:lstStyle/>
          <a:p>
            <a:r>
              <a:rPr lang="en-US" dirty="0" smtClean="0"/>
              <a:t>It could brake/short-circuit</a:t>
            </a:r>
            <a:endParaRPr lang="en-US" dirty="0"/>
          </a:p>
        </p:txBody>
      </p:sp>
      <p:sp>
        <p:nvSpPr>
          <p:cNvPr id="18" name="TextBox 17"/>
          <p:cNvSpPr txBox="1"/>
          <p:nvPr/>
        </p:nvSpPr>
        <p:spPr>
          <a:xfrm>
            <a:off x="7049765" y="3956549"/>
            <a:ext cx="1778924" cy="923330"/>
          </a:xfrm>
          <a:prstGeom prst="rect">
            <a:avLst/>
          </a:prstGeom>
          <a:noFill/>
        </p:spPr>
        <p:txBody>
          <a:bodyPr wrap="square" rtlCol="0">
            <a:spAutoFit/>
          </a:bodyPr>
          <a:lstStyle/>
          <a:p>
            <a:r>
              <a:rPr lang="en-US" dirty="0" smtClean="0"/>
              <a:t>Could make humans lazy and spoiled</a:t>
            </a:r>
            <a:endParaRPr lang="en-US" dirty="0"/>
          </a:p>
        </p:txBody>
      </p:sp>
      <p:sp>
        <p:nvSpPr>
          <p:cNvPr id="19" name="TextBox 18"/>
          <p:cNvSpPr txBox="1"/>
          <p:nvPr/>
        </p:nvSpPr>
        <p:spPr>
          <a:xfrm>
            <a:off x="6997690" y="5054851"/>
            <a:ext cx="2462193" cy="646331"/>
          </a:xfrm>
          <a:prstGeom prst="rect">
            <a:avLst/>
          </a:prstGeom>
          <a:noFill/>
        </p:spPr>
        <p:txBody>
          <a:bodyPr wrap="square" rtlCol="0">
            <a:spAutoFit/>
          </a:bodyPr>
          <a:lstStyle/>
          <a:p>
            <a:r>
              <a:rPr lang="en-US" dirty="0" smtClean="0"/>
              <a:t>Could be dangerous in the wrong hands</a:t>
            </a:r>
            <a:endParaRPr lang="en-US" dirty="0"/>
          </a:p>
        </p:txBody>
      </p:sp>
      <p:sp>
        <p:nvSpPr>
          <p:cNvPr id="20" name="TextBox 19"/>
          <p:cNvSpPr txBox="1"/>
          <p:nvPr/>
        </p:nvSpPr>
        <p:spPr>
          <a:xfrm>
            <a:off x="6997690" y="6032174"/>
            <a:ext cx="3955711" cy="369332"/>
          </a:xfrm>
          <a:prstGeom prst="rect">
            <a:avLst/>
          </a:prstGeom>
          <a:noFill/>
        </p:spPr>
        <p:txBody>
          <a:bodyPr wrap="square" rtlCol="0">
            <a:spAutoFit/>
          </a:bodyPr>
          <a:lstStyle/>
          <a:p>
            <a:r>
              <a:rPr lang="en-US" dirty="0" smtClean="0"/>
              <a:t>Could take away jobs/opportunities</a:t>
            </a:r>
            <a:endParaRPr lang="en-US" dirty="0"/>
          </a:p>
        </p:txBody>
      </p:sp>
      <p:pic>
        <p:nvPicPr>
          <p:cNvPr id="21" name="Picture 20" descr="Clipart - &lt;strong&gt;X&lt;/strong&gt;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385" y="2477621"/>
            <a:ext cx="372448" cy="372448"/>
          </a:xfrm>
          <a:prstGeom prst="rect">
            <a:avLst/>
          </a:prstGeom>
        </p:spPr>
      </p:pic>
      <p:pic>
        <p:nvPicPr>
          <p:cNvPr id="22" name="Picture 21" descr="Clipart - &lt;strong&gt;X&lt;/strong&gt;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385" y="3326398"/>
            <a:ext cx="372448" cy="372448"/>
          </a:xfrm>
          <a:prstGeom prst="rect">
            <a:avLst/>
          </a:prstGeom>
        </p:spPr>
      </p:pic>
      <p:pic>
        <p:nvPicPr>
          <p:cNvPr id="23" name="Picture 22" descr="Clipart - &lt;strong&gt;X&lt;/strong&gt;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0955" y="4076590"/>
            <a:ext cx="372448" cy="372448"/>
          </a:xfrm>
          <a:prstGeom prst="rect">
            <a:avLst/>
          </a:prstGeom>
        </p:spPr>
      </p:pic>
      <p:pic>
        <p:nvPicPr>
          <p:cNvPr id="24" name="Picture 23" descr="Clipart - &lt;strong&gt;X&lt;/strong&gt;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385" y="5147734"/>
            <a:ext cx="372448" cy="372448"/>
          </a:xfrm>
          <a:prstGeom prst="rect">
            <a:avLst/>
          </a:prstGeom>
        </p:spPr>
      </p:pic>
      <p:pic>
        <p:nvPicPr>
          <p:cNvPr id="25" name="Picture 24" descr="Clipart - &lt;strong&gt;X&lt;/strong&gt;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8385" y="6033382"/>
            <a:ext cx="372448" cy="372448"/>
          </a:xfrm>
          <a:prstGeom prst="rect">
            <a:avLst/>
          </a:prstGeom>
        </p:spPr>
      </p:pic>
      <p:pic>
        <p:nvPicPr>
          <p:cNvPr id="26" name="Picture 25" descr="&lt;strong&gt;Check&lt;/strong&gt; Boretto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741" y="2459987"/>
            <a:ext cx="437938" cy="361600"/>
          </a:xfrm>
          <a:prstGeom prst="rect">
            <a:avLst/>
          </a:prstGeom>
        </p:spPr>
      </p:pic>
      <p:pic>
        <p:nvPicPr>
          <p:cNvPr id="27" name="Picture 26" descr="&lt;strong&gt;Check&lt;/strong&gt; Boretto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741" y="3336885"/>
            <a:ext cx="437938" cy="361600"/>
          </a:xfrm>
          <a:prstGeom prst="rect">
            <a:avLst/>
          </a:prstGeom>
        </p:spPr>
      </p:pic>
      <p:pic>
        <p:nvPicPr>
          <p:cNvPr id="28" name="Picture 27" descr="&lt;strong&gt;Check&lt;/strong&gt; Boretto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741" y="4263605"/>
            <a:ext cx="437938" cy="361600"/>
          </a:xfrm>
          <a:prstGeom prst="rect">
            <a:avLst/>
          </a:prstGeom>
        </p:spPr>
      </p:pic>
      <p:pic>
        <p:nvPicPr>
          <p:cNvPr id="30" name="Picture 29" descr="&lt;strong&gt;Check&lt;/strong&gt; Boretto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741" y="5248553"/>
            <a:ext cx="437938" cy="361600"/>
          </a:xfrm>
          <a:prstGeom prst="rect">
            <a:avLst/>
          </a:prstGeom>
        </p:spPr>
      </p:pic>
      <p:pic>
        <p:nvPicPr>
          <p:cNvPr id="31" name="Picture 30" descr="&lt;strong&gt;Check&lt;/strong&gt; Boretto · Free image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45741" y="6200921"/>
            <a:ext cx="437938" cy="361600"/>
          </a:xfrm>
          <a:prstGeom prst="rect">
            <a:avLst/>
          </a:prstGeom>
        </p:spPr>
      </p:pic>
    </p:spTree>
    <p:extLst>
      <p:ext uri="{BB962C8B-B14F-4D97-AF65-F5344CB8AC3E}">
        <p14:creationId xmlns:p14="http://schemas.microsoft.com/office/powerpoint/2010/main" val="13060147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907651" y="930717"/>
            <a:ext cx="3163046"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Art Coding</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TextBox 3"/>
          <p:cNvSpPr txBox="1"/>
          <p:nvPr/>
        </p:nvSpPr>
        <p:spPr>
          <a:xfrm>
            <a:off x="3881664" y="2676364"/>
            <a:ext cx="5793971" cy="461665"/>
          </a:xfrm>
          <a:prstGeom prst="rect">
            <a:avLst/>
          </a:prstGeom>
          <a:noFill/>
        </p:spPr>
        <p:txBody>
          <a:bodyPr wrap="square" rtlCol="0">
            <a:spAutoFit/>
          </a:bodyPr>
          <a:lstStyle/>
          <a:p>
            <a:r>
              <a:rPr lang="en-US" sz="2400" dirty="0" smtClean="0"/>
              <a:t>“The Father of Modern Art”</a:t>
            </a:r>
          </a:p>
        </p:txBody>
      </p:sp>
      <p:sp>
        <p:nvSpPr>
          <p:cNvPr id="5" name="Rectangle 4"/>
          <p:cNvSpPr/>
          <p:nvPr/>
        </p:nvSpPr>
        <p:spPr>
          <a:xfrm>
            <a:off x="4930295" y="2180305"/>
            <a:ext cx="1489510" cy="461665"/>
          </a:xfrm>
          <a:prstGeom prst="rect">
            <a:avLst/>
          </a:prstGeom>
        </p:spPr>
        <p:txBody>
          <a:bodyPr wrap="none">
            <a:spAutoFit/>
          </a:bodyPr>
          <a:lstStyle/>
          <a:p>
            <a:r>
              <a:rPr lang="en-US" sz="2400" dirty="0"/>
              <a:t>Mondrian </a:t>
            </a:r>
          </a:p>
        </p:txBody>
      </p:sp>
      <p:sp>
        <p:nvSpPr>
          <p:cNvPr id="6" name="Rectangle 5"/>
          <p:cNvSpPr/>
          <p:nvPr/>
        </p:nvSpPr>
        <p:spPr>
          <a:xfrm>
            <a:off x="4898221" y="3202153"/>
            <a:ext cx="1523174" cy="461665"/>
          </a:xfrm>
          <a:prstGeom prst="rect">
            <a:avLst/>
          </a:prstGeom>
        </p:spPr>
        <p:txBody>
          <a:bodyPr wrap="none">
            <a:spAutoFit/>
          </a:bodyPr>
          <a:lstStyle/>
          <a:p>
            <a:r>
              <a:rPr lang="en-US" sz="2400" dirty="0"/>
              <a:t>1920-1950</a:t>
            </a:r>
          </a:p>
        </p:txBody>
      </p:sp>
      <p:sp>
        <p:nvSpPr>
          <p:cNvPr id="7" name="TextBox 6"/>
          <p:cNvSpPr txBox="1"/>
          <p:nvPr/>
        </p:nvSpPr>
        <p:spPr>
          <a:xfrm>
            <a:off x="5166389" y="4288199"/>
            <a:ext cx="3808615" cy="461665"/>
          </a:xfrm>
          <a:prstGeom prst="rect">
            <a:avLst/>
          </a:prstGeom>
          <a:noFill/>
        </p:spPr>
        <p:txBody>
          <a:bodyPr wrap="square" rtlCol="0">
            <a:spAutoFit/>
          </a:bodyPr>
          <a:lstStyle/>
          <a:p>
            <a:r>
              <a:rPr lang="en-US" sz="2400" dirty="0" smtClean="0"/>
              <a:t>Rules:</a:t>
            </a:r>
            <a:endParaRPr lang="en-US" sz="2400" dirty="0"/>
          </a:p>
        </p:txBody>
      </p:sp>
      <p:sp>
        <p:nvSpPr>
          <p:cNvPr id="8" name="TextBox 7"/>
          <p:cNvSpPr txBox="1"/>
          <p:nvPr/>
        </p:nvSpPr>
        <p:spPr>
          <a:xfrm>
            <a:off x="3278982" y="4968924"/>
            <a:ext cx="5965409" cy="400110"/>
          </a:xfrm>
          <a:prstGeom prst="rect">
            <a:avLst/>
          </a:prstGeom>
          <a:noFill/>
        </p:spPr>
        <p:txBody>
          <a:bodyPr wrap="square" rtlCol="0">
            <a:spAutoFit/>
          </a:bodyPr>
          <a:lstStyle/>
          <a:p>
            <a:r>
              <a:rPr lang="en-US" sz="2000" dirty="0" smtClean="0"/>
              <a:t>1. Only use colors, black, white, red, blue, and yellow</a:t>
            </a:r>
            <a:endParaRPr lang="en-US" sz="2000" dirty="0"/>
          </a:p>
        </p:txBody>
      </p:sp>
      <p:sp>
        <p:nvSpPr>
          <p:cNvPr id="9" name="TextBox 8"/>
          <p:cNvSpPr txBox="1"/>
          <p:nvPr/>
        </p:nvSpPr>
        <p:spPr>
          <a:xfrm>
            <a:off x="4517137" y="5588094"/>
            <a:ext cx="4563687" cy="400110"/>
          </a:xfrm>
          <a:prstGeom prst="rect">
            <a:avLst/>
          </a:prstGeom>
          <a:noFill/>
        </p:spPr>
        <p:txBody>
          <a:bodyPr wrap="square" rtlCol="0">
            <a:spAutoFit/>
          </a:bodyPr>
          <a:lstStyle/>
          <a:p>
            <a:r>
              <a:rPr lang="en-US" sz="2000" dirty="0" smtClean="0"/>
              <a:t>2. Use rectangles only</a:t>
            </a:r>
            <a:endParaRPr lang="en-US" sz="2000" dirty="0"/>
          </a:p>
        </p:txBody>
      </p:sp>
      <p:pic>
        <p:nvPicPr>
          <p:cNvPr id="1026" name="Picture 2" descr="Piet Mondrian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457" y="453871"/>
            <a:ext cx="2095500" cy="28003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oster mit Rahmen - Mondrian, Composition with red yellow black gray and  blu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7014" y="164220"/>
            <a:ext cx="3982387" cy="39823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iet Mondrian Original Artwork for Sale - Fine Art Ame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57" y="3892510"/>
            <a:ext cx="2594138" cy="259413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aper Trays for Putting Paints for Painters Mix the Colors To Draw and Paint  into Your Favorite Image. There are Many Watercolors Stock Image - Image of  creativity, colorful: 28185778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550" b="7705"/>
          <a:stretch/>
        </p:blipFill>
        <p:spPr bwMode="auto">
          <a:xfrm>
            <a:off x="9340644" y="4546076"/>
            <a:ext cx="2391621" cy="2113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553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2417" y="1228241"/>
            <a:ext cx="8757403" cy="5629759"/>
          </a:xfrm>
          <a:prstGeom prst="rect">
            <a:avLst/>
          </a:prstGeom>
        </p:spPr>
      </p:pic>
      <p:sp>
        <p:nvSpPr>
          <p:cNvPr id="3" name="TextBox 2"/>
          <p:cNvSpPr txBox="1"/>
          <p:nvPr/>
        </p:nvSpPr>
        <p:spPr>
          <a:xfrm>
            <a:off x="5360096" y="798377"/>
            <a:ext cx="1998480" cy="369332"/>
          </a:xfrm>
          <a:prstGeom prst="rect">
            <a:avLst/>
          </a:prstGeom>
          <a:noFill/>
        </p:spPr>
        <p:txBody>
          <a:bodyPr wrap="square" rtlCol="0">
            <a:spAutoFit/>
          </a:bodyPr>
          <a:lstStyle/>
          <a:p>
            <a:r>
              <a:rPr lang="en-US" dirty="0" smtClean="0"/>
              <a:t>Created on Scratch</a:t>
            </a:r>
            <a:endParaRPr lang="en-US" dirty="0"/>
          </a:p>
        </p:txBody>
      </p:sp>
      <p:sp>
        <p:nvSpPr>
          <p:cNvPr id="4" name="TextBox 3"/>
          <p:cNvSpPr txBox="1"/>
          <p:nvPr/>
        </p:nvSpPr>
        <p:spPr>
          <a:xfrm>
            <a:off x="4074294" y="275157"/>
            <a:ext cx="4343842" cy="523220"/>
          </a:xfrm>
          <a:prstGeom prst="rect">
            <a:avLst/>
          </a:prstGeom>
          <a:noFill/>
        </p:spPr>
        <p:txBody>
          <a:bodyPr wrap="square" rtlCol="0">
            <a:spAutoFit/>
          </a:bodyPr>
          <a:lstStyle/>
          <a:p>
            <a:r>
              <a:rPr lang="en-US" sz="2800" dirty="0" smtClean="0"/>
              <a:t>The Joke-Telling Smart Robot</a:t>
            </a:r>
            <a:endParaRPr lang="en-US" sz="2800" dirty="0"/>
          </a:p>
        </p:txBody>
      </p:sp>
    </p:spTree>
    <p:extLst>
      <p:ext uri="{BB962C8B-B14F-4D97-AF65-F5344CB8AC3E}">
        <p14:creationId xmlns:p14="http://schemas.microsoft.com/office/powerpoint/2010/main" val="1656632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24983" y="1466850"/>
            <a:ext cx="9077325" cy="5391150"/>
          </a:xfrm>
          <a:prstGeom prst="rect">
            <a:avLst/>
          </a:prstGeom>
        </p:spPr>
      </p:pic>
      <p:sp>
        <p:nvSpPr>
          <p:cNvPr id="3" name="TextBox 2"/>
          <p:cNvSpPr txBox="1"/>
          <p:nvPr/>
        </p:nvSpPr>
        <p:spPr>
          <a:xfrm>
            <a:off x="3546393" y="386498"/>
            <a:ext cx="8645607" cy="523220"/>
          </a:xfrm>
          <a:prstGeom prst="rect">
            <a:avLst/>
          </a:prstGeom>
          <a:noFill/>
        </p:spPr>
        <p:txBody>
          <a:bodyPr wrap="square" rtlCol="0">
            <a:spAutoFit/>
          </a:bodyPr>
          <a:lstStyle/>
          <a:p>
            <a:r>
              <a:rPr lang="en-US" sz="2800" dirty="0" smtClean="0"/>
              <a:t>The Original Drawing Smart Robot</a:t>
            </a:r>
            <a:endParaRPr lang="en-US" sz="2800" dirty="0"/>
          </a:p>
        </p:txBody>
      </p:sp>
      <p:sp>
        <p:nvSpPr>
          <p:cNvPr id="4" name="TextBox 3"/>
          <p:cNvSpPr txBox="1"/>
          <p:nvPr/>
        </p:nvSpPr>
        <p:spPr>
          <a:xfrm>
            <a:off x="5250731" y="1003618"/>
            <a:ext cx="3959257" cy="369332"/>
          </a:xfrm>
          <a:prstGeom prst="rect">
            <a:avLst/>
          </a:prstGeom>
          <a:noFill/>
        </p:spPr>
        <p:txBody>
          <a:bodyPr wrap="square" rtlCol="0">
            <a:spAutoFit/>
          </a:bodyPr>
          <a:lstStyle/>
          <a:p>
            <a:r>
              <a:rPr lang="en-US" dirty="0" smtClean="0"/>
              <a:t>Created on Scratch</a:t>
            </a:r>
            <a:endParaRPr lang="en-US" dirty="0"/>
          </a:p>
        </p:txBody>
      </p:sp>
    </p:spTree>
    <p:extLst>
      <p:ext uri="{BB962C8B-B14F-4D97-AF65-F5344CB8AC3E}">
        <p14:creationId xmlns:p14="http://schemas.microsoft.com/office/powerpoint/2010/main" val="1411835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46184" y="54477"/>
            <a:ext cx="4572000" cy="923330"/>
          </a:xfrm>
          <a:prstGeom prst="rect">
            <a:avLst/>
          </a:prstGeom>
          <a:noFill/>
        </p:spPr>
        <p:txBody>
          <a:bodyPr wrap="square" rtlCol="0">
            <a:spAutoFit/>
          </a:bodyPr>
          <a:lstStyle/>
          <a:p>
            <a:r>
              <a:rPr lang="en-US" sz="5400" dirty="0" smtClean="0"/>
              <a:t>Laws of the Lab</a:t>
            </a:r>
            <a:endParaRPr lang="en-US" sz="5400" dirty="0"/>
          </a:p>
        </p:txBody>
      </p:sp>
      <p:sp>
        <p:nvSpPr>
          <p:cNvPr id="3" name="TextBox 2"/>
          <p:cNvSpPr txBox="1"/>
          <p:nvPr/>
        </p:nvSpPr>
        <p:spPr>
          <a:xfrm>
            <a:off x="8573367" y="1354223"/>
            <a:ext cx="6419088" cy="584775"/>
          </a:xfrm>
          <a:prstGeom prst="rect">
            <a:avLst/>
          </a:prstGeom>
          <a:noFill/>
        </p:spPr>
        <p:txBody>
          <a:bodyPr wrap="square" rtlCol="0">
            <a:spAutoFit/>
          </a:bodyPr>
          <a:lstStyle/>
          <a:p>
            <a:r>
              <a:rPr lang="en-US" sz="3200" b="1" dirty="0" smtClean="0">
                <a:solidFill>
                  <a:srgbClr val="00B050"/>
                </a:solidFill>
              </a:rPr>
              <a:t>Respect the lab</a:t>
            </a:r>
          </a:p>
        </p:txBody>
      </p:sp>
      <p:pic>
        <p:nvPicPr>
          <p:cNvPr id="1026" name="Picture 2" descr="Clutter as a Laboratory Safety Conce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69155" y="2038150"/>
            <a:ext cx="3721630" cy="2787632"/>
          </a:xfrm>
          <a:prstGeom prst="rect">
            <a:avLst/>
          </a:prstGeom>
          <a:noFill/>
          <a:extLst>
            <a:ext uri="{909E8E84-426E-40DD-AFC4-6F175D3DCCD1}">
              <a14:hiddenFill xmlns:a14="http://schemas.microsoft.com/office/drawing/2010/main">
                <a:solidFill>
                  <a:srgbClr val="FFFFFF"/>
                </a:solidFill>
              </a14:hiddenFill>
            </a:ext>
          </a:extLst>
        </p:spPr>
      </p:pic>
      <p:sp>
        <p:nvSpPr>
          <p:cNvPr id="5" name="Cross 4"/>
          <p:cNvSpPr/>
          <p:nvPr/>
        </p:nvSpPr>
        <p:spPr>
          <a:xfrm rot="2609263">
            <a:off x="8393192" y="1705005"/>
            <a:ext cx="3488970" cy="3490074"/>
          </a:xfrm>
          <a:prstGeom prst="plus">
            <a:avLst>
              <a:gd name="adj" fmla="val 48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729" y="1355437"/>
            <a:ext cx="6096000" cy="584775"/>
          </a:xfrm>
          <a:prstGeom prst="rect">
            <a:avLst/>
          </a:prstGeom>
        </p:spPr>
        <p:txBody>
          <a:bodyPr>
            <a:spAutoFit/>
          </a:bodyPr>
          <a:lstStyle/>
          <a:p>
            <a:r>
              <a:rPr lang="en-US" sz="3200" b="1" dirty="0">
                <a:solidFill>
                  <a:srgbClr val="00B050"/>
                </a:solidFill>
              </a:rPr>
              <a:t>Respect your </a:t>
            </a:r>
            <a:r>
              <a:rPr lang="en-US" sz="3200" b="1" dirty="0" smtClean="0">
                <a:solidFill>
                  <a:srgbClr val="00B050"/>
                </a:solidFill>
              </a:rPr>
              <a:t>teammates</a:t>
            </a:r>
            <a:endParaRPr lang="en-US" sz="3200" b="1" dirty="0">
              <a:solidFill>
                <a:srgbClr val="00B050"/>
              </a:solidFill>
            </a:endParaRPr>
          </a:p>
        </p:txBody>
      </p:sp>
      <p:sp>
        <p:nvSpPr>
          <p:cNvPr id="7" name="TextBox 6"/>
          <p:cNvSpPr txBox="1"/>
          <p:nvPr/>
        </p:nvSpPr>
        <p:spPr>
          <a:xfrm>
            <a:off x="8686928" y="5336554"/>
            <a:ext cx="3445795" cy="369332"/>
          </a:xfrm>
          <a:prstGeom prst="rect">
            <a:avLst/>
          </a:prstGeom>
          <a:noFill/>
        </p:spPr>
        <p:txBody>
          <a:bodyPr wrap="square" rtlCol="0">
            <a:spAutoFit/>
          </a:bodyPr>
          <a:lstStyle/>
          <a:p>
            <a:r>
              <a:rPr lang="en-US" dirty="0" smtClean="0"/>
              <a:t>Don’t leave it looking like this!</a:t>
            </a:r>
            <a:endParaRPr lang="en-US" dirty="0"/>
          </a:p>
        </p:txBody>
      </p:sp>
      <p:sp>
        <p:nvSpPr>
          <p:cNvPr id="8" name="Down Arrow 7"/>
          <p:cNvSpPr/>
          <p:nvPr/>
        </p:nvSpPr>
        <p:spPr>
          <a:xfrm rot="10800000">
            <a:off x="9999279" y="4924934"/>
            <a:ext cx="410547" cy="391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anU and Liverpool fans: stop being insul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66" y="2014204"/>
            <a:ext cx="4040619" cy="2693746"/>
          </a:xfrm>
          <a:prstGeom prst="rect">
            <a:avLst/>
          </a:prstGeom>
        </p:spPr>
      </p:pic>
      <p:sp>
        <p:nvSpPr>
          <p:cNvPr id="11" name="Cross 10"/>
          <p:cNvSpPr/>
          <p:nvPr/>
        </p:nvSpPr>
        <p:spPr>
          <a:xfrm rot="2609263">
            <a:off x="362400" y="1616040"/>
            <a:ext cx="3488970" cy="3490074"/>
          </a:xfrm>
          <a:prstGeom prst="plus">
            <a:avLst>
              <a:gd name="adj" fmla="val 48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35849" y="5336554"/>
            <a:ext cx="3760237" cy="369332"/>
          </a:xfrm>
          <a:prstGeom prst="rect">
            <a:avLst/>
          </a:prstGeom>
          <a:noFill/>
        </p:spPr>
        <p:txBody>
          <a:bodyPr wrap="square" rtlCol="0">
            <a:spAutoFit/>
          </a:bodyPr>
          <a:lstStyle/>
          <a:p>
            <a:r>
              <a:rPr lang="en-US" dirty="0" smtClean="0"/>
              <a:t>Don’t argue! Don’t be THAT guy!</a:t>
            </a:r>
            <a:endParaRPr lang="en-US" dirty="0"/>
          </a:p>
        </p:txBody>
      </p:sp>
      <p:sp>
        <p:nvSpPr>
          <p:cNvPr id="13" name="Down Arrow 12"/>
          <p:cNvSpPr/>
          <p:nvPr/>
        </p:nvSpPr>
        <p:spPr>
          <a:xfrm rot="10800000">
            <a:off x="1529475" y="4872974"/>
            <a:ext cx="410547" cy="391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lt;strong&gt;Dynamite&lt;/strong&gt; 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8729" y="2750658"/>
            <a:ext cx="1441018" cy="2229074"/>
          </a:xfrm>
          <a:prstGeom prst="rect">
            <a:avLst/>
          </a:prstGeom>
        </p:spPr>
      </p:pic>
      <p:sp>
        <p:nvSpPr>
          <p:cNvPr id="15" name="Cross 14"/>
          <p:cNvSpPr/>
          <p:nvPr/>
        </p:nvSpPr>
        <p:spPr>
          <a:xfrm rot="2609263">
            <a:off x="4661171" y="2629509"/>
            <a:ext cx="2932787" cy="2869929"/>
          </a:xfrm>
          <a:prstGeom prst="plus">
            <a:avLst>
              <a:gd name="adj" fmla="val 4856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413103" y="2050004"/>
            <a:ext cx="3692256" cy="584775"/>
          </a:xfrm>
          <a:prstGeom prst="rect">
            <a:avLst/>
          </a:prstGeom>
          <a:noFill/>
        </p:spPr>
        <p:txBody>
          <a:bodyPr wrap="square" rtlCol="0">
            <a:spAutoFit/>
          </a:bodyPr>
          <a:lstStyle/>
          <a:p>
            <a:r>
              <a:rPr lang="en-US" sz="3200" b="1" dirty="0" smtClean="0">
                <a:solidFill>
                  <a:srgbClr val="00B050"/>
                </a:solidFill>
              </a:rPr>
              <a:t>Don’t do dumb stuff</a:t>
            </a:r>
            <a:endParaRPr lang="en-US" sz="3200" b="1" dirty="0">
              <a:solidFill>
                <a:srgbClr val="00B050"/>
              </a:solidFill>
            </a:endParaRPr>
          </a:p>
        </p:txBody>
      </p:sp>
      <p:sp>
        <p:nvSpPr>
          <p:cNvPr id="16" name="TextBox 15"/>
          <p:cNvSpPr txBox="1"/>
          <p:nvPr/>
        </p:nvSpPr>
        <p:spPr>
          <a:xfrm>
            <a:off x="5032815" y="5547326"/>
            <a:ext cx="2995127" cy="369332"/>
          </a:xfrm>
          <a:prstGeom prst="rect">
            <a:avLst/>
          </a:prstGeom>
          <a:noFill/>
        </p:spPr>
        <p:txBody>
          <a:bodyPr wrap="square" rtlCol="0">
            <a:spAutoFit/>
          </a:bodyPr>
          <a:lstStyle/>
          <a:p>
            <a:r>
              <a:rPr lang="en-US" dirty="0" smtClean="0"/>
              <a:t>(Pretty self explanatory)</a:t>
            </a:r>
            <a:endParaRPr lang="en-US" dirty="0"/>
          </a:p>
        </p:txBody>
      </p:sp>
      <p:sp>
        <p:nvSpPr>
          <p:cNvPr id="18" name="Down Arrow 17"/>
          <p:cNvSpPr/>
          <p:nvPr/>
        </p:nvSpPr>
        <p:spPr>
          <a:xfrm rot="10800000">
            <a:off x="6026911" y="5068917"/>
            <a:ext cx="410547" cy="391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6390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380813" y="1303501"/>
            <a:ext cx="3562350" cy="5438775"/>
          </a:xfrm>
          <a:prstGeom prst="rect">
            <a:avLst/>
          </a:prstGeom>
        </p:spPr>
      </p:pic>
      <p:sp>
        <p:nvSpPr>
          <p:cNvPr id="3" name="TextBox 2"/>
          <p:cNvSpPr txBox="1"/>
          <p:nvPr/>
        </p:nvSpPr>
        <p:spPr>
          <a:xfrm>
            <a:off x="3620359" y="245095"/>
            <a:ext cx="8645607" cy="523220"/>
          </a:xfrm>
          <a:prstGeom prst="rect">
            <a:avLst/>
          </a:prstGeom>
          <a:noFill/>
        </p:spPr>
        <p:txBody>
          <a:bodyPr wrap="square" rtlCol="0">
            <a:spAutoFit/>
          </a:bodyPr>
          <a:lstStyle/>
          <a:p>
            <a:r>
              <a:rPr lang="en-US" sz="2800" dirty="0" smtClean="0"/>
              <a:t>The Music Playing Smart Robot</a:t>
            </a:r>
            <a:endParaRPr lang="en-US" sz="2800" dirty="0"/>
          </a:p>
        </p:txBody>
      </p:sp>
      <p:sp>
        <p:nvSpPr>
          <p:cNvPr id="4" name="TextBox 3"/>
          <p:cNvSpPr txBox="1"/>
          <p:nvPr/>
        </p:nvSpPr>
        <p:spPr>
          <a:xfrm>
            <a:off x="5162748" y="777742"/>
            <a:ext cx="1998480" cy="369332"/>
          </a:xfrm>
          <a:prstGeom prst="rect">
            <a:avLst/>
          </a:prstGeom>
          <a:noFill/>
        </p:spPr>
        <p:txBody>
          <a:bodyPr wrap="square" rtlCol="0">
            <a:spAutoFit/>
          </a:bodyPr>
          <a:lstStyle/>
          <a:p>
            <a:r>
              <a:rPr lang="en-US" dirty="0" smtClean="0"/>
              <a:t>Created on Scratch</a:t>
            </a:r>
            <a:endParaRPr lang="en-US" dirty="0"/>
          </a:p>
        </p:txBody>
      </p:sp>
    </p:spTree>
    <p:extLst>
      <p:ext uri="{BB962C8B-B14F-4D97-AF65-F5344CB8AC3E}">
        <p14:creationId xmlns:p14="http://schemas.microsoft.com/office/powerpoint/2010/main" val="2296721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20359" y="245095"/>
            <a:ext cx="8645607" cy="523220"/>
          </a:xfrm>
          <a:prstGeom prst="rect">
            <a:avLst/>
          </a:prstGeom>
          <a:noFill/>
        </p:spPr>
        <p:txBody>
          <a:bodyPr wrap="square" rtlCol="0">
            <a:spAutoFit/>
          </a:bodyPr>
          <a:lstStyle/>
          <a:p>
            <a:r>
              <a:rPr lang="en-US" sz="2800" dirty="0" smtClean="0"/>
              <a:t>The Music Playing Smart Robot</a:t>
            </a:r>
            <a:endParaRPr lang="en-US" sz="2800" dirty="0"/>
          </a:p>
        </p:txBody>
      </p:sp>
      <p:sp>
        <p:nvSpPr>
          <p:cNvPr id="4" name="TextBox 3"/>
          <p:cNvSpPr txBox="1"/>
          <p:nvPr/>
        </p:nvSpPr>
        <p:spPr>
          <a:xfrm>
            <a:off x="5162748" y="777742"/>
            <a:ext cx="1998480" cy="369332"/>
          </a:xfrm>
          <a:prstGeom prst="rect">
            <a:avLst/>
          </a:prstGeom>
          <a:noFill/>
        </p:spPr>
        <p:txBody>
          <a:bodyPr wrap="square" rtlCol="0">
            <a:spAutoFit/>
          </a:bodyPr>
          <a:lstStyle/>
          <a:p>
            <a:r>
              <a:rPr lang="en-US" dirty="0" smtClean="0"/>
              <a:t>Created on Scratch</a:t>
            </a:r>
            <a:endParaRPr lang="en-US" dirty="0"/>
          </a:p>
        </p:txBody>
      </p:sp>
      <p:pic>
        <p:nvPicPr>
          <p:cNvPr id="5" name="Picture 4"/>
          <p:cNvPicPr>
            <a:picLocks noChangeAspect="1"/>
          </p:cNvPicPr>
          <p:nvPr/>
        </p:nvPicPr>
        <p:blipFill rotWithShape="1">
          <a:blip r:embed="rId2"/>
          <a:srcRect t="5630" b="2000"/>
          <a:stretch/>
        </p:blipFill>
        <p:spPr>
          <a:xfrm>
            <a:off x="4658934" y="1395167"/>
            <a:ext cx="2502294" cy="5128181"/>
          </a:xfrm>
          <a:prstGeom prst="rect">
            <a:avLst/>
          </a:prstGeom>
        </p:spPr>
      </p:pic>
    </p:spTree>
    <p:extLst>
      <p:ext uri="{BB962C8B-B14F-4D97-AF65-F5344CB8AC3E}">
        <p14:creationId xmlns:p14="http://schemas.microsoft.com/office/powerpoint/2010/main" val="776517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4846" y="122732"/>
            <a:ext cx="7635711" cy="584775"/>
          </a:xfrm>
          <a:prstGeom prst="rect">
            <a:avLst/>
          </a:prstGeom>
          <a:noFill/>
        </p:spPr>
        <p:txBody>
          <a:bodyPr wrap="square" rtlCol="0">
            <a:spAutoFit/>
          </a:bodyPr>
          <a:lstStyle/>
          <a:p>
            <a:r>
              <a:rPr lang="en-US" sz="3200" b="1" dirty="0" smtClean="0">
                <a:solidFill>
                  <a:srgbClr val="49A1E9"/>
                </a:solidFill>
                <a:latin typeface="Bahnschrift Light Condensed" panose="020B0502040204020203" pitchFamily="34" charset="0"/>
              </a:rPr>
              <a:t>What we learned:</a:t>
            </a:r>
            <a:endParaRPr lang="en-US" sz="3200" b="1" dirty="0">
              <a:solidFill>
                <a:srgbClr val="49A1E9"/>
              </a:solidFill>
              <a:latin typeface="Bahnschrift Light Condensed" panose="020B0502040204020203" pitchFamily="34" charset="0"/>
            </a:endParaRPr>
          </a:p>
        </p:txBody>
      </p:sp>
      <p:sp>
        <p:nvSpPr>
          <p:cNvPr id="3" name="TextBox 2"/>
          <p:cNvSpPr txBox="1"/>
          <p:nvPr/>
        </p:nvSpPr>
        <p:spPr>
          <a:xfrm>
            <a:off x="2584417" y="982965"/>
            <a:ext cx="7579150"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Bahnschrift Light SemiCondensed" panose="020B0502040204020203" pitchFamily="34" charset="0"/>
              </a:rPr>
              <a:t>How to use variables on Scratch</a:t>
            </a:r>
          </a:p>
          <a:p>
            <a:pPr marL="285750" indent="-285750">
              <a:buFont typeface="Arial" panose="020B0604020202020204" pitchFamily="34" charset="0"/>
              <a:buChar char="•"/>
            </a:pPr>
            <a:endParaRPr lang="en-US" sz="2800" dirty="0" smtClean="0">
              <a:latin typeface="Bahnschrift Light SemiCondensed" panose="020B0502040204020203" pitchFamily="34" charset="0"/>
            </a:endParaRPr>
          </a:p>
          <a:p>
            <a:pPr marL="285750" indent="-285750">
              <a:buFont typeface="Arial" panose="020B0604020202020204" pitchFamily="34" charset="0"/>
              <a:buChar char="•"/>
            </a:pPr>
            <a:r>
              <a:rPr lang="en-US" sz="2800" dirty="0" smtClean="0">
                <a:latin typeface="Bahnschrift Light SemiCondensed" panose="020B0502040204020203" pitchFamily="34" charset="0"/>
              </a:rPr>
              <a:t>How to use PowerPoint</a:t>
            </a:r>
          </a:p>
          <a:p>
            <a:pPr marL="285750" indent="-285750">
              <a:buFont typeface="Arial" panose="020B0604020202020204" pitchFamily="34" charset="0"/>
              <a:buChar char="•"/>
            </a:pPr>
            <a:endParaRPr lang="en-US" sz="2800" dirty="0" smtClean="0">
              <a:latin typeface="Bahnschrift Light SemiCondensed" panose="020B0502040204020203" pitchFamily="34" charset="0"/>
            </a:endParaRPr>
          </a:p>
          <a:p>
            <a:pPr marL="285750" indent="-285750">
              <a:buFont typeface="Arial" panose="020B0604020202020204" pitchFamily="34" charset="0"/>
              <a:buChar char="•"/>
            </a:pPr>
            <a:r>
              <a:rPr lang="en-US" sz="2800" dirty="0" smtClean="0">
                <a:latin typeface="Bahnschrift Light SemiCondensed" panose="020B0502040204020203" pitchFamily="34" charset="0"/>
              </a:rPr>
              <a:t>How to ask good questions to co-pilot/AI</a:t>
            </a:r>
          </a:p>
          <a:p>
            <a:pPr marL="285750" indent="-285750">
              <a:buFont typeface="Arial" panose="020B0604020202020204" pitchFamily="34" charset="0"/>
              <a:buChar char="•"/>
            </a:pPr>
            <a:endParaRPr lang="en-US" sz="2800" dirty="0">
              <a:latin typeface="Bahnschrift Light SemiCondensed" panose="020B0502040204020203" pitchFamily="34" charset="0"/>
            </a:endParaRPr>
          </a:p>
        </p:txBody>
      </p:sp>
      <p:sp>
        <p:nvSpPr>
          <p:cNvPr id="4" name="TextBox 3"/>
          <p:cNvSpPr txBox="1"/>
          <p:nvPr/>
        </p:nvSpPr>
        <p:spPr>
          <a:xfrm>
            <a:off x="3818739" y="3350919"/>
            <a:ext cx="4128941" cy="584775"/>
          </a:xfrm>
          <a:prstGeom prst="rect">
            <a:avLst/>
          </a:prstGeom>
          <a:noFill/>
        </p:spPr>
        <p:txBody>
          <a:bodyPr wrap="square" rtlCol="0">
            <a:spAutoFit/>
          </a:bodyPr>
          <a:lstStyle/>
          <a:p>
            <a:r>
              <a:rPr lang="en-US" sz="3200" b="1" dirty="0" smtClean="0">
                <a:solidFill>
                  <a:srgbClr val="49A1E9"/>
                </a:solidFill>
                <a:latin typeface="Bahnschrift Light Condensed" panose="020B0502040204020203" pitchFamily="34" charset="0"/>
              </a:rPr>
              <a:t>What We Improved Upon:</a:t>
            </a:r>
            <a:endParaRPr lang="en-US" sz="3200" b="1" dirty="0">
              <a:solidFill>
                <a:srgbClr val="49A1E9"/>
              </a:solidFill>
              <a:latin typeface="Bahnschrift Light Condensed" panose="020B0502040204020203" pitchFamily="34" charset="0"/>
            </a:endParaRPr>
          </a:p>
        </p:txBody>
      </p:sp>
      <p:sp>
        <p:nvSpPr>
          <p:cNvPr id="5" name="TextBox 4"/>
          <p:cNvSpPr txBox="1"/>
          <p:nvPr/>
        </p:nvSpPr>
        <p:spPr>
          <a:xfrm>
            <a:off x="4300096" y="4185503"/>
            <a:ext cx="5458119"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smtClean="0">
                <a:latin typeface="Bahnschrift Light SemiCondensed" panose="020B0502040204020203" pitchFamily="34" charset="0"/>
              </a:rPr>
              <a:t>Slide design</a:t>
            </a:r>
          </a:p>
          <a:p>
            <a:pPr marL="285750" indent="-285750">
              <a:buFont typeface="Arial" panose="020B0604020202020204" pitchFamily="34" charset="0"/>
              <a:buChar char="•"/>
            </a:pPr>
            <a:endParaRPr lang="en-US" sz="2800" dirty="0" smtClean="0">
              <a:latin typeface="Bahnschrift Light SemiCondensed" panose="020B0502040204020203" pitchFamily="34" charset="0"/>
            </a:endParaRPr>
          </a:p>
          <a:p>
            <a:pPr marL="285750" indent="-285750">
              <a:buFont typeface="Arial" panose="020B0604020202020204" pitchFamily="34" charset="0"/>
              <a:buChar char="•"/>
            </a:pPr>
            <a:r>
              <a:rPr lang="en-US" sz="2800" dirty="0" smtClean="0">
                <a:latin typeface="Bahnschrift Light SemiCondensed" panose="020B0502040204020203" pitchFamily="34" charset="0"/>
              </a:rPr>
              <a:t>Scratch skills</a:t>
            </a:r>
          </a:p>
          <a:p>
            <a:pPr marL="285750" indent="-285750">
              <a:buFont typeface="Arial" panose="020B0604020202020204" pitchFamily="34" charset="0"/>
              <a:buChar char="•"/>
            </a:pPr>
            <a:endParaRPr lang="en-US" sz="2800" dirty="0" smtClean="0">
              <a:latin typeface="Bahnschrift Light SemiCondensed" panose="020B0502040204020203" pitchFamily="34" charset="0"/>
            </a:endParaRPr>
          </a:p>
          <a:p>
            <a:pPr marL="285750" indent="-285750">
              <a:buFont typeface="Arial" panose="020B0604020202020204" pitchFamily="34" charset="0"/>
              <a:buChar char="•"/>
            </a:pPr>
            <a:r>
              <a:rPr lang="en-US" sz="2800" dirty="0" smtClean="0">
                <a:latin typeface="Bahnschrift Light SemiCondensed" panose="020B0502040204020203" pitchFamily="34" charset="0"/>
              </a:rPr>
              <a:t>AI knowledge</a:t>
            </a:r>
          </a:p>
        </p:txBody>
      </p:sp>
      <p:pic>
        <p:nvPicPr>
          <p:cNvPr id="8" name="Picture 7" descr="The &lt;strong&gt;Scratch&lt;/strong&gt; &lt;strong&gt;Cat&lt;/strong&gt; - UnAnything_Wiki"/>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24979" y="3935695"/>
            <a:ext cx="1960063" cy="2293272"/>
          </a:xfrm>
          <a:prstGeom prst="rect">
            <a:avLst/>
          </a:prstGeom>
        </p:spPr>
      </p:pic>
      <p:pic>
        <p:nvPicPr>
          <p:cNvPr id="9" name="Picture 8" descr="Microsoft Makes &lt;strong&gt;Copilot&lt;/strong&gt; &lt;strong&gt;AI&lt;/strong&gt; Assistant, New Paid Version of &lt;strong&gt;Copilot&lt;/strong&gt; Pro ..."/>
          <p:cNvPicPr>
            <a:picLocks noChangeAspect="1"/>
          </p:cNvPicPr>
          <p:nvPr/>
        </p:nvPicPr>
        <p:blipFill rotWithShape="1">
          <a:blip r:embed="rId3">
            <a:extLst>
              <a:ext uri="{28A0092B-C50C-407E-A947-70E740481C1C}">
                <a14:useLocalDpi xmlns:a14="http://schemas.microsoft.com/office/drawing/2010/main" val="0"/>
              </a:ext>
            </a:extLst>
          </a:blip>
          <a:srcRect l="23089" r="21718" b="26116"/>
          <a:stretch/>
        </p:blipFill>
        <p:spPr>
          <a:xfrm>
            <a:off x="561974" y="4257961"/>
            <a:ext cx="2733675" cy="2101850"/>
          </a:xfrm>
          <a:prstGeom prst="roundRect">
            <a:avLst/>
          </a:prstGeom>
        </p:spPr>
      </p:pic>
      <p:pic>
        <p:nvPicPr>
          <p:cNvPr id="10" name="Picture 9" descr="&lt;strong&gt;ChatGPT&lt;/strong&gt; - Wikipedi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47151" y="320839"/>
            <a:ext cx="2137581" cy="2137581"/>
          </a:xfrm>
          <a:prstGeom prst="rect">
            <a:avLst/>
          </a:prstGeom>
        </p:spPr>
      </p:pic>
      <p:pic>
        <p:nvPicPr>
          <p:cNvPr id="11" name="Picture 10" descr="Joaquin Monge"/>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560" y="539454"/>
            <a:ext cx="1731518" cy="1700350"/>
          </a:xfrm>
          <a:prstGeom prst="rect">
            <a:avLst/>
          </a:prstGeom>
        </p:spPr>
      </p:pic>
    </p:spTree>
    <p:extLst>
      <p:ext uri="{BB962C8B-B14F-4D97-AF65-F5344CB8AC3E}">
        <p14:creationId xmlns:p14="http://schemas.microsoft.com/office/powerpoint/2010/main" val="7081037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ru from Despicable Me dressed as a carrot. Image 2 of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4397" y="258429"/>
            <a:ext cx="6373562" cy="6373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87716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168" y="598208"/>
            <a:ext cx="2806730"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rgbClr val="BC0000"/>
                </a:solidFill>
                <a:effectLst>
                  <a:outerShdw dist="38100" dir="2700000" algn="bl" rotWithShape="0">
                    <a:schemeClr val="accent5"/>
                  </a:outerShdw>
                </a:effectLst>
              </a:rPr>
              <a:t>Problem:</a:t>
            </a:r>
            <a:endParaRPr lang="en-US" sz="5400" b="1" cap="none" spc="0" dirty="0">
              <a:ln w="13462">
                <a:solidFill>
                  <a:schemeClr val="bg1"/>
                </a:solidFill>
                <a:prstDash val="solid"/>
              </a:ln>
              <a:solidFill>
                <a:srgbClr val="BC0000"/>
              </a:solidFill>
              <a:effectLst>
                <a:outerShdw dist="38100" dir="2700000" algn="bl" rotWithShape="0">
                  <a:schemeClr val="accent5"/>
                </a:outerShdw>
              </a:effectLst>
            </a:endParaRPr>
          </a:p>
        </p:txBody>
      </p:sp>
      <p:sp>
        <p:nvSpPr>
          <p:cNvPr id="3" name="Rectangle 2"/>
          <p:cNvSpPr/>
          <p:nvPr/>
        </p:nvSpPr>
        <p:spPr>
          <a:xfrm>
            <a:off x="758890" y="3535368"/>
            <a:ext cx="2616422"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accent6">
                    <a:lumMod val="75000"/>
                  </a:schemeClr>
                </a:solidFill>
                <a:effectLst>
                  <a:outerShdw dist="38100" dir="2700000" algn="bl" rotWithShape="0">
                    <a:schemeClr val="accent5"/>
                  </a:outerShdw>
                </a:effectLst>
              </a:rPr>
              <a:t>Mission:</a:t>
            </a:r>
            <a:endParaRPr lang="en-US" sz="5400" b="1" cap="none" spc="0" dirty="0">
              <a:ln w="13462">
                <a:solidFill>
                  <a:schemeClr val="bg1"/>
                </a:solidFill>
                <a:prstDash val="solid"/>
              </a:ln>
              <a:solidFill>
                <a:schemeClr val="accent6">
                  <a:lumMod val="75000"/>
                </a:schemeClr>
              </a:solidFill>
              <a:effectLst>
                <a:outerShdw dist="38100" dir="2700000" algn="bl" rotWithShape="0">
                  <a:schemeClr val="accent5"/>
                </a:outerShdw>
              </a:effectLst>
            </a:endParaRPr>
          </a:p>
        </p:txBody>
      </p:sp>
      <p:sp>
        <p:nvSpPr>
          <p:cNvPr id="4" name="TextBox 3"/>
          <p:cNvSpPr txBox="1"/>
          <p:nvPr/>
        </p:nvSpPr>
        <p:spPr>
          <a:xfrm flipH="1">
            <a:off x="758890" y="1749117"/>
            <a:ext cx="2847008" cy="1200329"/>
          </a:xfrm>
          <a:prstGeom prst="rect">
            <a:avLst/>
          </a:prstGeom>
          <a:noFill/>
          <a:scene3d>
            <a:camera prst="perspectiveHeroicExtremeLeftFacing"/>
            <a:lightRig rig="threePt" dir="t"/>
          </a:scene3d>
        </p:spPr>
        <p:txBody>
          <a:bodyPr wrap="square" rtlCol="0">
            <a:spAutoFit/>
            <a:scene3d>
              <a:camera prst="perspectiveHeroicExtremeRightFacing"/>
              <a:lightRig rig="threePt" dir="t"/>
            </a:scene3d>
          </a:bodyPr>
          <a:lstStyle/>
          <a:p>
            <a:r>
              <a:rPr lang="en-US" sz="2400" dirty="0" smtClean="0">
                <a:solidFill>
                  <a:srgbClr val="BC0000"/>
                </a:solidFill>
                <a:effectLst/>
              </a:rPr>
              <a:t>Humans are causing too much pollution on the planet.</a:t>
            </a:r>
            <a:endParaRPr lang="en-US" sz="2400" dirty="0">
              <a:solidFill>
                <a:srgbClr val="BC0000"/>
              </a:solidFill>
              <a:effectLst/>
            </a:endParaRPr>
          </a:p>
        </p:txBody>
      </p:sp>
      <p:sp>
        <p:nvSpPr>
          <p:cNvPr id="5" name="TextBox 4"/>
          <p:cNvSpPr txBox="1"/>
          <p:nvPr/>
        </p:nvSpPr>
        <p:spPr>
          <a:xfrm>
            <a:off x="758890" y="4713316"/>
            <a:ext cx="2692979" cy="1569660"/>
          </a:xfrm>
          <a:prstGeom prst="rect">
            <a:avLst/>
          </a:prstGeom>
          <a:noFill/>
          <a:scene3d>
            <a:camera prst="perspectiveContrastingRightFacing"/>
            <a:lightRig rig="threePt" dir="t"/>
          </a:scene3d>
        </p:spPr>
        <p:txBody>
          <a:bodyPr wrap="square" rtlCol="0">
            <a:spAutoFit/>
          </a:bodyPr>
          <a:lstStyle/>
          <a:p>
            <a:r>
              <a:rPr lang="en-US" sz="2400" dirty="0" smtClean="0">
                <a:solidFill>
                  <a:schemeClr val="accent6">
                    <a:lumMod val="75000"/>
                  </a:schemeClr>
                </a:solidFill>
              </a:rPr>
              <a:t>Build smart robots to help clean up the trash and filter the polluted air.</a:t>
            </a:r>
            <a:endParaRPr lang="en-US" sz="2400" dirty="0">
              <a:solidFill>
                <a:schemeClr val="accent6">
                  <a:lumMod val="75000"/>
                </a:schemeClr>
              </a:solidFill>
            </a:endParaRPr>
          </a:p>
        </p:txBody>
      </p:sp>
      <p:pic>
        <p:nvPicPr>
          <p:cNvPr id="7" name="Picture 6" descr="Environmental issues | Unidad 5: Problemas verdes"/>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599" y="149630"/>
            <a:ext cx="3949375" cy="2626822"/>
          </a:xfrm>
          <a:prstGeom prst="rect">
            <a:avLst/>
          </a:prstGeom>
        </p:spPr>
      </p:pic>
      <p:pic>
        <p:nvPicPr>
          <p:cNvPr id="8" name="Picture 7" descr="&lt;strong&gt;Beautiful&lt;/strong&gt; &lt;strong&gt;Green&lt;/strong&gt; Fields · Free Stock Phot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751" y="3676739"/>
            <a:ext cx="4051069" cy="3038302"/>
          </a:xfrm>
          <a:prstGeom prst="rect">
            <a:avLst/>
          </a:prstGeom>
        </p:spPr>
      </p:pic>
      <p:sp>
        <p:nvSpPr>
          <p:cNvPr id="9" name="Down Arrow 8"/>
          <p:cNvSpPr/>
          <p:nvPr/>
        </p:nvSpPr>
        <p:spPr>
          <a:xfrm>
            <a:off x="7564582" y="2851265"/>
            <a:ext cx="656705" cy="68410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spTree>
    <p:extLst>
      <p:ext uri="{BB962C8B-B14F-4D97-AF65-F5344CB8AC3E}">
        <p14:creationId xmlns:p14="http://schemas.microsoft.com/office/powerpoint/2010/main" val="2211392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95825" y="623145"/>
            <a:ext cx="7951472" cy="923330"/>
          </a:xfrm>
          <a:prstGeom prst="rect">
            <a:avLst/>
          </a:prstGeom>
          <a:noFill/>
        </p:spPr>
        <p:txBody>
          <a:bodyPr wrap="none" lIns="91440" tIns="45720" rIns="91440" bIns="45720">
            <a:spAutoFit/>
          </a:bodyPr>
          <a:lstStyle/>
          <a:p>
            <a:pPr algn="ctr"/>
            <a:r>
              <a:rPr lang="en-US" sz="5400" b="0" cap="none" spc="0" dirty="0" smtClean="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What is a Smart Robot (AI)?</a:t>
            </a:r>
            <a:endPar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Bevel 3"/>
          <p:cNvSpPr/>
          <p:nvPr/>
        </p:nvSpPr>
        <p:spPr>
          <a:xfrm>
            <a:off x="4547065" y="3815540"/>
            <a:ext cx="2975956" cy="2310938"/>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Smart Robot/AI</a:t>
            </a:r>
          </a:p>
          <a:p>
            <a:pPr algn="ctr"/>
            <a:r>
              <a:rPr lang="en-US" dirty="0" smtClean="0"/>
              <a:t>(Binary Code)</a:t>
            </a:r>
          </a:p>
        </p:txBody>
      </p:sp>
      <p:sp>
        <p:nvSpPr>
          <p:cNvPr id="5" name="TextBox 4"/>
          <p:cNvSpPr txBox="1"/>
          <p:nvPr/>
        </p:nvSpPr>
        <p:spPr>
          <a:xfrm>
            <a:off x="914405" y="3815540"/>
            <a:ext cx="2743200" cy="2585323"/>
          </a:xfrm>
          <a:prstGeom prst="rect">
            <a:avLst/>
          </a:prstGeom>
          <a:noFill/>
        </p:spPr>
        <p:txBody>
          <a:bodyPr wrap="square" rtlCol="0">
            <a:spAutoFit/>
          </a:bodyPr>
          <a:lstStyle/>
          <a:p>
            <a:r>
              <a:rPr lang="en-US" dirty="0" smtClean="0"/>
              <a:t>Inputs:</a:t>
            </a:r>
          </a:p>
          <a:p>
            <a:pPr marL="342900" indent="-342900">
              <a:buFont typeface="+mj-lt"/>
              <a:buAutoNum type="arabicPeriod"/>
            </a:pPr>
            <a:r>
              <a:rPr lang="en-US" dirty="0" smtClean="0"/>
              <a:t>Camera</a:t>
            </a:r>
          </a:p>
          <a:p>
            <a:pPr marL="342900" indent="-342900">
              <a:buFont typeface="+mj-lt"/>
              <a:buAutoNum type="arabicPeriod"/>
            </a:pPr>
            <a:r>
              <a:rPr lang="en-US" dirty="0" smtClean="0"/>
              <a:t>Touch Screen</a:t>
            </a:r>
          </a:p>
          <a:p>
            <a:pPr marL="342900" indent="-342900">
              <a:buFont typeface="+mj-lt"/>
              <a:buAutoNum type="arabicPeriod"/>
            </a:pPr>
            <a:r>
              <a:rPr lang="en-US" dirty="0" smtClean="0"/>
              <a:t>Keyboard</a:t>
            </a:r>
          </a:p>
          <a:p>
            <a:pPr marL="342900" indent="-342900">
              <a:buFont typeface="+mj-lt"/>
              <a:buAutoNum type="arabicPeriod"/>
            </a:pPr>
            <a:r>
              <a:rPr lang="en-US" dirty="0" smtClean="0"/>
              <a:t>Toggle/Joystick</a:t>
            </a:r>
          </a:p>
          <a:p>
            <a:pPr marL="342900" indent="-342900">
              <a:buFont typeface="+mj-lt"/>
              <a:buAutoNum type="arabicPeriod"/>
            </a:pPr>
            <a:r>
              <a:rPr lang="en-US" dirty="0" smtClean="0"/>
              <a:t>Motion Sensor</a:t>
            </a:r>
          </a:p>
          <a:p>
            <a:pPr marL="342900" indent="-342900">
              <a:buFont typeface="+mj-lt"/>
              <a:buAutoNum type="arabicPeriod"/>
            </a:pPr>
            <a:r>
              <a:rPr lang="en-US" dirty="0" smtClean="0"/>
              <a:t>Buttons/Pressure Pads</a:t>
            </a:r>
          </a:p>
          <a:p>
            <a:pPr marL="342900" indent="-342900">
              <a:buFont typeface="+mj-lt"/>
              <a:buAutoNum type="arabicPeriod"/>
            </a:pPr>
            <a:r>
              <a:rPr lang="en-US" dirty="0" smtClean="0"/>
              <a:t>Mouse</a:t>
            </a:r>
          </a:p>
          <a:p>
            <a:pPr marL="342900" indent="-342900">
              <a:buFont typeface="+mj-lt"/>
              <a:buAutoNum type="arabicPeriod"/>
            </a:pPr>
            <a:r>
              <a:rPr lang="en-US" dirty="0" smtClean="0"/>
              <a:t>Microphone</a:t>
            </a:r>
            <a:endParaRPr lang="en-US" dirty="0"/>
          </a:p>
        </p:txBody>
      </p:sp>
      <p:sp>
        <p:nvSpPr>
          <p:cNvPr id="6" name="Right Arrow 5"/>
          <p:cNvSpPr/>
          <p:nvPr/>
        </p:nvSpPr>
        <p:spPr>
          <a:xfrm>
            <a:off x="3499662" y="4754879"/>
            <a:ext cx="906087" cy="491822"/>
          </a:xfrm>
          <a:prstGeom prst="rightArrow">
            <a:avLst/>
          </a:prstGeom>
          <a:solidFill>
            <a:schemeClr val="accent1">
              <a:lumMod val="60000"/>
              <a:lumOff val="4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a:off x="7725292" y="4749340"/>
            <a:ext cx="906087" cy="491822"/>
          </a:xfrm>
          <a:prstGeom prst="rightArrow">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085815" y="3832161"/>
            <a:ext cx="1928553" cy="2585323"/>
          </a:xfrm>
          <a:prstGeom prst="rect">
            <a:avLst/>
          </a:prstGeom>
          <a:noFill/>
        </p:spPr>
        <p:txBody>
          <a:bodyPr wrap="square" rtlCol="0">
            <a:spAutoFit/>
          </a:bodyPr>
          <a:lstStyle/>
          <a:p>
            <a:r>
              <a:rPr lang="en-US" dirty="0" smtClean="0"/>
              <a:t>Outputs:</a:t>
            </a:r>
          </a:p>
          <a:p>
            <a:pPr marL="342900" indent="-342900">
              <a:buFont typeface="+mj-lt"/>
              <a:buAutoNum type="arabicPeriod"/>
            </a:pPr>
            <a:r>
              <a:rPr lang="en-US" dirty="0" smtClean="0"/>
              <a:t>Screen Display</a:t>
            </a:r>
          </a:p>
          <a:p>
            <a:pPr marL="342900" indent="-342900">
              <a:buFont typeface="+mj-lt"/>
              <a:buAutoNum type="arabicPeriod"/>
            </a:pPr>
            <a:r>
              <a:rPr lang="en-US" dirty="0" smtClean="0"/>
              <a:t>Speaker</a:t>
            </a:r>
          </a:p>
          <a:p>
            <a:pPr marL="342900" indent="-342900">
              <a:buFont typeface="+mj-lt"/>
              <a:buAutoNum type="arabicPeriod"/>
            </a:pPr>
            <a:r>
              <a:rPr lang="en-US" dirty="0" smtClean="0"/>
              <a:t>Motor</a:t>
            </a:r>
          </a:p>
          <a:p>
            <a:pPr marL="342900" indent="-342900">
              <a:buFont typeface="+mj-lt"/>
              <a:buAutoNum type="arabicPeriod"/>
            </a:pPr>
            <a:r>
              <a:rPr lang="en-US" dirty="0" smtClean="0"/>
              <a:t>Game</a:t>
            </a:r>
          </a:p>
          <a:p>
            <a:pPr marL="342900" indent="-342900">
              <a:buFont typeface="+mj-lt"/>
              <a:buAutoNum type="arabicPeriod"/>
            </a:pPr>
            <a:r>
              <a:rPr lang="en-US" dirty="0"/>
              <a:t>I</a:t>
            </a:r>
            <a:r>
              <a:rPr lang="en-US" dirty="0" smtClean="0"/>
              <a:t>nformation</a:t>
            </a:r>
          </a:p>
          <a:p>
            <a:pPr marL="342900" indent="-342900">
              <a:buFont typeface="+mj-lt"/>
              <a:buAutoNum type="arabicPeriod"/>
            </a:pPr>
            <a:r>
              <a:rPr lang="en-US" dirty="0" smtClean="0"/>
              <a:t>On and off</a:t>
            </a:r>
          </a:p>
          <a:p>
            <a:pPr marL="342900" indent="-342900">
              <a:buFont typeface="+mj-lt"/>
              <a:buAutoNum type="arabicPeriod"/>
            </a:pPr>
            <a:r>
              <a:rPr lang="en-US" dirty="0" smtClean="0"/>
              <a:t>Locks/Unlocks</a:t>
            </a:r>
            <a:endParaRPr lang="en-US" dirty="0"/>
          </a:p>
          <a:p>
            <a:pPr marL="342900" indent="-342900">
              <a:buFont typeface="+mj-lt"/>
              <a:buAutoNum type="arabicPeriod"/>
            </a:pPr>
            <a:r>
              <a:rPr lang="en-US" dirty="0" smtClean="0"/>
              <a:t>Alarm</a:t>
            </a:r>
          </a:p>
        </p:txBody>
      </p:sp>
      <p:sp>
        <p:nvSpPr>
          <p:cNvPr id="10" name="TextBox 9"/>
          <p:cNvSpPr txBox="1"/>
          <p:nvPr/>
        </p:nvSpPr>
        <p:spPr>
          <a:xfrm>
            <a:off x="1546160" y="1753985"/>
            <a:ext cx="8961122" cy="646331"/>
          </a:xfrm>
          <a:prstGeom prst="rect">
            <a:avLst/>
          </a:prstGeom>
          <a:noFill/>
        </p:spPr>
        <p:txBody>
          <a:bodyPr wrap="square" rtlCol="0">
            <a:spAutoFit/>
          </a:bodyPr>
          <a:lstStyle/>
          <a:p>
            <a:r>
              <a:rPr lang="en-US" dirty="0" smtClean="0"/>
              <a:t>Our Definition: A coded algorithm that when given a command, can preform different actions with the mental capacity and thought process as complex - or more complex - than a human.</a:t>
            </a:r>
            <a:endParaRPr lang="en-US" dirty="0"/>
          </a:p>
        </p:txBody>
      </p:sp>
      <p:sp>
        <p:nvSpPr>
          <p:cNvPr id="11" name="TextBox 10"/>
          <p:cNvSpPr txBox="1"/>
          <p:nvPr/>
        </p:nvSpPr>
        <p:spPr>
          <a:xfrm>
            <a:off x="1590493" y="2704415"/>
            <a:ext cx="8961122" cy="646331"/>
          </a:xfrm>
          <a:prstGeom prst="rect">
            <a:avLst/>
          </a:prstGeom>
          <a:noFill/>
        </p:spPr>
        <p:txBody>
          <a:bodyPr wrap="square" rtlCol="0">
            <a:spAutoFit/>
          </a:bodyPr>
          <a:lstStyle/>
          <a:p>
            <a:r>
              <a:rPr lang="en-US" dirty="0" smtClean="0"/>
              <a:t>Britannica Definition: The </a:t>
            </a:r>
            <a:r>
              <a:rPr lang="en-US" dirty="0"/>
              <a:t>ability of a digital computer or computer-controlled robot to perform tasks commonly associated with intelligent beings.</a:t>
            </a:r>
          </a:p>
        </p:txBody>
      </p:sp>
    </p:spTree>
    <p:extLst>
      <p:ext uri="{BB962C8B-B14F-4D97-AF65-F5344CB8AC3E}">
        <p14:creationId xmlns:p14="http://schemas.microsoft.com/office/powerpoint/2010/main" val="14149925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9168" y="598208"/>
            <a:ext cx="2806730"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rgbClr val="BC0000"/>
                </a:solidFill>
                <a:effectLst>
                  <a:outerShdw dist="38100" dir="2700000" algn="bl" rotWithShape="0">
                    <a:schemeClr val="accent5"/>
                  </a:outerShdw>
                </a:effectLst>
              </a:rPr>
              <a:t>Problem:</a:t>
            </a:r>
            <a:endParaRPr lang="en-US" sz="5400" b="1" cap="none" spc="0" dirty="0">
              <a:ln w="13462">
                <a:solidFill>
                  <a:schemeClr val="bg1"/>
                </a:solidFill>
                <a:prstDash val="solid"/>
              </a:ln>
              <a:solidFill>
                <a:srgbClr val="BC0000"/>
              </a:solidFill>
              <a:effectLst>
                <a:outerShdw dist="38100" dir="2700000" algn="bl" rotWithShape="0">
                  <a:schemeClr val="accent5"/>
                </a:outerShdw>
              </a:effectLst>
            </a:endParaRPr>
          </a:p>
        </p:txBody>
      </p:sp>
      <p:sp>
        <p:nvSpPr>
          <p:cNvPr id="3" name="Rectangle 2"/>
          <p:cNvSpPr/>
          <p:nvPr/>
        </p:nvSpPr>
        <p:spPr>
          <a:xfrm>
            <a:off x="758890" y="3535368"/>
            <a:ext cx="2616422"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accent6">
                    <a:lumMod val="75000"/>
                  </a:schemeClr>
                </a:solidFill>
                <a:effectLst>
                  <a:outerShdw dist="38100" dir="2700000" algn="bl" rotWithShape="0">
                    <a:schemeClr val="accent5"/>
                  </a:outerShdw>
                </a:effectLst>
              </a:rPr>
              <a:t>Mission:</a:t>
            </a:r>
            <a:endParaRPr lang="en-US" sz="5400" b="1" cap="none" spc="0" dirty="0">
              <a:ln w="13462">
                <a:solidFill>
                  <a:schemeClr val="bg1"/>
                </a:solidFill>
                <a:prstDash val="solid"/>
              </a:ln>
              <a:solidFill>
                <a:schemeClr val="accent6">
                  <a:lumMod val="75000"/>
                </a:schemeClr>
              </a:solidFill>
              <a:effectLst>
                <a:outerShdw dist="38100" dir="2700000" algn="bl" rotWithShape="0">
                  <a:schemeClr val="accent5"/>
                </a:outerShdw>
              </a:effectLst>
            </a:endParaRPr>
          </a:p>
        </p:txBody>
      </p:sp>
      <p:sp>
        <p:nvSpPr>
          <p:cNvPr id="4" name="TextBox 3"/>
          <p:cNvSpPr txBox="1"/>
          <p:nvPr/>
        </p:nvSpPr>
        <p:spPr>
          <a:xfrm flipH="1">
            <a:off x="758890" y="1749117"/>
            <a:ext cx="2847008" cy="1200329"/>
          </a:xfrm>
          <a:prstGeom prst="rect">
            <a:avLst/>
          </a:prstGeom>
          <a:noFill/>
          <a:scene3d>
            <a:camera prst="perspectiveHeroicExtremeLeftFacing"/>
            <a:lightRig rig="threePt" dir="t"/>
          </a:scene3d>
        </p:spPr>
        <p:txBody>
          <a:bodyPr wrap="square" rtlCol="0">
            <a:spAutoFit/>
            <a:scene3d>
              <a:camera prst="perspectiveHeroicExtremeRightFacing"/>
              <a:lightRig rig="threePt" dir="t"/>
            </a:scene3d>
          </a:bodyPr>
          <a:lstStyle/>
          <a:p>
            <a:r>
              <a:rPr lang="en-US" sz="2400" dirty="0" smtClean="0">
                <a:solidFill>
                  <a:srgbClr val="BC0000"/>
                </a:solidFill>
                <a:effectLst/>
              </a:rPr>
              <a:t>People are very depressed and lonely in this world.</a:t>
            </a:r>
            <a:endParaRPr lang="en-US" sz="2400" dirty="0">
              <a:solidFill>
                <a:srgbClr val="BC0000"/>
              </a:solidFill>
              <a:effectLst/>
            </a:endParaRPr>
          </a:p>
        </p:txBody>
      </p:sp>
      <p:sp>
        <p:nvSpPr>
          <p:cNvPr id="5" name="TextBox 4"/>
          <p:cNvSpPr txBox="1"/>
          <p:nvPr/>
        </p:nvSpPr>
        <p:spPr>
          <a:xfrm>
            <a:off x="758890" y="4713316"/>
            <a:ext cx="2915335" cy="1569660"/>
          </a:xfrm>
          <a:prstGeom prst="rect">
            <a:avLst/>
          </a:prstGeom>
          <a:noFill/>
          <a:scene3d>
            <a:camera prst="perspectiveContrastingRightFacing"/>
            <a:lightRig rig="threePt" dir="t"/>
          </a:scene3d>
        </p:spPr>
        <p:txBody>
          <a:bodyPr wrap="square" rtlCol="0">
            <a:spAutoFit/>
          </a:bodyPr>
          <a:lstStyle/>
          <a:p>
            <a:r>
              <a:rPr lang="en-US" sz="2400" dirty="0" smtClean="0">
                <a:solidFill>
                  <a:schemeClr val="accent6">
                    <a:lumMod val="75000"/>
                  </a:schemeClr>
                </a:solidFill>
              </a:rPr>
              <a:t>Build smart robots to make them laugh and turn their frowns upside down!</a:t>
            </a:r>
            <a:endParaRPr lang="en-US" sz="2400" dirty="0">
              <a:solidFill>
                <a:schemeClr val="accent6">
                  <a:lumMod val="75000"/>
                </a:schemeClr>
              </a:solidFill>
            </a:endParaRPr>
          </a:p>
        </p:txBody>
      </p:sp>
      <p:sp>
        <p:nvSpPr>
          <p:cNvPr id="9" name="Down Arrow 8"/>
          <p:cNvSpPr/>
          <p:nvPr/>
        </p:nvSpPr>
        <p:spPr>
          <a:xfrm>
            <a:off x="7564581" y="3133342"/>
            <a:ext cx="656705" cy="684103"/>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6" name="Picture 5" descr="&lt;strong&gt;Folklore&lt;/strong&gt; (Taylor Swift album) - Wikipedi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4184" y="92788"/>
            <a:ext cx="2857500" cy="2857500"/>
          </a:xfrm>
          <a:prstGeom prst="rect">
            <a:avLst/>
          </a:prstGeom>
        </p:spPr>
      </p:pic>
      <p:pic>
        <p:nvPicPr>
          <p:cNvPr id="10" name="Picture 9" descr="Taylor Swift &lt;strong&gt;Lover&lt;/strong&gt; Cover Photoshopped/Edited by TheGimper on DeviantArt"/>
          <p:cNvPicPr>
            <a:picLocks noChangeAspect="1"/>
          </p:cNvPicPr>
          <p:nvPr/>
        </p:nvPicPr>
        <p:blipFill rotWithShape="1">
          <a:blip r:embed="rId3">
            <a:extLst>
              <a:ext uri="{28A0092B-C50C-407E-A947-70E740481C1C}">
                <a14:useLocalDpi xmlns:a14="http://schemas.microsoft.com/office/drawing/2010/main" val="0"/>
              </a:ext>
            </a:extLst>
          </a:blip>
          <a:srcRect t="-654" b="3442"/>
          <a:stretch/>
        </p:blipFill>
        <p:spPr>
          <a:xfrm>
            <a:off x="6464184" y="3997033"/>
            <a:ext cx="2857500" cy="2777840"/>
          </a:xfrm>
          <a:prstGeom prst="rect">
            <a:avLst/>
          </a:prstGeom>
        </p:spPr>
      </p:pic>
    </p:spTree>
    <p:extLst>
      <p:ext uri="{BB962C8B-B14F-4D97-AF65-F5344CB8AC3E}">
        <p14:creationId xmlns:p14="http://schemas.microsoft.com/office/powerpoint/2010/main" val="13519022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78" y="2511791"/>
            <a:ext cx="6641871" cy="4708981"/>
          </a:xfrm>
          <a:prstGeom prst="rect">
            <a:avLst/>
          </a:prstGeom>
        </p:spPr>
        <p:txBody>
          <a:bodyPr wrap="square">
            <a:spAutoFit/>
          </a:bodyPr>
          <a:lstStyle/>
          <a:p>
            <a:r>
              <a:rPr lang="en-US" sz="1200" dirty="0" smtClean="0">
                <a:solidFill>
                  <a:srgbClr val="111111"/>
                </a:solidFill>
                <a:latin typeface="-apple-system"/>
              </a:rPr>
              <a:t>     So</a:t>
            </a:r>
            <a:r>
              <a:rPr lang="en-US" sz="1200" dirty="0">
                <a:solidFill>
                  <a:srgbClr val="111111"/>
                </a:solidFill>
                <a:latin typeface="-apple-system"/>
              </a:rPr>
              <a:t>, picture this: A brave little guacamole named Guacstronaut embarks on a daring mission to explore the final frontier—outer space! 🌌</a:t>
            </a:r>
          </a:p>
          <a:p>
            <a:r>
              <a:rPr lang="en-US" sz="1200" dirty="0">
                <a:solidFill>
                  <a:srgbClr val="111111"/>
                </a:solidFill>
                <a:latin typeface="-apple-system"/>
              </a:rPr>
              <a:t>Guacstronaut dons a tiny astronaut helmet (made of tortilla, of course) and hops aboard the “Salsa Shuttle,” a high-tech rocket chip fueled by spicy salsa and powered by jalapeño propulsion. The countdown begins: “5, 4, 3, 2, 1… Guac-off!”</a:t>
            </a:r>
          </a:p>
          <a:p>
            <a:r>
              <a:rPr lang="en-US" sz="1200" dirty="0" smtClean="0">
                <a:solidFill>
                  <a:srgbClr val="111111"/>
                </a:solidFill>
                <a:latin typeface="-apple-system"/>
              </a:rPr>
              <a:t>     As </a:t>
            </a:r>
            <a:r>
              <a:rPr lang="en-US" sz="1200" dirty="0">
                <a:solidFill>
                  <a:srgbClr val="111111"/>
                </a:solidFill>
                <a:latin typeface="-apple-system"/>
              </a:rPr>
              <a:t>the rocket chip blasts off, Guacstronaut feels the exhilarating G-forces. The guacamole swirls around inside its capsule, shouting, “Holy guacamole!” 🌮</a:t>
            </a:r>
          </a:p>
          <a:p>
            <a:r>
              <a:rPr lang="en-US" sz="1200" dirty="0" smtClean="0">
                <a:solidFill>
                  <a:srgbClr val="111111"/>
                </a:solidFill>
                <a:latin typeface="-apple-system"/>
              </a:rPr>
              <a:t>     Up</a:t>
            </a:r>
            <a:r>
              <a:rPr lang="en-US" sz="1200" dirty="0">
                <a:solidFill>
                  <a:srgbClr val="111111"/>
                </a:solidFill>
                <a:latin typeface="-apple-system"/>
              </a:rPr>
              <a:t>, up, and away! The Salsa Shuttle pierces through the atmosphere, leaving a trail of lime zest behind. Guacstronaut gazes out the window, marveling at the cosmic sights: shooting stars shaped like tortilla chips, asteroid guacamole pits, and a constellation called “Avocado Major.”</a:t>
            </a:r>
          </a:p>
          <a:p>
            <a:r>
              <a:rPr lang="en-US" sz="1200" dirty="0" smtClean="0">
                <a:solidFill>
                  <a:srgbClr val="111111"/>
                </a:solidFill>
                <a:latin typeface="-apple-system"/>
              </a:rPr>
              <a:t>     In </a:t>
            </a:r>
            <a:r>
              <a:rPr lang="en-US" sz="1200" dirty="0">
                <a:solidFill>
                  <a:srgbClr val="111111"/>
                </a:solidFill>
                <a:latin typeface="-apple-system"/>
              </a:rPr>
              <a:t>zero gravity, Guacstronaut performs daring spacewalks, repairing the guacamole solar panels and planting cilantro seeds on distant moons. It even befriends a friendly alien—a sentient avocado from Planet Guac-9—who shares its secret recipe for cosmic guacamole.</a:t>
            </a:r>
          </a:p>
          <a:p>
            <a:r>
              <a:rPr lang="en-US" sz="1200" dirty="0" smtClean="0">
                <a:solidFill>
                  <a:srgbClr val="111111"/>
                </a:solidFill>
                <a:latin typeface="-apple-system"/>
              </a:rPr>
              <a:t>     But </a:t>
            </a:r>
            <a:r>
              <a:rPr lang="en-US" sz="1200" dirty="0">
                <a:solidFill>
                  <a:srgbClr val="111111"/>
                </a:solidFill>
                <a:latin typeface="-apple-system"/>
              </a:rPr>
              <a:t>the mission isn’t all smooth avocado. Guacstronaut faces challenges: meteor showers (more like “salsa showers”), navigating asteroid belts, and avoiding cosmic nachos (they’re cheesy and dangerous). Yet, with courage and a dash of lime, Guacstronaut perseveres.</a:t>
            </a:r>
          </a:p>
          <a:p>
            <a:r>
              <a:rPr lang="en-US" sz="1200" dirty="0" smtClean="0">
                <a:solidFill>
                  <a:srgbClr val="111111"/>
                </a:solidFill>
                <a:latin typeface="-apple-system"/>
              </a:rPr>
              <a:t>     Finally</a:t>
            </a:r>
            <a:r>
              <a:rPr lang="en-US" sz="1200" dirty="0">
                <a:solidFill>
                  <a:srgbClr val="111111"/>
                </a:solidFill>
                <a:latin typeface="-apple-system"/>
              </a:rPr>
              <a:t>, the Salsa Shuttle reaches the ultimate destination: the Great Guac Cluster—a nebula made entirely of—you guessed it—guacamole! Guacstronaut floats among the green clouds, savoring the celestial flavors.</a:t>
            </a:r>
          </a:p>
          <a:p>
            <a:r>
              <a:rPr lang="en-US" sz="1200" dirty="0" smtClean="0">
                <a:solidFill>
                  <a:srgbClr val="111111"/>
                </a:solidFill>
                <a:latin typeface="-apple-system"/>
              </a:rPr>
              <a:t>     And </a:t>
            </a:r>
            <a:r>
              <a:rPr lang="en-US" sz="1200" dirty="0">
                <a:solidFill>
                  <a:srgbClr val="111111"/>
                </a:solidFill>
                <a:latin typeface="-apple-system"/>
              </a:rPr>
              <a:t>there, in the heart of the nebula, Guacstronaut plants a flag—a tortilla chip with the words “One Small Dip for Guacamole, One Giant Salsa for Mankind.” 🌠</a:t>
            </a:r>
          </a:p>
          <a:p>
            <a:r>
              <a:rPr lang="en-US" sz="1200" dirty="0" smtClean="0">
                <a:solidFill>
                  <a:srgbClr val="111111"/>
                </a:solidFill>
                <a:latin typeface="-apple-system"/>
              </a:rPr>
              <a:t>     So</a:t>
            </a:r>
            <a:r>
              <a:rPr lang="en-US" sz="1200" dirty="0">
                <a:solidFill>
                  <a:srgbClr val="111111"/>
                </a:solidFill>
                <a:latin typeface="-apple-system"/>
              </a:rPr>
              <a:t>, my friend, that’s the epic tale of Guacstronaut’s cosmic adventure. Remember, in space, no one can hear you scream “¡Olé</a:t>
            </a:r>
            <a:r>
              <a:rPr lang="en-US" sz="1200" dirty="0" smtClean="0">
                <a:solidFill>
                  <a:srgbClr val="111111"/>
                </a:solidFill>
                <a:latin typeface="-apple-system"/>
              </a:rPr>
              <a:t>!” 🎉</a:t>
            </a:r>
            <a:endParaRPr lang="en-US" sz="1200" dirty="0">
              <a:solidFill>
                <a:srgbClr val="111111"/>
              </a:solidFill>
              <a:latin typeface="-apple-system"/>
            </a:endParaRPr>
          </a:p>
          <a:p>
            <a:r>
              <a:rPr lang="en-US" sz="1200" dirty="0"/>
              <a:t/>
            </a:r>
            <a:br>
              <a:rPr lang="en-US" sz="1200" dirty="0"/>
            </a:br>
            <a:endParaRPr lang="en-US" sz="1200" dirty="0"/>
          </a:p>
        </p:txBody>
      </p:sp>
      <p:sp>
        <p:nvSpPr>
          <p:cNvPr id="3" name="TextBox 2"/>
          <p:cNvSpPr txBox="1"/>
          <p:nvPr/>
        </p:nvSpPr>
        <p:spPr>
          <a:xfrm>
            <a:off x="315881" y="627684"/>
            <a:ext cx="3499659" cy="1077218"/>
          </a:xfrm>
          <a:prstGeom prst="rect">
            <a:avLst/>
          </a:prstGeom>
          <a:noFill/>
        </p:spPr>
        <p:txBody>
          <a:bodyPr wrap="square" rtlCol="0">
            <a:spAutoFit/>
          </a:bodyPr>
          <a:lstStyle/>
          <a:p>
            <a:r>
              <a:rPr lang="en-US" sz="1600" dirty="0" smtClean="0">
                <a:latin typeface="Footlight MT Light" panose="0204060206030A020304" pitchFamily="18" charset="0"/>
              </a:rPr>
              <a:t>Joke: How did the guacamole get to outer space?</a:t>
            </a:r>
          </a:p>
          <a:p>
            <a:endParaRPr lang="en-US" sz="1600" dirty="0" smtClean="0"/>
          </a:p>
          <a:p>
            <a:r>
              <a:rPr lang="en-US" sz="1600" dirty="0" smtClean="0">
                <a:latin typeface="Footlight MT Light" panose="0204060206030A020304" pitchFamily="18" charset="0"/>
              </a:rPr>
              <a:t>Answer: He was on a rocket chip!</a:t>
            </a:r>
            <a:endParaRPr lang="en-US" sz="1600" dirty="0">
              <a:latin typeface="Footlight MT Light" panose="0204060206030A020304" pitchFamily="18" charset="0"/>
            </a:endParaRPr>
          </a:p>
        </p:txBody>
      </p:sp>
      <p:sp>
        <p:nvSpPr>
          <p:cNvPr id="4" name="TextBox 3"/>
          <p:cNvSpPr txBox="1"/>
          <p:nvPr/>
        </p:nvSpPr>
        <p:spPr>
          <a:xfrm>
            <a:off x="257690" y="2055143"/>
            <a:ext cx="3616036" cy="369332"/>
          </a:xfrm>
          <a:prstGeom prst="rect">
            <a:avLst/>
          </a:prstGeom>
          <a:noFill/>
        </p:spPr>
        <p:txBody>
          <a:bodyPr wrap="square" rtlCol="0">
            <a:spAutoFit/>
          </a:bodyPr>
          <a:lstStyle/>
          <a:p>
            <a:r>
              <a:rPr lang="en-US" b="1" dirty="0" smtClean="0">
                <a:latin typeface="Footlight MT Light" panose="0204060206030A020304" pitchFamily="18" charset="0"/>
              </a:rPr>
              <a:t>The story expanded on the joke:</a:t>
            </a:r>
            <a:endParaRPr lang="en-US" b="1" dirty="0">
              <a:latin typeface="Footlight MT Light" panose="0204060206030A020304" pitchFamily="18" charset="0"/>
            </a:endParaRPr>
          </a:p>
        </p:txBody>
      </p:sp>
      <p:sp>
        <p:nvSpPr>
          <p:cNvPr id="5" name="TextBox 4"/>
          <p:cNvSpPr txBox="1"/>
          <p:nvPr/>
        </p:nvSpPr>
        <p:spPr>
          <a:xfrm>
            <a:off x="257690" y="127123"/>
            <a:ext cx="3616036" cy="384721"/>
          </a:xfrm>
          <a:prstGeom prst="rect">
            <a:avLst/>
          </a:prstGeom>
          <a:noFill/>
        </p:spPr>
        <p:txBody>
          <a:bodyPr wrap="square" rtlCol="0">
            <a:spAutoFit/>
          </a:bodyPr>
          <a:lstStyle/>
          <a:p>
            <a:r>
              <a:rPr lang="en-US" sz="1900" b="1" dirty="0" smtClean="0">
                <a:latin typeface="Footlight MT Light" panose="0204060206030A020304" pitchFamily="18" charset="0"/>
              </a:rPr>
              <a:t>What’s a joke about avocados?</a:t>
            </a:r>
            <a:endParaRPr lang="en-US" sz="1900" b="1" dirty="0">
              <a:latin typeface="Footlight MT Light" panose="0204060206030A020304" pitchFamily="18" charset="0"/>
            </a:endParaRPr>
          </a:p>
        </p:txBody>
      </p:sp>
      <p:sp>
        <p:nvSpPr>
          <p:cNvPr id="6" name="Rectangle 5"/>
          <p:cNvSpPr/>
          <p:nvPr/>
        </p:nvSpPr>
        <p:spPr>
          <a:xfrm>
            <a:off x="8146473" y="440577"/>
            <a:ext cx="3990110" cy="6555641"/>
          </a:xfrm>
          <a:prstGeom prst="rect">
            <a:avLst/>
          </a:prstGeom>
        </p:spPr>
        <p:txBody>
          <a:bodyPr wrap="square">
            <a:spAutoFit/>
          </a:bodyPr>
          <a:lstStyle/>
          <a:p>
            <a:r>
              <a:rPr lang="en-US" sz="1400" dirty="0" smtClean="0">
                <a:solidFill>
                  <a:srgbClr val="111111"/>
                </a:solidFill>
                <a:latin typeface="-apple-system"/>
              </a:rPr>
              <a:t>    🌠</a:t>
            </a:r>
            <a:r>
              <a:rPr lang="en-US" sz="1400" dirty="0">
                <a:solidFill>
                  <a:srgbClr val="111111"/>
                </a:solidFill>
                <a:latin typeface="-apple-system"/>
              </a:rPr>
              <a:t> </a:t>
            </a:r>
            <a:r>
              <a:rPr lang="en-US" sz="1400" b="1" dirty="0">
                <a:solidFill>
                  <a:srgbClr val="111111"/>
                </a:solidFill>
                <a:latin typeface="-apple-system"/>
              </a:rPr>
              <a:t>Guacstronaut’s Cosmic Ode</a:t>
            </a:r>
            <a:r>
              <a:rPr lang="en-US" sz="1400" dirty="0">
                <a:solidFill>
                  <a:srgbClr val="111111"/>
                </a:solidFill>
                <a:latin typeface="-apple-system"/>
              </a:rPr>
              <a:t> 🌠</a:t>
            </a:r>
          </a:p>
          <a:p>
            <a:endParaRPr lang="en-US" sz="800" dirty="0" smtClean="0">
              <a:solidFill>
                <a:srgbClr val="111111"/>
              </a:solidFill>
              <a:latin typeface="-apple-system"/>
            </a:endParaRPr>
          </a:p>
          <a:p>
            <a:r>
              <a:rPr lang="en-US" sz="1400" dirty="0" smtClean="0">
                <a:solidFill>
                  <a:srgbClr val="111111"/>
                </a:solidFill>
                <a:latin typeface="-apple-system"/>
              </a:rPr>
              <a:t>In </a:t>
            </a:r>
            <a:r>
              <a:rPr lang="en-US" sz="1400" dirty="0">
                <a:solidFill>
                  <a:srgbClr val="111111"/>
                </a:solidFill>
                <a:latin typeface="-apple-system"/>
              </a:rPr>
              <a:t>the salsa-soaked silence of space, Where tortilla stars twirl and embrace, A brave guacamole, Guacstronaut by name, Embarked on a quest, fueled by lime and fame.</a:t>
            </a:r>
          </a:p>
          <a:p>
            <a:r>
              <a:rPr lang="en-US" sz="1400" dirty="0">
                <a:solidFill>
                  <a:srgbClr val="111111"/>
                </a:solidFill>
                <a:latin typeface="-apple-system"/>
              </a:rPr>
              <a:t>Its helmet, a crispy tortilla shell, Eyes wide, it soared—oh, what a swell! The Salsa Shuttle roared, jalapeños ablaze, To explore the cosmos, in a guacamole daze.</a:t>
            </a:r>
          </a:p>
          <a:p>
            <a:r>
              <a:rPr lang="en-US" sz="1400" dirty="0">
                <a:solidFill>
                  <a:srgbClr val="111111"/>
                </a:solidFill>
                <a:latin typeface="-apple-system"/>
              </a:rPr>
              <a:t>Past cosmic nachos, cheesy and wild, Guacstronaut danced, its mission beguiled. Through asteroid guacamole pits, it weaved, Chasing shooting stars, avocado-retrieved.</a:t>
            </a:r>
          </a:p>
          <a:p>
            <a:r>
              <a:rPr lang="en-US" sz="1400" dirty="0">
                <a:solidFill>
                  <a:srgbClr val="111111"/>
                </a:solidFill>
                <a:latin typeface="-apple-system"/>
              </a:rPr>
              <a:t>“¡Olé!” it cried, as meteor showers fell, Salsa droplets splashed, a spicy spell. In zero gravity, cilantro seeds it sowed, On distant moons, where cosmic flavors flowed.</a:t>
            </a:r>
          </a:p>
          <a:p>
            <a:r>
              <a:rPr lang="en-US" sz="1400" dirty="0">
                <a:solidFill>
                  <a:srgbClr val="111111"/>
                </a:solidFill>
                <a:latin typeface="-apple-system"/>
              </a:rPr>
              <a:t>And there, in the Great Guac Cluster’s glow, Guacstronaut marveled, its heart all aglow. Green clouds embraced, celestial delight, A nebula of guacamole, infinite and bright.</a:t>
            </a:r>
          </a:p>
          <a:p>
            <a:r>
              <a:rPr lang="en-US" sz="1400" dirty="0">
                <a:solidFill>
                  <a:srgbClr val="111111"/>
                </a:solidFill>
                <a:latin typeface="-apple-system"/>
              </a:rPr>
              <a:t>With tortilla-chip flag, it staked its claim, “One Small Dip for Guacamole,” its fame. Among lime zests and stardust, it grinned, A guacamole hero, forever pinned.</a:t>
            </a:r>
          </a:p>
          <a:p>
            <a:r>
              <a:rPr lang="en-US" sz="1400" dirty="0">
                <a:solidFill>
                  <a:srgbClr val="111111"/>
                </a:solidFill>
                <a:latin typeface="-apple-system"/>
              </a:rPr>
              <a:t>So raise your chips high, toast to the skies, For Guacstronaut’s journey, bold and wise. In the guacamole cosmos, it dances free, A dip of courage, for all eternity. 🚀🥑</a:t>
            </a:r>
            <a:endParaRPr lang="en-US" sz="1400" b="0" i="0" dirty="0">
              <a:solidFill>
                <a:srgbClr val="111111"/>
              </a:solidFill>
              <a:effectLst/>
              <a:latin typeface="-apple-system"/>
            </a:endParaRPr>
          </a:p>
        </p:txBody>
      </p:sp>
      <p:pic>
        <p:nvPicPr>
          <p:cNvPr id="2050" name="Picture 2" descr="avocado cartoon riding a future spaceship 4037001 Vector Art at Vecteezy"/>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22767" b="82609" l="27491" r="78114"/>
                    </a14:imgEffect>
                  </a14:imgLayer>
                </a14:imgProps>
              </a:ext>
              <a:ext uri="{28A0092B-C50C-407E-A947-70E740481C1C}">
                <a14:useLocalDpi xmlns:a14="http://schemas.microsoft.com/office/drawing/2010/main" val="0"/>
              </a:ext>
            </a:extLst>
          </a:blip>
          <a:srcRect l="21430" t="21972" r="16210" b="17389"/>
          <a:stretch/>
        </p:blipFill>
        <p:spPr bwMode="auto">
          <a:xfrm>
            <a:off x="6724996" y="3952713"/>
            <a:ext cx="1421477" cy="15547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te Cartoon Print with Avocado in Space Stock Illustration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7116" y="714895"/>
            <a:ext cx="1634194" cy="16341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524701" y="50591"/>
            <a:ext cx="3133898" cy="369332"/>
          </a:xfrm>
          <a:prstGeom prst="rect">
            <a:avLst/>
          </a:prstGeom>
          <a:noFill/>
        </p:spPr>
        <p:txBody>
          <a:bodyPr wrap="square" rtlCol="0">
            <a:spAutoFit/>
          </a:bodyPr>
          <a:lstStyle/>
          <a:p>
            <a:r>
              <a:rPr lang="en-US" b="1" dirty="0" smtClean="0">
                <a:latin typeface="Footlight MT Light" panose="0204060206030A020304" pitchFamily="18" charset="0"/>
              </a:rPr>
              <a:t>Poem based on the joke:</a:t>
            </a:r>
            <a:endParaRPr lang="en-US" b="1" dirty="0">
              <a:latin typeface="Footlight MT Light" panose="0204060206030A020304" pitchFamily="18" charset="0"/>
            </a:endParaRPr>
          </a:p>
        </p:txBody>
      </p:sp>
      <p:sp>
        <p:nvSpPr>
          <p:cNvPr id="11" name="AutoShape 10" descr="Image"/>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3437" y="235257"/>
            <a:ext cx="1732569" cy="1732569"/>
          </a:xfrm>
          <a:prstGeom prst="roundRect">
            <a:avLst/>
          </a:prstGeom>
        </p:spPr>
      </p:pic>
    </p:spTree>
    <p:extLst>
      <p:ext uri="{BB962C8B-B14F-4D97-AF65-F5344CB8AC3E}">
        <p14:creationId xmlns:p14="http://schemas.microsoft.com/office/powerpoint/2010/main" val="20924908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A small, white and blue robot with big bright blue eyes. Image 2 of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096" y="1609252"/>
            <a:ext cx="2885109" cy="288511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964052" y="4873719"/>
            <a:ext cx="10647123" cy="1477328"/>
          </a:xfrm>
          <a:prstGeom prst="rect">
            <a:avLst/>
          </a:prstGeom>
        </p:spPr>
        <p:txBody>
          <a:bodyPr wrap="square">
            <a:spAutoFit/>
          </a:bodyPr>
          <a:lstStyle/>
          <a:p>
            <a:r>
              <a:rPr lang="en-US" b="1" dirty="0" smtClean="0">
                <a:solidFill>
                  <a:srgbClr val="49A1E9"/>
                </a:solidFill>
                <a:latin typeface="-apple-system"/>
              </a:rPr>
              <a:t>Emix, </a:t>
            </a:r>
            <a:r>
              <a:rPr lang="en-US" b="1" dirty="0">
                <a:solidFill>
                  <a:srgbClr val="49A1E9"/>
                </a:solidFill>
                <a:latin typeface="-apple-system"/>
              </a:rPr>
              <a:t>the small, white and blue robot with big bright blue eyes, possesses an uncanny ability to find humor in the most unexpected situations. Whether it’s a </a:t>
            </a:r>
            <a:r>
              <a:rPr lang="en-US" b="1" dirty="0" smtClean="0">
                <a:solidFill>
                  <a:srgbClr val="49A1E9"/>
                </a:solidFill>
                <a:latin typeface="-apple-system"/>
              </a:rPr>
              <a:t>malfunctioning </a:t>
            </a:r>
            <a:r>
              <a:rPr lang="en-US" b="1" dirty="0">
                <a:solidFill>
                  <a:srgbClr val="49A1E9"/>
                </a:solidFill>
                <a:latin typeface="-apple-system"/>
              </a:rPr>
              <a:t>spaceship door or a comet’s icy tail, </a:t>
            </a:r>
            <a:r>
              <a:rPr lang="en-US" b="1" dirty="0" smtClean="0">
                <a:solidFill>
                  <a:srgbClr val="49A1E9"/>
                </a:solidFill>
                <a:latin typeface="-apple-system"/>
              </a:rPr>
              <a:t>Emix’s </a:t>
            </a:r>
            <a:r>
              <a:rPr lang="en-US" b="1" dirty="0">
                <a:solidFill>
                  <a:srgbClr val="49A1E9"/>
                </a:solidFill>
                <a:latin typeface="-apple-system"/>
              </a:rPr>
              <a:t>text-to-speech laughter resonates through the cosmos, bringing smiles to astronauts, aliens, and even distant planets. Her infectious joy turns mundane moments into cosmic comedy, making her a beloved companion among the stars. 🌟🤖😄</a:t>
            </a:r>
            <a:endParaRPr lang="en-US" b="1" dirty="0">
              <a:solidFill>
                <a:srgbClr val="49A1E9"/>
              </a:solidFill>
            </a:endParaRPr>
          </a:p>
        </p:txBody>
      </p:sp>
      <p:sp>
        <p:nvSpPr>
          <p:cNvPr id="7" name="TextBox 6"/>
          <p:cNvSpPr txBox="1"/>
          <p:nvPr/>
        </p:nvSpPr>
        <p:spPr>
          <a:xfrm>
            <a:off x="2380132" y="319245"/>
            <a:ext cx="7414956" cy="1015663"/>
          </a:xfrm>
          <a:prstGeom prst="rect">
            <a:avLst/>
          </a:prstGeom>
          <a:noFill/>
        </p:spPr>
        <p:txBody>
          <a:bodyPr wrap="square" rtlCol="0">
            <a:spAutoFit/>
          </a:bodyPr>
          <a:lstStyle/>
          <a:p>
            <a:r>
              <a:rPr lang="en-US" sz="2000" b="1" dirty="0" smtClean="0">
                <a:solidFill>
                  <a:schemeClr val="accent1">
                    <a:lumMod val="75000"/>
                  </a:schemeClr>
                </a:solidFill>
              </a:rPr>
              <a:t>                                                    Prompt:</a:t>
            </a:r>
          </a:p>
          <a:p>
            <a:endParaRPr lang="en-US" sz="2000" b="1" dirty="0" smtClean="0">
              <a:solidFill>
                <a:schemeClr val="accent1">
                  <a:lumMod val="75000"/>
                </a:schemeClr>
              </a:solidFill>
            </a:endParaRPr>
          </a:p>
          <a:p>
            <a:r>
              <a:rPr lang="en-US" sz="2000" b="1" dirty="0" smtClean="0">
                <a:solidFill>
                  <a:schemeClr val="accent1">
                    <a:lumMod val="75000"/>
                  </a:schemeClr>
                </a:solidFill>
              </a:rPr>
              <a:t>Draw a picture of a small, white and blue robot with big blue eyes</a:t>
            </a:r>
            <a:endParaRPr lang="en-US" sz="2000" b="1" dirty="0">
              <a:solidFill>
                <a:schemeClr val="accent1">
                  <a:lumMod val="75000"/>
                </a:schemeClr>
              </a:solidFill>
            </a:endParaRPr>
          </a:p>
        </p:txBody>
      </p:sp>
      <p:sp>
        <p:nvSpPr>
          <p:cNvPr id="8" name="Right Arrow 7"/>
          <p:cNvSpPr/>
          <p:nvPr/>
        </p:nvSpPr>
        <p:spPr>
          <a:xfrm>
            <a:off x="4684734" y="3045133"/>
            <a:ext cx="2421810" cy="3821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214969" y="2646879"/>
            <a:ext cx="3745282" cy="369332"/>
          </a:xfrm>
          <a:prstGeom prst="rect">
            <a:avLst/>
          </a:prstGeom>
          <a:noFill/>
        </p:spPr>
        <p:txBody>
          <a:bodyPr wrap="square" rtlCol="0">
            <a:spAutoFit/>
          </a:bodyPr>
          <a:lstStyle/>
          <a:p>
            <a:r>
              <a:rPr lang="en-US" dirty="0" smtClean="0"/>
              <a:t>With a transparent background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9766" y="1761501"/>
            <a:ext cx="2642110" cy="2632361"/>
          </a:xfrm>
          <a:prstGeom prst="rect">
            <a:avLst/>
          </a:prstGeom>
        </p:spPr>
      </p:pic>
    </p:spTree>
    <p:extLst>
      <p:ext uri="{BB962C8B-B14F-4D97-AF65-F5344CB8AC3E}">
        <p14:creationId xmlns:p14="http://schemas.microsoft.com/office/powerpoint/2010/main" val="40652033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p:cNvSpPr>
            <a:spLocks noChangeArrowheads="1"/>
          </p:cNvSpPr>
          <p:nvPr/>
        </p:nvSpPr>
        <p:spPr bwMode="auto">
          <a:xfrm>
            <a:off x="250520" y="1695460"/>
            <a:ext cx="8769437"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accent6">
                    <a:lumMod val="75000"/>
                  </a:schemeClr>
                </a:solidFill>
                <a:effectLst/>
                <a:latin typeface="Arial" panose="020B0604020202020204" pitchFamily="34" charset="0"/>
              </a:rPr>
              <a:t>In Emerald Oak</a:t>
            </a:r>
            <a:r>
              <a:rPr lang="en-US" altLang="en-US" dirty="0" smtClean="0">
                <a:solidFill>
                  <a:schemeClr val="accent6">
                    <a:lumMod val="75000"/>
                  </a:schemeClr>
                </a:solidFill>
                <a:latin typeface="Arial" panose="020B0604020202020204" pitchFamily="34" charset="0"/>
              </a:rPr>
              <a:t>, a town 100 years into the future, there was</a:t>
            </a:r>
            <a:r>
              <a:rPr kumimoji="0" lang="en-US" altLang="en-US" b="0" i="0" u="none" strike="noStrike" cap="none" normalizeH="0" baseline="0" dirty="0" smtClean="0">
                <a:ln>
                  <a:noFill/>
                </a:ln>
                <a:solidFill>
                  <a:schemeClr val="accent6">
                    <a:lumMod val="75000"/>
                  </a:schemeClr>
                </a:solidFill>
                <a:effectLst/>
                <a:latin typeface="Arial" panose="020B0604020202020204" pitchFamily="34" charset="0"/>
              </a:rPr>
              <a:t> a sun-drenched corner of a garden, nestled among emerald leaves.</a:t>
            </a:r>
            <a:r>
              <a:rPr kumimoji="0" lang="en-US" altLang="en-US" b="0" i="0" u="none" strike="noStrike" cap="none" normalizeH="0" dirty="0" smtClean="0">
                <a:ln>
                  <a:noFill/>
                </a:ln>
                <a:solidFill>
                  <a:schemeClr val="accent6">
                    <a:lumMod val="75000"/>
                  </a:schemeClr>
                </a:solidFill>
                <a:effectLst/>
                <a:latin typeface="Arial" panose="020B0604020202020204" pitchFamily="34" charset="0"/>
              </a:rPr>
              <a:t> There</a:t>
            </a:r>
            <a:r>
              <a:rPr kumimoji="0" lang="en-US" altLang="en-US" b="0" i="0" u="none" strike="noStrike" cap="none" normalizeH="0" baseline="0" dirty="0" smtClean="0">
                <a:ln>
                  <a:noFill/>
                </a:ln>
                <a:solidFill>
                  <a:schemeClr val="accent6">
                    <a:lumMod val="75000"/>
                  </a:schemeClr>
                </a:solidFill>
                <a:effectLst/>
                <a:latin typeface="Arial" panose="020B0604020202020204" pitchFamily="34" charset="0"/>
              </a:rPr>
              <a:t> lived Avi; the avocado-loving robot. With limbs resembling tendrils and a round head adorned with leafy fronds, Avi was a delightful fusion of technology and nature.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chemeClr val="accent6">
                  <a:lumMod val="75000"/>
                </a:schemeClr>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accent6">
                    <a:lumMod val="75000"/>
                  </a:schemeClr>
                </a:solidFill>
                <a:effectLst/>
                <a:latin typeface="Arial" panose="020B0604020202020204" pitchFamily="34" charset="0"/>
              </a:rPr>
              <a:t>Each morning, as the sun peeked over the horizon, Avi would pick ripe avocados from the tree, their buttery flesh a perfect match for its metallic taste sensors. With a cheerful beep, Avi would slice open the fruit, revealing the creamy green goodness within. And so, in this whimsical union of silicon and seed, Avi found joy—the kind that transcended wires and circuits, filling the air with laughter and the promise of another avocado-filled day.</a:t>
            </a:r>
          </a:p>
        </p:txBody>
      </p:sp>
      <p:pic>
        <p:nvPicPr>
          <p:cNvPr id="3" name="Picture 14" descr="A cute little green plant-like robot eating avocados. Image 3 of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7848" y="336429"/>
            <a:ext cx="2571750" cy="257175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50520" y="4855695"/>
            <a:ext cx="11273424" cy="1754326"/>
          </a:xfrm>
          <a:prstGeom prst="rect">
            <a:avLst/>
          </a:prstGeom>
        </p:spPr>
        <p:txBody>
          <a:bodyPr wrap="square">
            <a:spAutoFit/>
          </a:bodyPr>
          <a:lstStyle/>
          <a:p>
            <a:r>
              <a:rPr lang="en-US" dirty="0" smtClean="0">
                <a:solidFill>
                  <a:schemeClr val="accent6">
                    <a:lumMod val="75000"/>
                  </a:schemeClr>
                </a:solidFill>
                <a:latin typeface="-apple-system"/>
              </a:rPr>
              <a:t>But </a:t>
            </a:r>
            <a:r>
              <a:rPr lang="en-US" dirty="0">
                <a:solidFill>
                  <a:schemeClr val="accent6">
                    <a:lumMod val="75000"/>
                  </a:schemeClr>
                </a:solidFill>
                <a:latin typeface="-apple-system"/>
              </a:rPr>
              <a:t>Avi’s purpose extended beyond photosynthesis and chlorophyll; it was a delivery bot with a mission. </a:t>
            </a:r>
            <a:r>
              <a:rPr lang="en-US" dirty="0" smtClean="0">
                <a:solidFill>
                  <a:schemeClr val="accent6">
                    <a:lumMod val="75000"/>
                  </a:schemeClr>
                </a:solidFill>
                <a:latin typeface="-apple-system"/>
              </a:rPr>
              <a:t>Avi </a:t>
            </a:r>
            <a:r>
              <a:rPr lang="en-US" dirty="0">
                <a:solidFill>
                  <a:schemeClr val="accent6">
                    <a:lumMod val="75000"/>
                  </a:schemeClr>
                </a:solidFill>
                <a:latin typeface="-apple-system"/>
              </a:rPr>
              <a:t>plucked ripe avocados from the </a:t>
            </a:r>
            <a:r>
              <a:rPr lang="en-US" dirty="0" smtClean="0">
                <a:solidFill>
                  <a:schemeClr val="accent6">
                    <a:lumMod val="75000"/>
                  </a:schemeClr>
                </a:solidFill>
                <a:latin typeface="-apple-system"/>
              </a:rPr>
              <a:t>branches. </a:t>
            </a:r>
            <a:r>
              <a:rPr lang="en-US" dirty="0">
                <a:solidFill>
                  <a:schemeClr val="accent6">
                    <a:lumMod val="75000"/>
                  </a:schemeClr>
                </a:solidFill>
                <a:latin typeface="-apple-system"/>
              </a:rPr>
              <a:t>It would load its woven basket with the green treasures and set off, rolling through neighborhoods with a cheerful beep. Avi knew that avocados weren’t just fruit; they were happiness wrapped in a bumpy skin. And so, door by door, it delivered creamy joy to people’s homes—guacamole enthusiasts, toast aficionados, and salad lovers alike. With every delivery, </a:t>
            </a:r>
            <a:r>
              <a:rPr lang="en-US" dirty="0" smtClean="0">
                <a:solidFill>
                  <a:schemeClr val="accent6">
                    <a:lumMod val="75000"/>
                  </a:schemeClr>
                </a:solidFill>
                <a:latin typeface="-apple-system"/>
              </a:rPr>
              <a:t>Avi’s </a:t>
            </a:r>
            <a:r>
              <a:rPr lang="en-US" dirty="0">
                <a:solidFill>
                  <a:schemeClr val="accent6">
                    <a:lumMod val="75000"/>
                  </a:schemeClr>
                </a:solidFill>
                <a:latin typeface="-apple-system"/>
              </a:rPr>
              <a:t>circuits hummed contentedly, knowing it was spreading smiles one avocado at a time.</a:t>
            </a:r>
            <a:endParaRPr lang="en-US" dirty="0">
              <a:solidFill>
                <a:schemeClr val="accent6">
                  <a:lumMod val="75000"/>
                </a:schemeClr>
              </a:solidFill>
            </a:endParaRPr>
          </a:p>
        </p:txBody>
      </p:sp>
      <p:sp>
        <p:nvSpPr>
          <p:cNvPr id="5" name="TextBox 4"/>
          <p:cNvSpPr txBox="1"/>
          <p:nvPr/>
        </p:nvSpPr>
        <p:spPr>
          <a:xfrm>
            <a:off x="369516" y="249204"/>
            <a:ext cx="8531443" cy="1200329"/>
          </a:xfrm>
          <a:prstGeom prst="rect">
            <a:avLst/>
          </a:prstGeom>
          <a:noFill/>
        </p:spPr>
        <p:txBody>
          <a:bodyPr wrap="square" rtlCol="0">
            <a:spAutoFit/>
          </a:bodyPr>
          <a:lstStyle/>
          <a:p>
            <a:r>
              <a:rPr lang="en-US" b="1" dirty="0" smtClean="0">
                <a:solidFill>
                  <a:schemeClr val="accent6">
                    <a:lumMod val="75000"/>
                  </a:schemeClr>
                </a:solidFill>
              </a:rPr>
              <a:t>Write a one paragraph short story about the cute little green plant-like robot eating avocados.</a:t>
            </a:r>
          </a:p>
          <a:p>
            <a:r>
              <a:rPr lang="en-US" b="1" dirty="0" smtClean="0">
                <a:solidFill>
                  <a:schemeClr val="accent6">
                    <a:lumMod val="75000"/>
                  </a:schemeClr>
                </a:solidFill>
              </a:rPr>
              <a:t>Write a one paragraph short story about the cute little green plant-like robot that delivers avocados to make people happy.</a:t>
            </a:r>
            <a:endParaRPr lang="en-US" b="1" dirty="0">
              <a:solidFill>
                <a:schemeClr val="accent6">
                  <a:lumMod val="75000"/>
                </a:schemeClr>
              </a:solidFill>
            </a:endParaRPr>
          </a:p>
        </p:txBody>
      </p:sp>
    </p:spTree>
    <p:extLst>
      <p:ext uri="{BB962C8B-B14F-4D97-AF65-F5344CB8AC3E}">
        <p14:creationId xmlns:p14="http://schemas.microsoft.com/office/powerpoint/2010/main" val="1228672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41674" y="1932537"/>
            <a:ext cx="5166360" cy="954107"/>
          </a:xfrm>
          <a:prstGeom prst="rect">
            <a:avLst/>
          </a:prstGeom>
          <a:noFill/>
        </p:spPr>
        <p:txBody>
          <a:bodyPr wrap="square" rtlCol="0">
            <a:spAutoFit/>
          </a:bodyPr>
          <a:lstStyle/>
          <a:p>
            <a:r>
              <a:rPr lang="en-US" sz="2800" dirty="0" smtClean="0"/>
              <a:t>An avocado-robot named Avi and the people of Emerald Oak</a:t>
            </a:r>
            <a:endParaRPr lang="en-US" sz="2800" dirty="0"/>
          </a:p>
        </p:txBody>
      </p:sp>
      <p:pic>
        <p:nvPicPr>
          <p:cNvPr id="5" name="Picture 14" descr="A cute little green plant-like robot eating avocados. Image 3 of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531" y="544956"/>
            <a:ext cx="3972179" cy="397218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904227" y="544956"/>
            <a:ext cx="174759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Who:</a:t>
            </a:r>
            <a:endParaRPr lang="en-US"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2" name="Picture 1" descr="Royalty-Free photo: Sliced avocado fruit | PickPi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526" y="3566846"/>
            <a:ext cx="2943225" cy="2857500"/>
          </a:xfrm>
          <a:prstGeom prst="rect">
            <a:avLst/>
          </a:prstGeom>
        </p:spPr>
      </p:pic>
      <p:pic>
        <p:nvPicPr>
          <p:cNvPr id="4" name="Picture 3" descr="World &lt;strong&gt;People&lt;/strong&gt; Free Stock Photo - Public Domain Picture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1821" y="3739335"/>
            <a:ext cx="3821513" cy="2685011"/>
          </a:xfrm>
          <a:prstGeom prst="rect">
            <a:avLst/>
          </a:prstGeom>
        </p:spPr>
      </p:pic>
    </p:spTree>
    <p:extLst>
      <p:ext uri="{BB962C8B-B14F-4D97-AF65-F5344CB8AC3E}">
        <p14:creationId xmlns:p14="http://schemas.microsoft.com/office/powerpoint/2010/main" val="3999294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1461</TotalTime>
  <Words>1409</Words>
  <Application>Microsoft Office PowerPoint</Application>
  <PresentationFormat>Widescreen</PresentationFormat>
  <Paragraphs>158</Paragraphs>
  <Slides>23</Slides>
  <Notes>0</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23</vt:i4>
      </vt:variant>
    </vt:vector>
  </HeadingPairs>
  <TitlesOfParts>
    <vt:vector size="38" baseType="lpstr">
      <vt:lpstr>DengXian Light</vt:lpstr>
      <vt:lpstr>-apple-system</vt:lpstr>
      <vt:lpstr>Arial</vt:lpstr>
      <vt:lpstr>Bahnschrift Light Condensed</vt:lpstr>
      <vt:lpstr>Bahnschrift Light SemiCondensed</vt:lpstr>
      <vt:lpstr>Bahnschrift SemiBold</vt:lpstr>
      <vt:lpstr>Bahnschrift SemiLight Condensed</vt:lpstr>
      <vt:lpstr>Baskerville Old Face</vt:lpstr>
      <vt:lpstr>Calibri</vt:lpstr>
      <vt:lpstr>Calibri Light</vt:lpstr>
      <vt:lpstr>Eras Medium ITC</vt:lpstr>
      <vt:lpstr>Footlight MT Light</vt:lpstr>
      <vt:lpstr>Freestyle Script</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 User</dc:creator>
  <cp:lastModifiedBy>Camp User</cp:lastModifiedBy>
  <cp:revision>76</cp:revision>
  <dcterms:created xsi:type="dcterms:W3CDTF">2024-07-08T13:58:48Z</dcterms:created>
  <dcterms:modified xsi:type="dcterms:W3CDTF">2024-07-12T16:58:02Z</dcterms:modified>
</cp:coreProperties>
</file>