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Goudy Bookletter 1911"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8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3db694064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3db69406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3db694064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3db694064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719b68c6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719b68c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719b68c6a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719b68c6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719b68c6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719b68c6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719b68c6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719b68c6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719b68c6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719b68c6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719b68c6a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719b68c6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719b68c6a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719b68c6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719b68c6a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719b68c6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f863b5fea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f863b5fe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588886d4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588886d4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88886d49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88886d49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88886d494_2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588886d49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88886d494_2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88886d494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88886d494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88886d494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f863b5fea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f863b5fe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4f26d99250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4f26d99250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4f26d99250_2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4f26d99250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15899b39c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15899b39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15899b3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15899b3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3db69406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3db6940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3db694064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3db694064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344675" y="225236"/>
            <a:ext cx="7567815" cy="541541"/>
          </a:xfrm>
          <a:prstGeom prst="rect">
            <a:avLst/>
          </a:prstGeom>
        </p:spPr>
        <p:txBody>
          <a:bodyPr>
            <a:prstTxWarp prst="textPlain">
              <a:avLst/>
            </a:prstTxWarp>
          </a:bodyPr>
          <a:lstStyle/>
          <a:p>
            <a:pPr lvl="0" algn="ctr"/>
            <a:r>
              <a:rPr sz="1000" b="0" i="0" dirty="0">
                <a:ln w="9525" cap="flat" cmpd="sng">
                  <a:solidFill>
                    <a:schemeClr val="dk2"/>
                  </a:solidFill>
                  <a:prstDash val="solid"/>
                  <a:round/>
                  <a:headEnd type="none" w="sm" len="sm"/>
                  <a:tailEnd type="none" w="sm" len="sm"/>
                </a:ln>
                <a:gradFill>
                  <a:gsLst>
                    <a:gs pos="0">
                      <a:srgbClr val="8C8C8C"/>
                    </a:gs>
                    <a:gs pos="100000">
                      <a:srgbClr val="404040"/>
                    </a:gs>
                  </a:gsLst>
                  <a:path path="circle">
                    <a:fillToRect l="50000" t="50000" r="50000" b="50000"/>
                  </a:path>
                  <a:tileRect/>
                </a:gradFill>
                <a:latin typeface="Goudy Bookletter 1911"/>
              </a:rPr>
              <a:t>Neural Network Lab Book</a:t>
            </a:r>
            <a:r>
              <a:rPr lang="en-US" sz="1000" b="0" i="0" dirty="0">
                <a:ln w="9525" cap="flat" cmpd="sng">
                  <a:solidFill>
                    <a:schemeClr val="dk2"/>
                  </a:solidFill>
                  <a:prstDash val="solid"/>
                  <a:round/>
                  <a:headEnd type="none" w="sm" len="sm"/>
                  <a:tailEnd type="none" w="sm" len="sm"/>
                </a:ln>
                <a:gradFill>
                  <a:gsLst>
                    <a:gs pos="0">
                      <a:srgbClr val="8C8C8C"/>
                    </a:gs>
                    <a:gs pos="100000">
                      <a:srgbClr val="404040"/>
                    </a:gs>
                  </a:gsLst>
                  <a:path path="circle">
                    <a:fillToRect l="50000" t="50000" r="50000" b="50000"/>
                  </a:path>
                  <a:tileRect/>
                </a:gradFill>
                <a:latin typeface="Goudy Bookletter 1911"/>
              </a:rPr>
              <a:t>  by Liam</a:t>
            </a:r>
            <a:endParaRPr sz="1000" b="0" i="0" dirty="0">
              <a:ln w="9525" cap="flat" cmpd="sng">
                <a:solidFill>
                  <a:schemeClr val="dk2"/>
                </a:solidFill>
                <a:prstDash val="solid"/>
                <a:round/>
                <a:headEnd type="none" w="sm" len="sm"/>
                <a:tailEnd type="none" w="sm" len="sm"/>
              </a:ln>
              <a:gradFill>
                <a:gsLst>
                  <a:gs pos="0">
                    <a:srgbClr val="8C8C8C"/>
                  </a:gs>
                  <a:gs pos="100000">
                    <a:srgbClr val="404040"/>
                  </a:gs>
                </a:gsLst>
                <a:path path="circle">
                  <a:fillToRect l="50000" t="50000" r="50000" b="50000"/>
                </a:path>
                <a:tileRect/>
              </a:gradFill>
              <a:latin typeface="Goudy Bookletter 1911"/>
            </a:endParaRPr>
          </a:p>
        </p:txBody>
      </p:sp>
      <p:pic>
        <p:nvPicPr>
          <p:cNvPr id="55" name="Google Shape;55;p13"/>
          <p:cNvPicPr preferRelativeResize="0"/>
          <p:nvPr/>
        </p:nvPicPr>
        <p:blipFill>
          <a:blip r:embed="rId3">
            <a:alphaModFix/>
          </a:blip>
          <a:stretch>
            <a:fillRect/>
          </a:stretch>
        </p:blipFill>
        <p:spPr>
          <a:xfrm>
            <a:off x="152400" y="904697"/>
            <a:ext cx="7047311" cy="40864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p:tgtEl>
                                          <p:spTgt spid="54"/>
                                        </p:tgtEl>
                                        <p:attrNameLst>
                                          <p:attrName>ppt_w</p:attrName>
                                        </p:attrNameLst>
                                      </p:cBhvr>
                                      <p:tavLst>
                                        <p:tav tm="0">
                                          <p:val>
                                            <p:strVal val="0"/>
                                          </p:val>
                                        </p:tav>
                                        <p:tav tm="100000">
                                          <p:val>
                                            <p:strVal val="#ppt_w"/>
                                          </p:val>
                                        </p:tav>
                                      </p:tavLst>
                                    </p:anim>
                                    <p:anim calcmode="lin" valueType="num">
                                      <p:cBhvr additive="base">
                                        <p:cTn id="8" dur="1000"/>
                                        <p:tgtEl>
                                          <p:spTgt spid="54"/>
                                        </p:tgtEl>
                                        <p:attrNameLst>
                                          <p:attrName>ppt_h</p:attrName>
                                        </p:attrNameLst>
                                      </p:cBhvr>
                                      <p:tavLst>
                                        <p:tav tm="0">
                                          <p:val>
                                            <p:str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p:nvPr/>
        </p:nvSpPr>
        <p:spPr>
          <a:xfrm>
            <a:off x="228600" y="76200"/>
            <a:ext cx="7752815" cy="76595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FFFF"/>
                </a:solidFill>
                <a:latin typeface="Goudy Bookletter 1911"/>
              </a:rPr>
              <a:t>Good Vs. Bad Data</a:t>
            </a:r>
          </a:p>
        </p:txBody>
      </p:sp>
      <p:sp>
        <p:nvSpPr>
          <p:cNvPr id="126" name="Google Shape;126;p22"/>
          <p:cNvSpPr txBox="1"/>
          <p:nvPr/>
        </p:nvSpPr>
        <p:spPr>
          <a:xfrm>
            <a:off x="620800" y="939225"/>
            <a:ext cx="69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127" name="Google Shape;127;p22"/>
          <p:cNvSpPr txBox="1"/>
          <p:nvPr/>
        </p:nvSpPr>
        <p:spPr>
          <a:xfrm>
            <a:off x="228600" y="1114750"/>
            <a:ext cx="5806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latin typeface="Goudy Bookletter 1911"/>
                <a:ea typeface="Goudy Bookletter 1911"/>
                <a:cs typeface="Goudy Bookletter 1911"/>
                <a:sym typeface="Goudy Bookletter 1911"/>
              </a:rPr>
              <a:t>Good AI Model</a:t>
            </a:r>
            <a:endParaRPr sz="2500">
              <a:latin typeface="Goudy Bookletter 1911"/>
              <a:ea typeface="Goudy Bookletter 1911"/>
              <a:cs typeface="Goudy Bookletter 1911"/>
              <a:sym typeface="Goudy Bookletter 1911"/>
            </a:endParaRPr>
          </a:p>
        </p:txBody>
      </p:sp>
      <p:pic>
        <p:nvPicPr>
          <p:cNvPr id="128" name="Google Shape;128;p22" title="Screenshot 2025-04-27 113914.png"/>
          <p:cNvPicPr preferRelativeResize="0"/>
          <p:nvPr/>
        </p:nvPicPr>
        <p:blipFill>
          <a:blip r:embed="rId3">
            <a:alphaModFix/>
          </a:blip>
          <a:stretch>
            <a:fillRect/>
          </a:stretch>
        </p:blipFill>
        <p:spPr>
          <a:xfrm>
            <a:off x="228600" y="1684150"/>
            <a:ext cx="6333799" cy="2841799"/>
          </a:xfrm>
          <a:prstGeom prst="rect">
            <a:avLst/>
          </a:prstGeom>
          <a:noFill/>
          <a:ln w="19050" cap="flat" cmpd="sng">
            <a:solidFill>
              <a:schemeClr val="dk2"/>
            </a:solidFill>
            <a:prstDash val="solid"/>
            <a:round/>
            <a:headEnd type="none" w="sm" len="sm"/>
            <a:tailEnd type="none" w="sm" len="sm"/>
          </a:ln>
        </p:spPr>
      </p:pic>
      <p:sp>
        <p:nvSpPr>
          <p:cNvPr id="129" name="Google Shape;129;p22"/>
          <p:cNvSpPr txBox="1"/>
          <p:nvPr/>
        </p:nvSpPr>
        <p:spPr>
          <a:xfrm>
            <a:off x="6824025" y="1684150"/>
            <a:ext cx="18156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Goudy Bookletter 1911"/>
                <a:ea typeface="Goudy Bookletter 1911"/>
                <a:cs typeface="Goudy Bookletter 1911"/>
                <a:sym typeface="Goudy Bookletter 1911"/>
              </a:rPr>
              <a:t>AI model has been trained somewhat similar images.</a:t>
            </a:r>
            <a:endParaRPr sz="1800">
              <a:latin typeface="Goudy Bookletter 1911"/>
              <a:ea typeface="Goudy Bookletter 1911"/>
              <a:cs typeface="Goudy Bookletter 1911"/>
              <a:sym typeface="Goudy Bookletter 1911"/>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1000"/>
                                        <p:tgtEl>
                                          <p:spTgt spid="128"/>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129"/>
                                        </p:tgtEl>
                                        <p:attrNameLst>
                                          <p:attrName>style.visibility</p:attrName>
                                        </p:attrNameLst>
                                      </p:cBhvr>
                                      <p:to>
                                        <p:strVal val="visible"/>
                                      </p:to>
                                    </p:set>
                                    <p:anim calcmode="lin" valueType="num">
                                      <p:cBhvr additive="base">
                                        <p:cTn id="15" dur="1000"/>
                                        <p:tgtEl>
                                          <p:spTgt spid="129"/>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1000"/>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p:nvPr/>
        </p:nvSpPr>
        <p:spPr>
          <a:xfrm>
            <a:off x="103475" y="205867"/>
            <a:ext cx="7603987" cy="71111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00"/>
                </a:solidFill>
                <a:latin typeface="Goudy Bookletter 1911"/>
              </a:rPr>
              <a:t>Three Mystical Creatures</a:t>
            </a:r>
          </a:p>
        </p:txBody>
      </p:sp>
      <p:sp>
        <p:nvSpPr>
          <p:cNvPr id="135" name="Google Shape;135;p23"/>
          <p:cNvSpPr txBox="1"/>
          <p:nvPr/>
        </p:nvSpPr>
        <p:spPr>
          <a:xfrm>
            <a:off x="223650" y="1039400"/>
            <a:ext cx="84159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Goudy Bookletter 1911"/>
                <a:ea typeface="Goudy Bookletter 1911"/>
                <a:cs typeface="Goudy Bookletter 1911"/>
                <a:sym typeface="Goudy Bookletter 1911"/>
              </a:rPr>
              <a:t>1.  The Bogey Man</a:t>
            </a:r>
            <a:endParaRPr sz="1800">
              <a:latin typeface="Goudy Bookletter 1911"/>
              <a:ea typeface="Goudy Bookletter 1911"/>
              <a:cs typeface="Goudy Bookletter 1911"/>
              <a:sym typeface="Goudy Bookletter 1911"/>
            </a:endParaRPr>
          </a:p>
          <a:p>
            <a:pPr marL="0" lvl="0" indent="0" algn="l" rtl="0">
              <a:spcBef>
                <a:spcPts val="0"/>
              </a:spcBef>
              <a:spcAft>
                <a:spcPts val="0"/>
              </a:spcAft>
              <a:buNone/>
            </a:pPr>
            <a:r>
              <a:rPr lang="en" sz="1800">
                <a:solidFill>
                  <a:schemeClr val="dk1"/>
                </a:solidFill>
                <a:highlight>
                  <a:srgbClr val="FFFFFF"/>
                </a:highlight>
                <a:latin typeface="Goudy Bookletter 1911"/>
                <a:ea typeface="Goudy Bookletter 1911"/>
                <a:cs typeface="Goudy Bookletter 1911"/>
                <a:sym typeface="Goudy Bookletter 1911"/>
              </a:rPr>
              <a:t>It is often described as a dark, formless creature with shapeshifting abilities. It has claws/talons and sharp teeth. It has a huge arm with spikes on each hair and a big stomach. And it also has a beak as large as an elephant's. It also has fur like a wooly mammoth and a tail that has a few wools on it. It can also bend gravity and wears a thick cloth that only reveals its body, and it looks like a human. Coat makes shapeshifting possible. It can also make a weapon come towards its hands at will, bringing rocks raining down from the underground. He has a white, fairly large blaster</a:t>
            </a:r>
            <a:r>
              <a:rPr lang="en" sz="1800">
                <a:solidFill>
                  <a:schemeClr val="dk1"/>
                </a:solidFill>
                <a:latin typeface="Goudy Bookletter 1911"/>
                <a:ea typeface="Goudy Bookletter 1911"/>
                <a:cs typeface="Goudy Bookletter 1911"/>
                <a:sym typeface="Goudy Bookletter 1911"/>
              </a:rPr>
              <a:t>, about the size of a car for the regular one, a dragon skull. It can shoot out a laser around the size of its head, and the laser is very long. It can also summon bones out of the ground. It can move any object at will and toss it around. It can create platforms that track things down and attack at will.</a:t>
            </a:r>
            <a:endParaRPr sz="1800">
              <a:solidFill>
                <a:schemeClr val="dk1"/>
              </a:solidFill>
              <a:latin typeface="Goudy Bookletter 1911"/>
              <a:ea typeface="Goudy Bookletter 1911"/>
              <a:cs typeface="Goudy Bookletter 1911"/>
              <a:sym typeface="Goudy Bookletter 1911"/>
            </a:endParaRPr>
          </a:p>
          <a:p>
            <a:pPr marL="0" lvl="0" indent="0" algn="l" rtl="0">
              <a:spcBef>
                <a:spcPts val="0"/>
              </a:spcBef>
              <a:spcAft>
                <a:spcPts val="0"/>
              </a:spcAft>
              <a:buClr>
                <a:schemeClr val="dk1"/>
              </a:buClr>
              <a:buSzPts val="1100"/>
              <a:buFont typeface="Arial"/>
              <a:buNone/>
            </a:pPr>
            <a:endParaRPr sz="1800">
              <a:solidFill>
                <a:schemeClr val="dk1"/>
              </a:solidFill>
              <a:highlight>
                <a:schemeClr val="lt1"/>
              </a:highlight>
              <a:latin typeface="Goudy Bookletter 1911"/>
              <a:ea typeface="Goudy Bookletter 1911"/>
              <a:cs typeface="Goudy Bookletter 1911"/>
              <a:sym typeface="Goudy Bookletter 1911"/>
            </a:endParaRPr>
          </a:p>
          <a:p>
            <a:pPr marL="0" lvl="0" indent="0" algn="l" rtl="0">
              <a:spcBef>
                <a:spcPts val="0"/>
              </a:spcBef>
              <a:spcAft>
                <a:spcPts val="0"/>
              </a:spcAft>
              <a:buNone/>
            </a:pPr>
            <a:endParaRPr sz="1800">
              <a:highlight>
                <a:srgbClr val="FFFFFF"/>
              </a:highlight>
              <a:latin typeface="Goudy Bookletter 1911"/>
              <a:ea typeface="Goudy Bookletter 1911"/>
              <a:cs typeface="Goudy Bookletter 1911"/>
              <a:sym typeface="Goudy Bookletter 1911"/>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par>
                                <p:cTn id="8" presetID="2" presetClass="entr" presetSubtype="4"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 calcmode="lin" valueType="num">
                                      <p:cBhvr additive="base">
                                        <p:cTn id="10" dur="1000"/>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4"/>
          <p:cNvPicPr preferRelativeResize="0"/>
          <p:nvPr/>
        </p:nvPicPr>
        <p:blipFill rotWithShape="1">
          <a:blip r:embed="rId3">
            <a:alphaModFix/>
          </a:blip>
          <a:srcRect l="53315" t="24811" r="2542" b="10693"/>
          <a:stretch/>
        </p:blipFill>
        <p:spPr>
          <a:xfrm>
            <a:off x="4101525" y="1355950"/>
            <a:ext cx="5042475" cy="3787550"/>
          </a:xfrm>
          <a:prstGeom prst="rect">
            <a:avLst/>
          </a:prstGeom>
          <a:noFill/>
          <a:ln>
            <a:noFill/>
          </a:ln>
        </p:spPr>
      </p:pic>
      <p:sp>
        <p:nvSpPr>
          <p:cNvPr id="141" name="Google Shape;141;p24"/>
          <p:cNvSpPr/>
          <p:nvPr/>
        </p:nvSpPr>
        <p:spPr>
          <a:xfrm>
            <a:off x="48162" y="145600"/>
            <a:ext cx="9047685" cy="76409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00"/>
                </a:solidFill>
                <a:latin typeface="Goudy Bookletter 1911"/>
              </a:rPr>
              <a:t>How to test the robot many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1000"/>
                                        <p:tgtEl>
                                          <p:spTgt spid="141"/>
                                        </p:tgtEl>
                                        <p:attrNameLst>
                                          <p:attrName>ppt_w</p:attrName>
                                        </p:attrNameLst>
                                      </p:cBhvr>
                                      <p:tavLst>
                                        <p:tav tm="0">
                                          <p:val>
                                            <p:strVal val="0"/>
                                          </p:val>
                                        </p:tav>
                                        <p:tav tm="100000">
                                          <p:val>
                                            <p:strVal val="#ppt_w"/>
                                          </p:val>
                                        </p:tav>
                                      </p:tavLst>
                                    </p:anim>
                                    <p:anim calcmode="lin" valueType="num">
                                      <p:cBhvr additive="base">
                                        <p:cTn id="8" dur="1000"/>
                                        <p:tgtEl>
                                          <p:spTgt spid="141"/>
                                        </p:tgtEl>
                                        <p:attrNameLst>
                                          <p:attrName>ppt_h</p:attrName>
                                        </p:attrNameLst>
                                      </p:cBhvr>
                                      <p:tavLst>
                                        <p:tav tm="0">
                                          <p:val>
                                            <p:strVal val="0"/>
                                          </p:val>
                                        </p:tav>
                                        <p:tav tm="100000">
                                          <p:val>
                                            <p:strVal val="#ppt_h"/>
                                          </p:val>
                                        </p:tav>
                                      </p:tavLst>
                                    </p:anim>
                                  </p:childTnLst>
                                </p:cTn>
                              </p:par>
                              <p:par>
                                <p:cTn id="9" presetID="2" presetClass="entr" presetSubtype="8"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anim calcmode="lin" valueType="num">
                                      <p:cBhvr additive="base">
                                        <p:cTn id="11" dur="1000"/>
                                        <p:tgtEl>
                                          <p:spTgt spid="14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5"/>
          <p:cNvPicPr preferRelativeResize="0"/>
          <p:nvPr/>
        </p:nvPicPr>
        <p:blipFill>
          <a:blip r:embed="rId3">
            <a:alphaModFix/>
          </a:blip>
          <a:stretch>
            <a:fillRect/>
          </a:stretch>
        </p:blipFill>
        <p:spPr>
          <a:xfrm>
            <a:off x="0" y="247575"/>
            <a:ext cx="9144000" cy="46483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p:nvPr/>
        </p:nvSpPr>
        <p:spPr>
          <a:xfrm>
            <a:off x="-8" y="76200"/>
            <a:ext cx="3815483" cy="1180029"/>
          </a:xfrm>
          <a:prstGeom prst="rect">
            <a:avLst/>
          </a:prstGeom>
        </p:spPr>
        <p:txBody>
          <a:bodyPr>
            <a:prstTxWarp prst="textPlain">
              <a:avLst/>
            </a:prstTxWarp>
          </a:bodyPr>
          <a:lstStyle/>
          <a:p>
            <a:pPr lvl="0" algn="ctr"/>
            <a:r>
              <a:rPr b="0" i="0">
                <a:ln w="9525" cap="flat" cmpd="sng">
                  <a:solidFill>
                    <a:schemeClr val="dk1"/>
                  </a:solidFill>
                  <a:prstDash val="solid"/>
                  <a:round/>
                  <a:headEnd type="none" w="sm" len="sm"/>
                  <a:tailEnd type="none" w="sm" len="sm"/>
                </a:ln>
                <a:solidFill>
                  <a:srgbClr val="FF0000"/>
                </a:solidFill>
                <a:latin typeface="Goudy Bookletter 1911"/>
              </a:rPr>
              <a:t>Test 1</a:t>
            </a:r>
          </a:p>
        </p:txBody>
      </p:sp>
      <p:pic>
        <p:nvPicPr>
          <p:cNvPr id="152" name="Google Shape;152;p26"/>
          <p:cNvPicPr preferRelativeResize="0"/>
          <p:nvPr/>
        </p:nvPicPr>
        <p:blipFill>
          <a:blip r:embed="rId3">
            <a:alphaModFix/>
          </a:blip>
          <a:stretch>
            <a:fillRect/>
          </a:stretch>
        </p:blipFill>
        <p:spPr>
          <a:xfrm>
            <a:off x="0" y="1561029"/>
            <a:ext cx="7900556" cy="35824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151"/>
                                        </p:tgtEl>
                                        <p:attrNameLst>
                                          <p:attrName>r</p:attrName>
                                        </p:attrNameLst>
                                      </p:cBhvr>
                                    </p:animRot>
                                  </p:childTnLst>
                                </p:cTn>
                              </p:par>
                              <p:par>
                                <p:cTn id="7" presetID="2" presetClass="entr" presetSubtype="1" fill="hold" nodeType="withEffect">
                                  <p:stCondLst>
                                    <p:cond delay="0"/>
                                  </p:stCondLst>
                                  <p:childTnLst>
                                    <p:set>
                                      <p:cBhvr>
                                        <p:cTn id="8" dur="1" fill="hold">
                                          <p:stCondLst>
                                            <p:cond delay="0"/>
                                          </p:stCondLst>
                                        </p:cTn>
                                        <p:tgtEl>
                                          <p:spTgt spid="152"/>
                                        </p:tgtEl>
                                        <p:attrNameLst>
                                          <p:attrName>style.visibility</p:attrName>
                                        </p:attrNameLst>
                                      </p:cBhvr>
                                      <p:to>
                                        <p:strVal val="visible"/>
                                      </p:to>
                                    </p:set>
                                    <p:anim calcmode="lin" valueType="num">
                                      <p:cBhvr additive="base">
                                        <p:cTn id="9" dur="1000"/>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p:nvPr/>
        </p:nvSpPr>
        <p:spPr>
          <a:xfrm>
            <a:off x="-8" y="76200"/>
            <a:ext cx="3815483" cy="1180029"/>
          </a:xfrm>
          <a:prstGeom prst="rect">
            <a:avLst/>
          </a:prstGeom>
        </p:spPr>
        <p:txBody>
          <a:bodyPr>
            <a:prstTxWarp prst="textPlain">
              <a:avLst/>
            </a:prstTxWarp>
          </a:bodyPr>
          <a:lstStyle/>
          <a:p>
            <a:pPr lvl="0" algn="ctr"/>
            <a:r>
              <a:rPr b="0" i="0">
                <a:ln w="9525" cap="flat" cmpd="sng">
                  <a:solidFill>
                    <a:schemeClr val="dk1"/>
                  </a:solidFill>
                  <a:prstDash val="solid"/>
                  <a:round/>
                  <a:headEnd type="none" w="sm" len="sm"/>
                  <a:tailEnd type="none" w="sm" len="sm"/>
                </a:ln>
                <a:solidFill>
                  <a:srgbClr val="FF0000"/>
                </a:solidFill>
                <a:latin typeface="Goudy Bookletter 1911"/>
              </a:rPr>
              <a:t>Test 1</a:t>
            </a:r>
          </a:p>
        </p:txBody>
      </p:sp>
      <p:sp>
        <p:nvSpPr>
          <p:cNvPr id="158" name="Google Shape;158;p27"/>
          <p:cNvSpPr txBox="1"/>
          <p:nvPr/>
        </p:nvSpPr>
        <p:spPr>
          <a:xfrm>
            <a:off x="273550" y="1401875"/>
            <a:ext cx="88704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solidFill>
                  <a:schemeClr val="dk1"/>
                </a:solidFill>
                <a:latin typeface="Goudy Bookletter 1911"/>
                <a:ea typeface="Goudy Bookletter 1911"/>
                <a:cs typeface="Goudy Bookletter 1911"/>
                <a:sym typeface="Goudy Bookletter 1911"/>
              </a:rPr>
              <a:t>Results: Says it’s 99% internet explorer (Group 2), and 1% Google (Group 1).</a:t>
            </a:r>
            <a:endParaRPr sz="3400">
              <a:solidFill>
                <a:schemeClr val="dk1"/>
              </a:solidFill>
              <a:latin typeface="Goudy Bookletter 1911"/>
              <a:ea typeface="Goudy Bookletter 1911"/>
              <a:cs typeface="Goudy Bookletter 1911"/>
              <a:sym typeface="Goudy Bookletter 1911"/>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p:nvPr/>
        </p:nvSpPr>
        <p:spPr>
          <a:xfrm>
            <a:off x="-8" y="76200"/>
            <a:ext cx="3984058" cy="1180029"/>
          </a:xfrm>
          <a:prstGeom prst="rect">
            <a:avLst/>
          </a:prstGeom>
        </p:spPr>
        <p:txBody>
          <a:bodyPr>
            <a:prstTxWarp prst="textPlain">
              <a:avLst/>
            </a:prstTxWarp>
          </a:bodyPr>
          <a:lstStyle/>
          <a:p>
            <a:pPr lvl="0" algn="ctr"/>
            <a:r>
              <a:rPr b="0" i="0">
                <a:ln w="9525" cap="flat" cmpd="sng">
                  <a:solidFill>
                    <a:schemeClr val="dk1"/>
                  </a:solidFill>
                  <a:prstDash val="solid"/>
                  <a:round/>
                  <a:headEnd type="none" w="sm" len="sm"/>
                  <a:tailEnd type="none" w="sm" len="sm"/>
                </a:ln>
                <a:solidFill>
                  <a:srgbClr val="0000FF"/>
                </a:solidFill>
                <a:latin typeface="Goudy Bookletter 1911"/>
              </a:rPr>
              <a:t>Test 2</a:t>
            </a:r>
          </a:p>
        </p:txBody>
      </p:sp>
      <p:pic>
        <p:nvPicPr>
          <p:cNvPr id="164" name="Google Shape;164;p28"/>
          <p:cNvPicPr preferRelativeResize="0"/>
          <p:nvPr/>
        </p:nvPicPr>
        <p:blipFill>
          <a:blip r:embed="rId3">
            <a:alphaModFix/>
          </a:blip>
          <a:stretch>
            <a:fillRect/>
          </a:stretch>
        </p:blipFill>
        <p:spPr>
          <a:xfrm>
            <a:off x="0" y="1332425"/>
            <a:ext cx="8182169" cy="3734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p:nvPr/>
        </p:nvSpPr>
        <p:spPr>
          <a:xfrm>
            <a:off x="-8" y="76200"/>
            <a:ext cx="3984058" cy="1180029"/>
          </a:xfrm>
          <a:prstGeom prst="rect">
            <a:avLst/>
          </a:prstGeom>
        </p:spPr>
        <p:txBody>
          <a:bodyPr>
            <a:prstTxWarp prst="textPlain">
              <a:avLst/>
            </a:prstTxWarp>
          </a:bodyPr>
          <a:lstStyle/>
          <a:p>
            <a:pPr lvl="0" algn="ctr"/>
            <a:r>
              <a:rPr b="0" i="0">
                <a:ln w="9525" cap="flat" cmpd="sng">
                  <a:solidFill>
                    <a:schemeClr val="dk1"/>
                  </a:solidFill>
                  <a:prstDash val="solid"/>
                  <a:round/>
                  <a:headEnd type="none" w="sm" len="sm"/>
                  <a:tailEnd type="none" w="sm" len="sm"/>
                </a:ln>
                <a:solidFill>
                  <a:srgbClr val="0000FF"/>
                </a:solidFill>
                <a:latin typeface="Goudy Bookletter 1911"/>
              </a:rPr>
              <a:t>Test 2</a:t>
            </a:r>
          </a:p>
        </p:txBody>
      </p:sp>
      <p:sp>
        <p:nvSpPr>
          <p:cNvPr id="170" name="Google Shape;170;p29"/>
          <p:cNvSpPr txBox="1"/>
          <p:nvPr/>
        </p:nvSpPr>
        <p:spPr>
          <a:xfrm>
            <a:off x="273550" y="1401875"/>
            <a:ext cx="88704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solidFill>
                  <a:schemeClr val="dk1"/>
                </a:solidFill>
                <a:latin typeface="Goudy Bookletter 1911"/>
                <a:ea typeface="Goudy Bookletter 1911"/>
                <a:cs typeface="Goudy Bookletter 1911"/>
                <a:sym typeface="Goudy Bookletter 1911"/>
              </a:rPr>
              <a:t>Results: Says it’s 100% google and 0% internet explorer.</a:t>
            </a:r>
            <a:endParaRPr sz="3400">
              <a:solidFill>
                <a:schemeClr val="dk1"/>
              </a:solidFill>
              <a:latin typeface="Goudy Bookletter 1911"/>
              <a:ea typeface="Goudy Bookletter 1911"/>
              <a:cs typeface="Goudy Bookletter 1911"/>
              <a:sym typeface="Goudy Bookletter 1911"/>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p:nvPr/>
        </p:nvSpPr>
        <p:spPr>
          <a:xfrm>
            <a:off x="-8" y="76200"/>
            <a:ext cx="3850533" cy="1452087"/>
          </a:xfrm>
          <a:prstGeom prst="rect">
            <a:avLst/>
          </a:prstGeom>
        </p:spPr>
        <p:txBody>
          <a:bodyPr>
            <a:prstTxWarp prst="textPlain">
              <a:avLst/>
            </a:prstTxWarp>
          </a:bodyPr>
          <a:lstStyle/>
          <a:p>
            <a:pPr lvl="0" algn="ctr"/>
            <a:r>
              <a:rPr b="0" i="0">
                <a:ln w="9525" cap="flat" cmpd="sng">
                  <a:solidFill>
                    <a:schemeClr val="dk1"/>
                  </a:solidFill>
                  <a:prstDash val="solid"/>
                  <a:round/>
                  <a:headEnd type="none" w="sm" len="sm"/>
                  <a:tailEnd type="none" w="sm" len="sm"/>
                </a:ln>
                <a:solidFill>
                  <a:srgbClr val="00FF00"/>
                </a:solidFill>
                <a:latin typeface="Goudy Bookletter 1911"/>
              </a:rPr>
              <a:t>Test 3</a:t>
            </a:r>
          </a:p>
        </p:txBody>
      </p:sp>
      <p:pic>
        <p:nvPicPr>
          <p:cNvPr id="176" name="Google Shape;176;p30"/>
          <p:cNvPicPr preferRelativeResize="0"/>
          <p:nvPr/>
        </p:nvPicPr>
        <p:blipFill>
          <a:blip r:embed="rId3">
            <a:alphaModFix/>
          </a:blip>
          <a:stretch>
            <a:fillRect/>
          </a:stretch>
        </p:blipFill>
        <p:spPr>
          <a:xfrm>
            <a:off x="-33500" y="1604475"/>
            <a:ext cx="7714199" cy="3526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p:nvPr/>
        </p:nvSpPr>
        <p:spPr>
          <a:xfrm>
            <a:off x="-8" y="76200"/>
            <a:ext cx="3850533" cy="1452087"/>
          </a:xfrm>
          <a:prstGeom prst="rect">
            <a:avLst/>
          </a:prstGeom>
        </p:spPr>
        <p:txBody>
          <a:bodyPr>
            <a:prstTxWarp prst="textPlain">
              <a:avLst/>
            </a:prstTxWarp>
          </a:bodyPr>
          <a:lstStyle/>
          <a:p>
            <a:pPr lvl="0" algn="ctr"/>
            <a:r>
              <a:rPr b="0" i="0">
                <a:ln w="9525" cap="flat" cmpd="sng">
                  <a:solidFill>
                    <a:schemeClr val="dk1"/>
                  </a:solidFill>
                  <a:prstDash val="solid"/>
                  <a:round/>
                  <a:headEnd type="none" w="sm" len="sm"/>
                  <a:tailEnd type="none" w="sm" len="sm"/>
                </a:ln>
                <a:solidFill>
                  <a:srgbClr val="00FF00"/>
                </a:solidFill>
                <a:latin typeface="Goudy Bookletter 1911"/>
              </a:rPr>
              <a:t>Test 3</a:t>
            </a:r>
          </a:p>
        </p:txBody>
      </p:sp>
      <p:sp>
        <p:nvSpPr>
          <p:cNvPr id="182" name="Google Shape;182;p31"/>
          <p:cNvSpPr txBox="1"/>
          <p:nvPr/>
        </p:nvSpPr>
        <p:spPr>
          <a:xfrm>
            <a:off x="273600" y="1401875"/>
            <a:ext cx="88704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solidFill>
                  <a:schemeClr val="dk1"/>
                </a:solidFill>
                <a:latin typeface="Goudy Bookletter 1911"/>
                <a:ea typeface="Goudy Bookletter 1911"/>
                <a:cs typeface="Goudy Bookletter 1911"/>
                <a:sym typeface="Goudy Bookletter 1911"/>
              </a:rPr>
              <a:t>Results: Says it’s 0% google and 100% internet explorer.</a:t>
            </a:r>
            <a:endParaRPr sz="3400">
              <a:solidFill>
                <a:schemeClr val="dk1"/>
              </a:solidFill>
              <a:latin typeface="Goudy Bookletter 1911"/>
              <a:ea typeface="Goudy Bookletter 1911"/>
              <a:cs typeface="Goudy Bookletter 1911"/>
              <a:sym typeface="Goudy Bookletter 1911"/>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p:nvPr/>
        </p:nvSpPr>
        <p:spPr>
          <a:xfrm>
            <a:off x="161472" y="106725"/>
            <a:ext cx="3776881" cy="903837"/>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00"/>
                </a:solidFill>
                <a:latin typeface="Goudy Bookletter 1911"/>
              </a:rPr>
              <a:t>Problem</a:t>
            </a:r>
          </a:p>
        </p:txBody>
      </p:sp>
      <p:sp>
        <p:nvSpPr>
          <p:cNvPr id="61" name="Google Shape;61;p14"/>
          <p:cNvSpPr txBox="1"/>
          <p:nvPr/>
        </p:nvSpPr>
        <p:spPr>
          <a:xfrm>
            <a:off x="161475" y="1167250"/>
            <a:ext cx="6764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Humans have caused many horrible, environmental harming, unabiding problems, like war, hacking, famine, and disease.</a:t>
            </a:r>
            <a:endParaRPr sz="1800">
              <a:solidFill>
                <a:schemeClr val="dk2"/>
              </a:solidFill>
            </a:endParaRPr>
          </a:p>
        </p:txBody>
      </p:sp>
      <p:sp>
        <p:nvSpPr>
          <p:cNvPr id="62" name="Google Shape;62;p14"/>
          <p:cNvSpPr/>
          <p:nvPr/>
        </p:nvSpPr>
        <p:spPr>
          <a:xfrm>
            <a:off x="161472" y="2231975"/>
            <a:ext cx="3628055" cy="84188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FF00"/>
                </a:solidFill>
                <a:latin typeface="Goudy Bookletter 1911"/>
              </a:rPr>
              <a:t>Mission</a:t>
            </a:r>
          </a:p>
        </p:txBody>
      </p:sp>
      <p:sp>
        <p:nvSpPr>
          <p:cNvPr id="63" name="Google Shape;63;p14"/>
          <p:cNvSpPr txBox="1"/>
          <p:nvPr/>
        </p:nvSpPr>
        <p:spPr>
          <a:xfrm>
            <a:off x="79275" y="3258750"/>
            <a:ext cx="6764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Learn how to teach computers to be smarter than humans, so they can help us solve hard problems beyond our reach.</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a:solidFill>
                  <a:schemeClr val="dk2"/>
                </a:solidFill>
              </a:rPr>
              <a:t> Able to beat world champion of backgammon!</a:t>
            </a:r>
            <a:endParaRPr sz="1800">
              <a:solidFill>
                <a:schemeClr val="dk2"/>
              </a:solidFill>
            </a:endParaRPr>
          </a:p>
        </p:txBody>
      </p:sp>
      <p:pic>
        <p:nvPicPr>
          <p:cNvPr id="64" name="Google Shape;64;p14"/>
          <p:cNvPicPr preferRelativeResize="0"/>
          <p:nvPr/>
        </p:nvPicPr>
        <p:blipFill>
          <a:blip r:embed="rId3">
            <a:alphaModFix/>
          </a:blip>
          <a:stretch>
            <a:fillRect/>
          </a:stretch>
        </p:blipFill>
        <p:spPr>
          <a:xfrm>
            <a:off x="6809450" y="417550"/>
            <a:ext cx="2334550" cy="1313175"/>
          </a:xfrm>
          <a:prstGeom prst="rect">
            <a:avLst/>
          </a:prstGeom>
          <a:noFill/>
          <a:ln>
            <a:noFill/>
          </a:ln>
        </p:spPr>
      </p:pic>
      <p:pic>
        <p:nvPicPr>
          <p:cNvPr id="65" name="Google Shape;65;p14"/>
          <p:cNvPicPr preferRelativeResize="0"/>
          <p:nvPr/>
        </p:nvPicPr>
        <p:blipFill>
          <a:blip r:embed="rId4">
            <a:alphaModFix/>
          </a:blip>
          <a:stretch>
            <a:fillRect/>
          </a:stretch>
        </p:blipFill>
        <p:spPr>
          <a:xfrm>
            <a:off x="6809448" y="2412242"/>
            <a:ext cx="2334550" cy="15551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p:tgtEl>
                                          <p:spTgt spid="60"/>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 calcmode="lin" valueType="num">
                                      <p:cBhvr additive="base">
                                        <p:cTn id="10" dur="1000"/>
                                        <p:tgtEl>
                                          <p:spTgt spid="61"/>
                                        </p:tgtEl>
                                        <p:attrNameLst>
                                          <p:attrName>ppt_x</p:attrName>
                                        </p:attrNameLst>
                                      </p:cBhvr>
                                      <p:tavLst>
                                        <p:tav tm="0">
                                          <p:val>
                                            <p:strVal val="#ppt_x+1"/>
                                          </p:val>
                                        </p:tav>
                                        <p:tav tm="100000">
                                          <p:val>
                                            <p:strVal val="#ppt_x"/>
                                          </p:val>
                                        </p:tav>
                                      </p:tavLst>
                                    </p:anim>
                                  </p:childTnLst>
                                </p:cTn>
                              </p:par>
                              <p:par>
                                <p:cTn id="11" presetID="23" presetClass="entr" presetSubtype="16"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2500"/>
                                        <p:tgtEl>
                                          <p:spTgt spid="62"/>
                                        </p:tgtEl>
                                        <p:attrNameLst>
                                          <p:attrName>ppt_w</p:attrName>
                                        </p:attrNameLst>
                                      </p:cBhvr>
                                      <p:tavLst>
                                        <p:tav tm="0">
                                          <p:val>
                                            <p:strVal val="0"/>
                                          </p:val>
                                        </p:tav>
                                        <p:tav tm="100000">
                                          <p:val>
                                            <p:strVal val="#ppt_w"/>
                                          </p:val>
                                        </p:tav>
                                      </p:tavLst>
                                    </p:anim>
                                    <p:anim calcmode="lin" valueType="num">
                                      <p:cBhvr additive="base">
                                        <p:cTn id="14" dur="2500"/>
                                        <p:tgtEl>
                                          <p:spTgt spid="62"/>
                                        </p:tgtEl>
                                        <p:attrNameLst>
                                          <p:attrName>ppt_h</p:attrName>
                                        </p:attrNameLst>
                                      </p:cBhvr>
                                      <p:tavLst>
                                        <p:tav tm="0">
                                          <p:val>
                                            <p:strVal val="0"/>
                                          </p:val>
                                        </p:tav>
                                        <p:tav tm="100000">
                                          <p:val>
                                            <p:strVal val="#ppt_h"/>
                                          </p:val>
                                        </p:tav>
                                      </p:tavLst>
                                    </p:anim>
                                  </p:childTnLst>
                                </p:cTn>
                              </p:par>
                              <p:par>
                                <p:cTn id="15" presetID="2" presetClass="entr" presetSubtype="2"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1000"/>
                                        <p:tgtEl>
                                          <p:spTgt spid="63"/>
                                        </p:tgtEl>
                                        <p:attrNameLst>
                                          <p:attrName>ppt_x</p:attrName>
                                        </p:attrNameLst>
                                      </p:cBhvr>
                                      <p:tavLst>
                                        <p:tav tm="0">
                                          <p:val>
                                            <p:strVal val="#ppt_x+1"/>
                                          </p:val>
                                        </p:tav>
                                        <p:tav tm="100000">
                                          <p:val>
                                            <p:strVal val="#ppt_x"/>
                                          </p:val>
                                        </p:tav>
                                      </p:tavLst>
                                    </p:anim>
                                  </p:childTnLst>
                                </p:cTn>
                              </p:par>
                              <p:par>
                                <p:cTn id="18" presetID="10" presetClass="entr" presetSubtype="0" fill="hold"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1000"/>
                                        <p:tgtEl>
                                          <p:spTgt spid="64"/>
                                        </p:tgtEl>
                                      </p:cBhvr>
                                    </p:animEffect>
                                  </p:childTnLst>
                                </p:cTn>
                              </p:par>
                              <p:par>
                                <p:cTn id="21" presetID="23" presetClass="entr" presetSubtype="16"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1000"/>
                                        <p:tgtEl>
                                          <p:spTgt spid="65"/>
                                        </p:tgtEl>
                                        <p:attrNameLst>
                                          <p:attrName>ppt_w</p:attrName>
                                        </p:attrNameLst>
                                      </p:cBhvr>
                                      <p:tavLst>
                                        <p:tav tm="0">
                                          <p:val>
                                            <p:strVal val="0"/>
                                          </p:val>
                                        </p:tav>
                                        <p:tav tm="100000">
                                          <p:val>
                                            <p:strVal val="#ppt_w"/>
                                          </p:val>
                                        </p:tav>
                                      </p:tavLst>
                                    </p:anim>
                                    <p:anim calcmode="lin" valueType="num">
                                      <p:cBhvr additive="base">
                                        <p:cTn id="24" dur="1000"/>
                                        <p:tgtEl>
                                          <p:spTgt spid="6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2"/>
          <p:cNvPicPr preferRelativeResize="0"/>
          <p:nvPr/>
        </p:nvPicPr>
        <p:blipFill>
          <a:blip r:embed="rId3">
            <a:alphaModFix/>
          </a:blip>
          <a:stretch>
            <a:fillRect/>
          </a:stretch>
        </p:blipFill>
        <p:spPr>
          <a:xfrm>
            <a:off x="-88800" y="0"/>
            <a:ext cx="9232799" cy="421161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p:nvPr/>
        </p:nvSpPr>
        <p:spPr>
          <a:xfrm>
            <a:off x="662225" y="513125"/>
            <a:ext cx="8525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193" name="Google Shape;193;p33"/>
          <p:cNvSpPr/>
          <p:nvPr/>
        </p:nvSpPr>
        <p:spPr>
          <a:xfrm>
            <a:off x="-8" y="76200"/>
            <a:ext cx="6539397" cy="1231770"/>
          </a:xfrm>
          <a:prstGeom prst="rect">
            <a:avLst/>
          </a:prstGeom>
        </p:spPr>
        <p:txBody>
          <a:bodyPr>
            <a:prstTxWarp prst="textPlain">
              <a:avLst/>
            </a:prstTxWarp>
          </a:bodyPr>
          <a:lstStyle/>
          <a:p>
            <a:pPr lvl="0" algn="ctr"/>
            <a:r>
              <a:rPr b="0" i="0">
                <a:ln w="9525" cap="flat" cmpd="sng">
                  <a:solidFill>
                    <a:schemeClr val="dk1"/>
                  </a:solidFill>
                  <a:prstDash val="solid"/>
                  <a:round/>
                  <a:headEnd type="none" w="sm" len="sm"/>
                  <a:tailEnd type="none" w="sm" len="sm"/>
                </a:ln>
                <a:solidFill>
                  <a:srgbClr val="4A86E8"/>
                </a:solidFill>
                <a:latin typeface="Goudy Bookletter 1911"/>
              </a:rPr>
              <a:t>Reasearch</a:t>
            </a:r>
          </a:p>
        </p:txBody>
      </p:sp>
      <p:sp>
        <p:nvSpPr>
          <p:cNvPr id="194" name="Google Shape;194;p33"/>
          <p:cNvSpPr txBox="1"/>
          <p:nvPr/>
        </p:nvSpPr>
        <p:spPr>
          <a:xfrm>
            <a:off x="265350" y="1565675"/>
            <a:ext cx="8613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What’s a confusion matrix?</a:t>
            </a:r>
            <a:endParaRPr sz="1800">
              <a:solidFill>
                <a:schemeClr val="dk2"/>
              </a:solidFill>
            </a:endParaRPr>
          </a:p>
        </p:txBody>
      </p:sp>
      <p:sp>
        <p:nvSpPr>
          <p:cNvPr id="195" name="Google Shape;195;p33"/>
          <p:cNvSpPr txBox="1"/>
          <p:nvPr/>
        </p:nvSpPr>
        <p:spPr>
          <a:xfrm>
            <a:off x="265350" y="2285075"/>
            <a:ext cx="8613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False Negative</a:t>
            </a:r>
            <a:endParaRPr sz="1800">
              <a:solidFill>
                <a:schemeClr val="dk2"/>
              </a:solidFill>
            </a:endParaRPr>
          </a:p>
        </p:txBody>
      </p:sp>
      <p:sp>
        <p:nvSpPr>
          <p:cNvPr id="196" name="Google Shape;196;p33"/>
          <p:cNvSpPr txBox="1"/>
          <p:nvPr/>
        </p:nvSpPr>
        <p:spPr>
          <a:xfrm>
            <a:off x="1028425" y="4142225"/>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False Positive</a:t>
            </a: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p:nvPr/>
        </p:nvSpPr>
        <p:spPr>
          <a:xfrm>
            <a:off x="662225" y="513125"/>
            <a:ext cx="8525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202" name="Google Shape;202;p34"/>
          <p:cNvSpPr/>
          <p:nvPr/>
        </p:nvSpPr>
        <p:spPr>
          <a:xfrm>
            <a:off x="-8" y="76200"/>
            <a:ext cx="6539397" cy="1231770"/>
          </a:xfrm>
          <a:prstGeom prst="rect">
            <a:avLst/>
          </a:prstGeom>
        </p:spPr>
        <p:txBody>
          <a:bodyPr>
            <a:prstTxWarp prst="textPlain">
              <a:avLst/>
            </a:prstTxWarp>
          </a:bodyPr>
          <a:lstStyle/>
          <a:p>
            <a:pPr lvl="0" algn="ctr"/>
            <a:r>
              <a:rPr b="0" i="0">
                <a:ln w="9525" cap="flat" cmpd="sng">
                  <a:solidFill>
                    <a:schemeClr val="dk1"/>
                  </a:solidFill>
                  <a:prstDash val="solid"/>
                  <a:round/>
                  <a:headEnd type="none" w="sm" len="sm"/>
                  <a:tailEnd type="none" w="sm" len="sm"/>
                </a:ln>
                <a:solidFill>
                  <a:srgbClr val="4A86E8"/>
                </a:solidFill>
                <a:latin typeface="Goudy Bookletter 1911"/>
              </a:rPr>
              <a:t>Reasearch</a:t>
            </a:r>
          </a:p>
        </p:txBody>
      </p:sp>
      <p:sp>
        <p:nvSpPr>
          <p:cNvPr id="203" name="Google Shape;203;p34"/>
          <p:cNvSpPr txBox="1"/>
          <p:nvPr/>
        </p:nvSpPr>
        <p:spPr>
          <a:xfrm>
            <a:off x="265350" y="1565675"/>
            <a:ext cx="8613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What’s a False Negative?</a:t>
            </a:r>
            <a:endParaRPr sz="18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p:nvPr/>
        </p:nvSpPr>
        <p:spPr>
          <a:xfrm>
            <a:off x="662225" y="513125"/>
            <a:ext cx="8525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209" name="Google Shape;209;p35"/>
          <p:cNvSpPr/>
          <p:nvPr/>
        </p:nvSpPr>
        <p:spPr>
          <a:xfrm>
            <a:off x="-8" y="76200"/>
            <a:ext cx="6539397" cy="1231770"/>
          </a:xfrm>
          <a:prstGeom prst="rect">
            <a:avLst/>
          </a:prstGeom>
        </p:spPr>
        <p:txBody>
          <a:bodyPr>
            <a:prstTxWarp prst="textPlain">
              <a:avLst/>
            </a:prstTxWarp>
          </a:bodyPr>
          <a:lstStyle/>
          <a:p>
            <a:pPr lvl="0" algn="ctr"/>
            <a:r>
              <a:rPr b="0" i="0">
                <a:ln w="9525" cap="flat" cmpd="sng">
                  <a:solidFill>
                    <a:schemeClr val="dk1"/>
                  </a:solidFill>
                  <a:prstDash val="solid"/>
                  <a:round/>
                  <a:headEnd type="none" w="sm" len="sm"/>
                  <a:tailEnd type="none" w="sm" len="sm"/>
                </a:ln>
                <a:solidFill>
                  <a:srgbClr val="4A86E8"/>
                </a:solidFill>
                <a:latin typeface="Goudy Bookletter 1911"/>
              </a:rPr>
              <a:t>Reasearch</a:t>
            </a:r>
          </a:p>
        </p:txBody>
      </p:sp>
      <p:sp>
        <p:nvSpPr>
          <p:cNvPr id="210" name="Google Shape;210;p35"/>
          <p:cNvSpPr txBox="1"/>
          <p:nvPr/>
        </p:nvSpPr>
        <p:spPr>
          <a:xfrm>
            <a:off x="265350" y="1565675"/>
            <a:ext cx="8613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t>What’s a False Positive?</a:t>
            </a:r>
            <a:endParaRPr sz="1800"/>
          </a:p>
        </p:txBody>
      </p:sp>
      <p:sp>
        <p:nvSpPr>
          <p:cNvPr id="211" name="Google Shape;211;p35"/>
          <p:cNvSpPr txBox="1"/>
          <p:nvPr/>
        </p:nvSpPr>
        <p:spPr>
          <a:xfrm>
            <a:off x="265350" y="2027375"/>
            <a:ext cx="8613300" cy="354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ChatGPT says: A </a:t>
            </a:r>
            <a:r>
              <a:rPr lang="en" sz="1800" b="1">
                <a:solidFill>
                  <a:schemeClr val="dk1"/>
                </a:solidFill>
              </a:rPr>
              <a:t>false positive</a:t>
            </a:r>
            <a:r>
              <a:rPr lang="en" sz="1800">
                <a:solidFill>
                  <a:schemeClr val="dk1"/>
                </a:solidFill>
              </a:rPr>
              <a:t> happens when a test or system mistakenly says something is true or present when it's actually not. Think of it as a false alarm.</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For example:</a:t>
            </a:r>
            <a:endParaRPr sz="1800">
              <a:solidFill>
                <a:schemeClr val="dk1"/>
              </a:solidFill>
            </a:endParaRPr>
          </a:p>
          <a:p>
            <a:pPr marL="457200" lvl="0" indent="-342900" algn="l" rtl="0">
              <a:lnSpc>
                <a:spcPct val="115000"/>
              </a:lnSpc>
              <a:spcBef>
                <a:spcPts val="1200"/>
              </a:spcBef>
              <a:spcAft>
                <a:spcPts val="0"/>
              </a:spcAft>
              <a:buClr>
                <a:schemeClr val="dk1"/>
              </a:buClr>
              <a:buSzPts val="1800"/>
              <a:buChar char="●"/>
            </a:pPr>
            <a:r>
              <a:rPr lang="en" sz="1800">
                <a:solidFill>
                  <a:schemeClr val="dk1"/>
                </a:solidFill>
              </a:rPr>
              <a:t>A medical test says you have a condition, but you don't.</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A security alarm goes off, but there's no intruder.</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A spam filter puts a legitimate email in your junk folder.</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These false alarms can cause unnecessary worry, waste resources, and reduce the effectiveness of the system over time.</a:t>
            </a:r>
            <a:endParaRPr sz="1800">
              <a:solidFill>
                <a:schemeClr val="dk1"/>
              </a:solidFill>
            </a:endParaRPr>
          </a:p>
          <a:p>
            <a:pPr marL="0" lvl="0" indent="0" algn="l" rtl="0">
              <a:spcBef>
                <a:spcPts val="1200"/>
              </a:spcBef>
              <a:spcAft>
                <a:spcPts val="0"/>
              </a:spcAft>
              <a:buNone/>
            </a:pPr>
            <a:r>
              <a:rPr lang="en" sz="1800">
                <a:solidFill>
                  <a:schemeClr val="dk2"/>
                </a:solidFill>
              </a:rPr>
              <a:t> </a:t>
            </a:r>
            <a:endParaRPr sz="18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6"/>
          <p:cNvSpPr/>
          <p:nvPr/>
        </p:nvSpPr>
        <p:spPr>
          <a:xfrm>
            <a:off x="60413" y="0"/>
            <a:ext cx="8870774" cy="1511401"/>
          </a:xfrm>
          <a:prstGeom prst="rect">
            <a:avLst/>
          </a:prstGeom>
        </p:spPr>
        <p:txBody>
          <a:bodyPr>
            <a:prstTxWarp prst="textPlain">
              <a:avLst/>
            </a:prstTxWarp>
          </a:bodyPr>
          <a:lstStyle/>
          <a:p>
            <a:pPr lvl="0" algn="ctr"/>
            <a:r>
              <a:rPr b="0" i="0">
                <a:ln w="9525" cap="flat" cmpd="sng">
                  <a:solidFill>
                    <a:schemeClr val="dk1"/>
                  </a:solidFill>
                  <a:prstDash val="solid"/>
                  <a:round/>
                  <a:headEnd type="none" w="sm" len="sm"/>
                  <a:tailEnd type="none" w="sm" len="sm"/>
                </a:ln>
                <a:solidFill>
                  <a:srgbClr val="FF9900"/>
                </a:solidFill>
                <a:latin typeface="Goudy Bookletter 1911"/>
              </a:rPr>
              <a:t>Understanding</a:t>
            </a:r>
          </a:p>
        </p:txBody>
      </p:sp>
      <p:sp>
        <p:nvSpPr>
          <p:cNvPr id="217" name="Google Shape;217;p36"/>
          <p:cNvSpPr txBox="1"/>
          <p:nvPr/>
        </p:nvSpPr>
        <p:spPr>
          <a:xfrm>
            <a:off x="243900" y="1302550"/>
            <a:ext cx="8503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latin typeface="Goudy Bookletter 1911"/>
                <a:ea typeface="Goudy Bookletter 1911"/>
                <a:cs typeface="Goudy Bookletter 1911"/>
                <a:sym typeface="Goudy Bookletter 1911"/>
              </a:rPr>
              <a:t>Too much of a good thing is bad!</a:t>
            </a:r>
            <a:endParaRPr sz="3000" b="1">
              <a:latin typeface="Goudy Bookletter 1911"/>
              <a:ea typeface="Goudy Bookletter 1911"/>
              <a:cs typeface="Goudy Bookletter 1911"/>
              <a:sym typeface="Goudy Bookletter 1911"/>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p:nvPr/>
        </p:nvSpPr>
        <p:spPr>
          <a:xfrm>
            <a:off x="643114" y="207900"/>
            <a:ext cx="5856877" cy="123673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4A86E8"/>
                </a:solidFill>
                <a:latin typeface="Goudy Bookletter 1911"/>
              </a:rPr>
              <a:t>Research</a:t>
            </a:r>
          </a:p>
        </p:txBody>
      </p:sp>
      <p:sp>
        <p:nvSpPr>
          <p:cNvPr id="71" name="Google Shape;71;p15"/>
          <p:cNvSpPr txBox="1"/>
          <p:nvPr/>
        </p:nvSpPr>
        <p:spPr>
          <a:xfrm>
            <a:off x="643125" y="1709800"/>
            <a:ext cx="8109000" cy="301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chemeClr val="dk2"/>
                </a:solidFill>
                <a:latin typeface="Goudy Bookletter 1911"/>
                <a:ea typeface="Goudy Bookletter 1911"/>
                <a:cs typeface="Goudy Bookletter 1911"/>
                <a:sym typeface="Goudy Bookletter 1911"/>
              </a:rPr>
              <a:t>What’s a LLM?</a:t>
            </a:r>
            <a:endParaRPr sz="2300">
              <a:solidFill>
                <a:schemeClr val="dk2"/>
              </a:solidFill>
              <a:latin typeface="Goudy Bookletter 1911"/>
              <a:ea typeface="Goudy Bookletter 1911"/>
              <a:cs typeface="Goudy Bookletter 1911"/>
              <a:sym typeface="Goudy Bookletter 1911"/>
            </a:endParaRPr>
          </a:p>
          <a:p>
            <a:pPr marL="0" lvl="0" indent="0" algn="l" rtl="0">
              <a:spcBef>
                <a:spcPts val="0"/>
              </a:spcBef>
              <a:spcAft>
                <a:spcPts val="0"/>
              </a:spcAft>
              <a:buNone/>
            </a:pPr>
            <a:endParaRPr sz="2300">
              <a:solidFill>
                <a:schemeClr val="dk2"/>
              </a:solidFill>
              <a:latin typeface="Goudy Bookletter 1911"/>
              <a:ea typeface="Goudy Bookletter 1911"/>
              <a:cs typeface="Goudy Bookletter 1911"/>
              <a:sym typeface="Goudy Bookletter 1911"/>
            </a:endParaRPr>
          </a:p>
          <a:p>
            <a:pPr marL="0" lvl="0" indent="0" algn="l" rtl="0">
              <a:spcBef>
                <a:spcPts val="0"/>
              </a:spcBef>
              <a:spcAft>
                <a:spcPts val="0"/>
              </a:spcAft>
              <a:buNone/>
            </a:pPr>
            <a:r>
              <a:rPr lang="en" sz="2300">
                <a:solidFill>
                  <a:schemeClr val="dk2"/>
                </a:solidFill>
                <a:latin typeface="Goudy Bookletter 1911"/>
                <a:ea typeface="Goudy Bookletter 1911"/>
                <a:cs typeface="Goudy Bookletter 1911"/>
                <a:sym typeface="Goudy Bookletter 1911"/>
              </a:rPr>
              <a:t>ChatGPT says:</a:t>
            </a:r>
            <a:r>
              <a:rPr lang="en" sz="2300">
                <a:solidFill>
                  <a:schemeClr val="dk1"/>
                </a:solidFill>
                <a:latin typeface="Goudy Bookletter 1911"/>
                <a:ea typeface="Goudy Bookletter 1911"/>
                <a:cs typeface="Goudy Bookletter 1911"/>
                <a:sym typeface="Goudy Bookletter 1911"/>
              </a:rPr>
              <a:t>A </a:t>
            </a:r>
            <a:r>
              <a:rPr lang="en" sz="2300">
                <a:solidFill>
                  <a:schemeClr val="dk1"/>
                </a:solidFill>
                <a:highlight>
                  <a:srgbClr val="FFFF00"/>
                </a:highlight>
                <a:latin typeface="Goudy Bookletter 1911"/>
                <a:ea typeface="Goudy Bookletter 1911"/>
                <a:cs typeface="Goudy Bookletter 1911"/>
                <a:sym typeface="Goudy Bookletter 1911"/>
              </a:rPr>
              <a:t>Large Language Model (LLM) is an advanced type of AI trained on huge amounts of text</a:t>
            </a:r>
            <a:r>
              <a:rPr lang="en" sz="2300">
                <a:solidFill>
                  <a:schemeClr val="dk1"/>
                </a:solidFill>
                <a:latin typeface="Goudy Bookletter 1911"/>
                <a:ea typeface="Goudy Bookletter 1911"/>
                <a:cs typeface="Goudy Bookletter 1911"/>
                <a:sym typeface="Goudy Bookletter 1911"/>
              </a:rPr>
              <a:t>. It learns to understand and generate human-like language. LLMs can do things like write stories, answer questions, translate languages, and even help with coding. They’re based on a special architecture called a </a:t>
            </a:r>
            <a:r>
              <a:rPr lang="en" sz="2300">
                <a:solidFill>
                  <a:schemeClr val="dk1"/>
                </a:solidFill>
                <a:highlight>
                  <a:srgbClr val="FFFF00"/>
                </a:highlight>
                <a:latin typeface="Goudy Bookletter 1911"/>
                <a:ea typeface="Goudy Bookletter 1911"/>
                <a:cs typeface="Goudy Bookletter 1911"/>
                <a:sym typeface="Goudy Bookletter 1911"/>
              </a:rPr>
              <a:t>Transformer</a:t>
            </a:r>
            <a:r>
              <a:rPr lang="en" sz="2300">
                <a:solidFill>
                  <a:schemeClr val="dk1"/>
                </a:solidFill>
                <a:latin typeface="Goudy Bookletter 1911"/>
                <a:ea typeface="Goudy Bookletter 1911"/>
                <a:cs typeface="Goudy Bookletter 1911"/>
                <a:sym typeface="Goudy Bookletter 1911"/>
              </a:rPr>
              <a:t>, which helps them understand context better.</a:t>
            </a:r>
            <a:endParaRPr sz="2300">
              <a:solidFill>
                <a:schemeClr val="dk2"/>
              </a:solidFill>
              <a:latin typeface="Goudy Bookletter 1911"/>
              <a:ea typeface="Goudy Bookletter 1911"/>
              <a:cs typeface="Goudy Bookletter 1911"/>
              <a:sym typeface="Goudy Bookletter 1911"/>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100"/>
                                        <p:tgtEl>
                                          <p:spTgt spid="7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additive="base">
                                        <p:cTn id="10" dur="1000"/>
                                        <p:tgtEl>
                                          <p:spTgt spid="71"/>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p:nvPr/>
        </p:nvSpPr>
        <p:spPr>
          <a:xfrm>
            <a:off x="643114" y="207900"/>
            <a:ext cx="5856877" cy="123673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4A86E8"/>
                </a:solidFill>
                <a:latin typeface="Goudy Bookletter 1911"/>
              </a:rPr>
              <a:t>Research</a:t>
            </a:r>
          </a:p>
        </p:txBody>
      </p:sp>
      <p:sp>
        <p:nvSpPr>
          <p:cNvPr id="77" name="Google Shape;77;p16"/>
          <p:cNvSpPr txBox="1"/>
          <p:nvPr/>
        </p:nvSpPr>
        <p:spPr>
          <a:xfrm>
            <a:off x="109725" y="1543650"/>
            <a:ext cx="71004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solidFill>
                  <a:srgbClr val="0000FF"/>
                </a:solidFill>
                <a:latin typeface="Goudy Bookletter 1911"/>
                <a:ea typeface="Goudy Bookletter 1911"/>
                <a:cs typeface="Goudy Bookletter 1911"/>
                <a:sym typeface="Goudy Bookletter 1911"/>
              </a:rPr>
              <a:t>(Continued)</a:t>
            </a:r>
            <a:endParaRPr sz="3500">
              <a:solidFill>
                <a:srgbClr val="0000FF"/>
              </a:solidFill>
              <a:latin typeface="Goudy Bookletter 1911"/>
              <a:ea typeface="Goudy Bookletter 1911"/>
              <a:cs typeface="Goudy Bookletter 1911"/>
              <a:sym typeface="Goudy Bookletter 1911"/>
            </a:endParaRPr>
          </a:p>
        </p:txBody>
      </p:sp>
      <p:sp>
        <p:nvSpPr>
          <p:cNvPr id="78" name="Google Shape;78;p16"/>
          <p:cNvSpPr txBox="1"/>
          <p:nvPr/>
        </p:nvSpPr>
        <p:spPr>
          <a:xfrm>
            <a:off x="2774150" y="1696050"/>
            <a:ext cx="63699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Goudy Bookletter 1911"/>
                <a:ea typeface="Goudy Bookletter 1911"/>
                <a:cs typeface="Goudy Bookletter 1911"/>
                <a:sym typeface="Goudy Bookletter 1911"/>
              </a:rPr>
              <a:t>What’s a neural network?</a:t>
            </a:r>
            <a:endParaRPr sz="1800">
              <a:solidFill>
                <a:schemeClr val="dk1"/>
              </a:solidFill>
              <a:latin typeface="Goudy Bookletter 1911"/>
              <a:ea typeface="Goudy Bookletter 1911"/>
              <a:cs typeface="Goudy Bookletter 1911"/>
              <a:sym typeface="Goudy Bookletter 1911"/>
            </a:endParaRPr>
          </a:p>
          <a:p>
            <a:pPr marL="0" lvl="0" indent="0" algn="l" rtl="0">
              <a:spcBef>
                <a:spcPts val="0"/>
              </a:spcBef>
              <a:spcAft>
                <a:spcPts val="0"/>
              </a:spcAft>
              <a:buNone/>
            </a:pPr>
            <a:endParaRPr sz="1800">
              <a:solidFill>
                <a:schemeClr val="dk1"/>
              </a:solidFill>
              <a:latin typeface="Goudy Bookletter 1911"/>
              <a:ea typeface="Goudy Bookletter 1911"/>
              <a:cs typeface="Goudy Bookletter 1911"/>
              <a:sym typeface="Goudy Bookletter 1911"/>
            </a:endParaRPr>
          </a:p>
          <a:p>
            <a:pPr marL="0" lvl="0" indent="0" algn="l" rtl="0">
              <a:spcBef>
                <a:spcPts val="0"/>
              </a:spcBef>
              <a:spcAft>
                <a:spcPts val="0"/>
              </a:spcAft>
              <a:buNone/>
            </a:pPr>
            <a:r>
              <a:rPr lang="en" sz="1800">
                <a:solidFill>
                  <a:schemeClr val="dk1"/>
                </a:solidFill>
                <a:latin typeface="Goudy Bookletter 1911"/>
                <a:ea typeface="Goudy Bookletter 1911"/>
                <a:cs typeface="Goudy Bookletter 1911"/>
                <a:sym typeface="Goudy Bookletter 1911"/>
              </a:rPr>
              <a:t>ChatGPT says: </a:t>
            </a:r>
            <a:endParaRPr sz="1800">
              <a:solidFill>
                <a:schemeClr val="dk1"/>
              </a:solidFill>
              <a:latin typeface="Goudy Bookletter 1911"/>
              <a:ea typeface="Goudy Bookletter 1911"/>
              <a:cs typeface="Goudy Bookletter 1911"/>
              <a:sym typeface="Goudy Bookletter 1911"/>
            </a:endParaRPr>
          </a:p>
          <a:p>
            <a:pPr marL="0" lvl="0" indent="0" algn="l" rtl="0">
              <a:spcBef>
                <a:spcPts val="0"/>
              </a:spcBef>
              <a:spcAft>
                <a:spcPts val="0"/>
              </a:spcAft>
              <a:buNone/>
            </a:pPr>
            <a:r>
              <a:rPr lang="en" sz="1800">
                <a:solidFill>
                  <a:schemeClr val="dk1"/>
                </a:solidFill>
                <a:latin typeface="Goudy Bookletter 1911"/>
                <a:ea typeface="Goudy Bookletter 1911"/>
                <a:cs typeface="Goudy Bookletter 1911"/>
                <a:sym typeface="Goudy Bookletter 1911"/>
              </a:rPr>
              <a:t>A </a:t>
            </a:r>
            <a:r>
              <a:rPr lang="en" sz="1800" b="1">
                <a:solidFill>
                  <a:schemeClr val="dk1"/>
                </a:solidFill>
                <a:latin typeface="Goudy Bookletter 1911"/>
                <a:ea typeface="Goudy Bookletter 1911"/>
                <a:cs typeface="Goudy Bookletter 1911"/>
                <a:sym typeface="Goudy Bookletter 1911"/>
              </a:rPr>
              <a:t>neural network</a:t>
            </a:r>
            <a:r>
              <a:rPr lang="en" sz="1800">
                <a:solidFill>
                  <a:schemeClr val="dk1"/>
                </a:solidFill>
                <a:highlight>
                  <a:srgbClr val="FFFF00"/>
                </a:highlight>
                <a:latin typeface="Goudy Bookletter 1911"/>
                <a:ea typeface="Goudy Bookletter 1911"/>
                <a:cs typeface="Goudy Bookletter 1911"/>
                <a:sym typeface="Goudy Bookletter 1911"/>
              </a:rPr>
              <a:t> is a type of AI that mimics how the human brain works.</a:t>
            </a:r>
            <a:r>
              <a:rPr lang="en" sz="1800">
                <a:solidFill>
                  <a:schemeClr val="dk1"/>
                </a:solidFill>
                <a:latin typeface="Goudy Bookletter 1911"/>
                <a:ea typeface="Goudy Bookletter 1911"/>
                <a:cs typeface="Goudy Bookletter 1911"/>
                <a:sym typeface="Goudy Bookletter 1911"/>
              </a:rPr>
              <a:t> It’s made up of layers of connected "neurons" that process information. By adjusting the strength of these connections, it learns patterns from data. Neural networks are used in things like recognizing images, understanding speech, and powering chatbots.</a:t>
            </a:r>
            <a:endParaRPr sz="1800">
              <a:solidFill>
                <a:schemeClr val="dk1"/>
              </a:solidFill>
              <a:latin typeface="Goudy Bookletter 1911"/>
              <a:ea typeface="Goudy Bookletter 1911"/>
              <a:cs typeface="Goudy Bookletter 1911"/>
              <a:sym typeface="Goudy Bookletter 1911"/>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1000"/>
                                        <p:tgtEl>
                                          <p:spTgt spid="76"/>
                                        </p:tgtEl>
                                        <p:attrNameLst>
                                          <p:attrName>ppt_w</p:attrName>
                                        </p:attrNameLst>
                                      </p:cBhvr>
                                      <p:tavLst>
                                        <p:tav tm="0">
                                          <p:val>
                                            <p:strVal val="0"/>
                                          </p:val>
                                        </p:tav>
                                        <p:tav tm="100000">
                                          <p:val>
                                            <p:strVal val="#ppt_w"/>
                                          </p:val>
                                        </p:tav>
                                      </p:tavLst>
                                    </p:anim>
                                    <p:anim calcmode="lin" valueType="num">
                                      <p:cBhvr additive="base">
                                        <p:cTn id="8" dur="1000"/>
                                        <p:tgtEl>
                                          <p:spTgt spid="76"/>
                                        </p:tgtEl>
                                        <p:attrNameLst>
                                          <p:attrName>ppt_h</p:attrName>
                                        </p:attrNameLst>
                                      </p:cBhvr>
                                      <p:tavLst>
                                        <p:tav tm="0">
                                          <p:val>
                                            <p:str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2600"/>
                                        <p:tgtEl>
                                          <p:spTgt spid="77"/>
                                        </p:tgtEl>
                                        <p:attrNameLst>
                                          <p:attrName>ppt_y</p:attrName>
                                        </p:attrNameLst>
                                      </p:cBhvr>
                                      <p:tavLst>
                                        <p:tav tm="0">
                                          <p:val>
                                            <p:strVal val="#ppt_y+1"/>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78"/>
                                        </p:tgtEl>
                                        <p:attrNameLst>
                                          <p:attrName>style.visibility</p:attrName>
                                        </p:attrNameLst>
                                      </p:cBhvr>
                                      <p:to>
                                        <p:strVal val="visible"/>
                                      </p:to>
                                    </p:set>
                                    <p:anim calcmode="lin" valueType="num">
                                      <p:cBhvr additive="base">
                                        <p:cTn id="14" dur="1000"/>
                                        <p:tgtEl>
                                          <p:spTgt spid="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p:nvPr/>
        </p:nvSpPr>
        <p:spPr>
          <a:xfrm>
            <a:off x="643114" y="207900"/>
            <a:ext cx="5856877" cy="123673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4A86E8"/>
                </a:solidFill>
                <a:latin typeface="Goudy Bookletter 1911"/>
              </a:rPr>
              <a:t>Research</a:t>
            </a:r>
          </a:p>
        </p:txBody>
      </p:sp>
      <p:sp>
        <p:nvSpPr>
          <p:cNvPr id="84" name="Google Shape;84;p17"/>
          <p:cNvSpPr txBox="1"/>
          <p:nvPr/>
        </p:nvSpPr>
        <p:spPr>
          <a:xfrm>
            <a:off x="262125" y="1696050"/>
            <a:ext cx="71004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solidFill>
                  <a:srgbClr val="0000FF"/>
                </a:solidFill>
                <a:latin typeface="Goudy Bookletter 1911"/>
                <a:ea typeface="Goudy Bookletter 1911"/>
                <a:cs typeface="Goudy Bookletter 1911"/>
                <a:sym typeface="Goudy Bookletter 1911"/>
              </a:rPr>
              <a:t>(Continued)</a:t>
            </a:r>
            <a:endParaRPr sz="3500">
              <a:solidFill>
                <a:srgbClr val="0000FF"/>
              </a:solidFill>
              <a:latin typeface="Goudy Bookletter 1911"/>
              <a:ea typeface="Goudy Bookletter 1911"/>
              <a:cs typeface="Goudy Bookletter 1911"/>
              <a:sym typeface="Goudy Bookletter 1911"/>
            </a:endParaRPr>
          </a:p>
        </p:txBody>
      </p:sp>
      <p:sp>
        <p:nvSpPr>
          <p:cNvPr id="85" name="Google Shape;85;p17"/>
          <p:cNvSpPr txBox="1"/>
          <p:nvPr/>
        </p:nvSpPr>
        <p:spPr>
          <a:xfrm>
            <a:off x="2876950" y="1832850"/>
            <a:ext cx="633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Goudy Bookletter 1911"/>
                <a:ea typeface="Goudy Bookletter 1911"/>
                <a:cs typeface="Goudy Bookletter 1911"/>
                <a:sym typeface="Goudy Bookletter 1911"/>
              </a:rPr>
              <a:t>How many games did AlphaGo play to be smart enough to beat the worlds smartest go player?</a:t>
            </a:r>
            <a:endParaRPr sz="1800">
              <a:solidFill>
                <a:schemeClr val="dk1"/>
              </a:solidFill>
              <a:latin typeface="Goudy Bookletter 1911"/>
              <a:ea typeface="Goudy Bookletter 1911"/>
              <a:cs typeface="Goudy Bookletter 1911"/>
              <a:sym typeface="Goudy Bookletter 1911"/>
            </a:endParaRPr>
          </a:p>
        </p:txBody>
      </p:sp>
      <p:sp>
        <p:nvSpPr>
          <p:cNvPr id="86" name="Google Shape;86;p17"/>
          <p:cNvSpPr txBox="1"/>
          <p:nvPr/>
        </p:nvSpPr>
        <p:spPr>
          <a:xfrm>
            <a:off x="209400" y="2309700"/>
            <a:ext cx="9030000" cy="330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Goudy Bookletter 1911"/>
                <a:ea typeface="Goudy Bookletter 1911"/>
                <a:cs typeface="Goudy Bookletter 1911"/>
                <a:sym typeface="Goudy Bookletter 1911"/>
              </a:rPr>
              <a:t>ChatGPT says:</a:t>
            </a:r>
            <a:endParaRPr sz="1600">
              <a:solidFill>
                <a:schemeClr val="dk1"/>
              </a:solidFill>
              <a:latin typeface="Goudy Bookletter 1911"/>
              <a:ea typeface="Goudy Bookletter 1911"/>
              <a:cs typeface="Goudy Bookletter 1911"/>
              <a:sym typeface="Goudy Bookletter 1911"/>
            </a:endParaRPr>
          </a:p>
          <a:p>
            <a:pPr marL="0" lvl="0" indent="0" algn="l" rtl="0">
              <a:lnSpc>
                <a:spcPct val="115000"/>
              </a:lnSpc>
              <a:spcBef>
                <a:spcPts val="1200"/>
              </a:spcBef>
              <a:spcAft>
                <a:spcPts val="0"/>
              </a:spcAft>
              <a:buClr>
                <a:schemeClr val="dk1"/>
              </a:buClr>
              <a:buSzPts val="1100"/>
              <a:buFont typeface="Arial"/>
              <a:buNone/>
            </a:pPr>
            <a:r>
              <a:rPr lang="en" sz="1600">
                <a:solidFill>
                  <a:schemeClr val="dk1"/>
                </a:solidFill>
                <a:latin typeface="Goudy Bookletter 1911"/>
                <a:ea typeface="Goudy Bookletter 1911"/>
                <a:cs typeface="Goudy Bookletter 1911"/>
                <a:sym typeface="Goudy Bookletter 1911"/>
              </a:rPr>
              <a:t>AlphaGo learned to beat the world’s best Go player by:</a:t>
            </a:r>
            <a:endParaRPr sz="1600">
              <a:solidFill>
                <a:schemeClr val="dk1"/>
              </a:solidFill>
              <a:latin typeface="Goudy Bookletter 1911"/>
              <a:ea typeface="Goudy Bookletter 1911"/>
              <a:cs typeface="Goudy Bookletter 1911"/>
              <a:sym typeface="Goudy Bookletter 1911"/>
            </a:endParaRPr>
          </a:p>
          <a:p>
            <a:pPr marL="457200" lvl="0" indent="-330200" algn="l" rtl="0">
              <a:lnSpc>
                <a:spcPct val="115000"/>
              </a:lnSpc>
              <a:spcBef>
                <a:spcPts val="1200"/>
              </a:spcBef>
              <a:spcAft>
                <a:spcPts val="0"/>
              </a:spcAft>
              <a:buClr>
                <a:schemeClr val="dk1"/>
              </a:buClr>
              <a:buSzPts val="1600"/>
              <a:buChar char="●"/>
            </a:pPr>
            <a:r>
              <a:rPr lang="en" sz="1600">
                <a:solidFill>
                  <a:schemeClr val="dk1"/>
                </a:solidFill>
                <a:highlight>
                  <a:srgbClr val="FFFF00"/>
                </a:highlight>
                <a:latin typeface="Goudy Bookletter 1911"/>
                <a:ea typeface="Goudy Bookletter 1911"/>
                <a:cs typeface="Goudy Bookletter 1911"/>
                <a:sym typeface="Goudy Bookletter 1911"/>
              </a:rPr>
              <a:t>Studying about 160,000 human games (around 30 million moves) to understand how good players think.</a:t>
            </a:r>
            <a:br>
              <a:rPr lang="en" sz="1600">
                <a:solidFill>
                  <a:schemeClr val="dk1"/>
                </a:solidFill>
                <a:latin typeface="Goudy Bookletter 1911"/>
                <a:ea typeface="Goudy Bookletter 1911"/>
                <a:cs typeface="Goudy Bookletter 1911"/>
                <a:sym typeface="Goudy Bookletter 1911"/>
              </a:rPr>
            </a:br>
            <a:endParaRPr sz="1600">
              <a:solidFill>
                <a:schemeClr val="dk1"/>
              </a:solidFill>
              <a:latin typeface="Goudy Bookletter 1911"/>
              <a:ea typeface="Goudy Bookletter 1911"/>
              <a:cs typeface="Goudy Bookletter 1911"/>
              <a:sym typeface="Goudy Bookletter 1911"/>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latin typeface="Goudy Bookletter 1911"/>
                <a:ea typeface="Goudy Bookletter 1911"/>
                <a:cs typeface="Goudy Bookletter 1911"/>
                <a:sym typeface="Goudy Bookletter 1911"/>
              </a:rPr>
              <a:t>Then playing </a:t>
            </a:r>
            <a:r>
              <a:rPr lang="en" sz="1600">
                <a:solidFill>
                  <a:schemeClr val="dk1"/>
                </a:solidFill>
                <a:highlight>
                  <a:srgbClr val="FFFF00"/>
                </a:highlight>
                <a:latin typeface="Goudy Bookletter 1911"/>
                <a:ea typeface="Goudy Bookletter 1911"/>
                <a:cs typeface="Goudy Bookletter 1911"/>
                <a:sym typeface="Goudy Bookletter 1911"/>
              </a:rPr>
              <a:t>over 1 million games against itself</a:t>
            </a:r>
            <a:r>
              <a:rPr lang="en" sz="1600">
                <a:solidFill>
                  <a:schemeClr val="dk1"/>
                </a:solidFill>
                <a:latin typeface="Goudy Bookletter 1911"/>
                <a:ea typeface="Goudy Bookletter 1911"/>
                <a:cs typeface="Goudy Bookletter 1911"/>
                <a:sym typeface="Goudy Bookletter 1911"/>
              </a:rPr>
              <a:t> to get even better.</a:t>
            </a:r>
            <a:br>
              <a:rPr lang="en" sz="1600">
                <a:solidFill>
                  <a:schemeClr val="dk1"/>
                </a:solidFill>
                <a:latin typeface="Goudy Bookletter 1911"/>
                <a:ea typeface="Goudy Bookletter 1911"/>
                <a:cs typeface="Goudy Bookletter 1911"/>
                <a:sym typeface="Goudy Bookletter 1911"/>
              </a:rPr>
            </a:br>
            <a:endParaRPr sz="1600">
              <a:solidFill>
                <a:schemeClr val="dk1"/>
              </a:solidFill>
              <a:latin typeface="Goudy Bookletter 1911"/>
              <a:ea typeface="Goudy Bookletter 1911"/>
              <a:cs typeface="Goudy Bookletter 1911"/>
              <a:sym typeface="Goudy Bookletter 1911"/>
            </a:endParaRPr>
          </a:p>
          <a:p>
            <a:pPr marL="0" lvl="0" indent="0" algn="l" rtl="0">
              <a:lnSpc>
                <a:spcPct val="115000"/>
              </a:lnSpc>
              <a:spcBef>
                <a:spcPts val="1200"/>
              </a:spcBef>
              <a:spcAft>
                <a:spcPts val="0"/>
              </a:spcAft>
              <a:buClr>
                <a:schemeClr val="dk1"/>
              </a:buClr>
              <a:buSzPts val="1100"/>
              <a:buFont typeface="Arial"/>
              <a:buNone/>
            </a:pPr>
            <a:r>
              <a:rPr lang="en" sz="1600">
                <a:solidFill>
                  <a:schemeClr val="dk1"/>
                </a:solidFill>
                <a:latin typeface="Goudy Bookletter 1911"/>
                <a:ea typeface="Goudy Bookletter 1911"/>
                <a:cs typeface="Goudy Bookletter 1911"/>
                <a:sym typeface="Goudy Bookletter 1911"/>
              </a:rPr>
              <a:t>It used </a:t>
            </a:r>
            <a:r>
              <a:rPr lang="en" sz="1600">
                <a:solidFill>
                  <a:schemeClr val="dk1"/>
                </a:solidFill>
                <a:highlight>
                  <a:srgbClr val="FFFF00"/>
                </a:highlight>
                <a:latin typeface="Goudy Bookletter 1911"/>
                <a:ea typeface="Goudy Bookletter 1911"/>
                <a:cs typeface="Goudy Bookletter 1911"/>
                <a:sym typeface="Goudy Bookletter 1911"/>
              </a:rPr>
              <a:t>neural networks</a:t>
            </a:r>
            <a:r>
              <a:rPr lang="en" sz="1600">
                <a:solidFill>
                  <a:schemeClr val="dk1"/>
                </a:solidFill>
                <a:latin typeface="Goudy Bookletter 1911"/>
                <a:ea typeface="Goudy Bookletter 1911"/>
                <a:cs typeface="Goudy Bookletter 1911"/>
                <a:sym typeface="Goudy Bookletter 1911"/>
              </a:rPr>
              <a:t> and </a:t>
            </a:r>
            <a:r>
              <a:rPr lang="en" sz="1600">
                <a:solidFill>
                  <a:schemeClr val="dk1"/>
                </a:solidFill>
                <a:highlight>
                  <a:srgbClr val="FFFF00"/>
                </a:highlight>
                <a:latin typeface="Goudy Bookletter 1911"/>
                <a:ea typeface="Goudy Bookletter 1911"/>
                <a:cs typeface="Goudy Bookletter 1911"/>
                <a:sym typeface="Goudy Bookletter 1911"/>
              </a:rPr>
              <a:t>reinforcement learning</a:t>
            </a:r>
            <a:r>
              <a:rPr lang="en" sz="1600">
                <a:solidFill>
                  <a:schemeClr val="dk1"/>
                </a:solidFill>
                <a:latin typeface="Goudy Bookletter 1911"/>
                <a:ea typeface="Goudy Bookletter 1911"/>
                <a:cs typeface="Goudy Bookletter 1911"/>
                <a:sym typeface="Goudy Bookletter 1911"/>
              </a:rPr>
              <a:t>—meaning it kept adjusting and improving by learning from its own wins and losses.</a:t>
            </a:r>
            <a:endParaRPr sz="1600">
              <a:solidFill>
                <a:schemeClr val="dk1"/>
              </a:solidFill>
              <a:latin typeface="Goudy Bookletter 1911"/>
              <a:ea typeface="Goudy Bookletter 1911"/>
              <a:cs typeface="Goudy Bookletter 1911"/>
              <a:sym typeface="Goudy Bookletter 1911"/>
            </a:endParaRPr>
          </a:p>
          <a:p>
            <a:pPr marL="0" lvl="0" indent="0" algn="l" rtl="0">
              <a:spcBef>
                <a:spcPts val="1200"/>
              </a:spcBef>
              <a:spcAft>
                <a:spcPts val="0"/>
              </a:spcAft>
              <a:buNone/>
            </a:pPr>
            <a:endParaRPr sz="1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p:tgtEl>
                                          <p:spTgt spid="83"/>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1000"/>
                                        <p:tgtEl>
                                          <p:spTgt spid="84"/>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1000"/>
                                        <p:tgtEl>
                                          <p:spTgt spid="85"/>
                                        </p:tgtEl>
                                        <p:attrNameLst>
                                          <p:attrName>ppt_y</p:attrName>
                                        </p:attrNameLst>
                                      </p:cBhvr>
                                      <p:tavLst>
                                        <p:tav tm="0">
                                          <p:val>
                                            <p:strVal val="#ppt_y+1"/>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86"/>
                                        </p:tgtEl>
                                        <p:attrNameLst>
                                          <p:attrName>style.visibility</p:attrName>
                                        </p:attrNameLst>
                                      </p:cBhvr>
                                      <p:to>
                                        <p:strVal val="visible"/>
                                      </p:to>
                                    </p:set>
                                    <p:anim calcmode="lin" valueType="num">
                                      <p:cBhvr additive="base">
                                        <p:cTn id="18" dur="1000"/>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p:nvPr/>
        </p:nvSpPr>
        <p:spPr>
          <a:xfrm>
            <a:off x="643114" y="207900"/>
            <a:ext cx="5856877" cy="123673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4A86E8"/>
                </a:solidFill>
                <a:latin typeface="Goudy Bookletter 1911"/>
              </a:rPr>
              <a:t>Research</a:t>
            </a:r>
          </a:p>
        </p:txBody>
      </p:sp>
      <p:sp>
        <p:nvSpPr>
          <p:cNvPr id="92" name="Google Shape;92;p18"/>
          <p:cNvSpPr txBox="1"/>
          <p:nvPr/>
        </p:nvSpPr>
        <p:spPr>
          <a:xfrm>
            <a:off x="262125" y="1696050"/>
            <a:ext cx="71004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solidFill>
                  <a:srgbClr val="0000FF"/>
                </a:solidFill>
                <a:latin typeface="Goudy Bookletter 1911"/>
                <a:ea typeface="Goudy Bookletter 1911"/>
                <a:cs typeface="Goudy Bookletter 1911"/>
                <a:sym typeface="Goudy Bookletter 1911"/>
              </a:rPr>
              <a:t>(Continued)</a:t>
            </a:r>
            <a:endParaRPr sz="3500">
              <a:solidFill>
                <a:srgbClr val="0000FF"/>
              </a:solidFill>
              <a:latin typeface="Goudy Bookletter 1911"/>
              <a:ea typeface="Goudy Bookletter 1911"/>
              <a:cs typeface="Goudy Bookletter 1911"/>
              <a:sym typeface="Goudy Bookletter 1911"/>
            </a:endParaRPr>
          </a:p>
        </p:txBody>
      </p:sp>
      <p:sp>
        <p:nvSpPr>
          <p:cNvPr id="93" name="Google Shape;93;p18"/>
          <p:cNvSpPr txBox="1"/>
          <p:nvPr/>
        </p:nvSpPr>
        <p:spPr>
          <a:xfrm>
            <a:off x="2876950" y="1832850"/>
            <a:ext cx="633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Goudy Bookletter 1911"/>
                <a:ea typeface="Goudy Bookletter 1911"/>
                <a:cs typeface="Goudy Bookletter 1911"/>
                <a:sym typeface="Goudy Bookletter 1911"/>
              </a:rPr>
              <a:t>What’s a transformer?</a:t>
            </a:r>
            <a:endParaRPr sz="1800">
              <a:solidFill>
                <a:schemeClr val="dk1"/>
              </a:solidFill>
              <a:latin typeface="Goudy Bookletter 1911"/>
              <a:ea typeface="Goudy Bookletter 1911"/>
              <a:cs typeface="Goudy Bookletter 1911"/>
              <a:sym typeface="Goudy Bookletter 1911"/>
            </a:endParaRPr>
          </a:p>
        </p:txBody>
      </p:sp>
      <p:sp>
        <p:nvSpPr>
          <p:cNvPr id="94" name="Google Shape;94;p18"/>
          <p:cNvSpPr txBox="1"/>
          <p:nvPr/>
        </p:nvSpPr>
        <p:spPr>
          <a:xfrm>
            <a:off x="483825" y="2341550"/>
            <a:ext cx="86076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Goudy Bookletter 1911"/>
                <a:ea typeface="Goudy Bookletter 1911"/>
                <a:cs typeface="Goudy Bookletter 1911"/>
                <a:sym typeface="Goudy Bookletter 1911"/>
              </a:rPr>
              <a:t>ChatGPT says:</a:t>
            </a:r>
            <a:r>
              <a:rPr lang="en" sz="1800">
                <a:highlight>
                  <a:srgbClr val="FFFF00"/>
                </a:highlight>
                <a:latin typeface="Goudy Bookletter 1911"/>
                <a:ea typeface="Goudy Bookletter 1911"/>
                <a:cs typeface="Goudy Bookletter 1911"/>
                <a:sym typeface="Goudy Bookletter 1911"/>
              </a:rPr>
              <a:t> </a:t>
            </a:r>
            <a:r>
              <a:rPr lang="en" sz="1800">
                <a:solidFill>
                  <a:schemeClr val="dk1"/>
                </a:solidFill>
                <a:highlight>
                  <a:srgbClr val="FFFF00"/>
                </a:highlight>
                <a:latin typeface="Goudy Bookletter 1911"/>
                <a:ea typeface="Goudy Bookletter 1911"/>
                <a:cs typeface="Goudy Bookletter 1911"/>
                <a:sym typeface="Goudy Bookletter 1911"/>
              </a:rPr>
              <a:t>A transformer is an AI model that reads and understands whole sentences at once</a:t>
            </a:r>
            <a:r>
              <a:rPr lang="en" sz="1800">
                <a:solidFill>
                  <a:schemeClr val="dk1"/>
                </a:solidFill>
                <a:latin typeface="Goudy Bookletter 1911"/>
                <a:ea typeface="Goudy Bookletter 1911"/>
                <a:cs typeface="Goudy Bookletter 1911"/>
                <a:sym typeface="Goudy Bookletter 1911"/>
              </a:rPr>
              <a:t>, </a:t>
            </a:r>
            <a:r>
              <a:rPr lang="en" sz="1800">
                <a:solidFill>
                  <a:schemeClr val="dk1"/>
                </a:solidFill>
                <a:highlight>
                  <a:srgbClr val="FFFF00"/>
                </a:highlight>
                <a:latin typeface="Goudy Bookletter 1911"/>
                <a:ea typeface="Goudy Bookletter 1911"/>
                <a:cs typeface="Goudy Bookletter 1911"/>
                <a:sym typeface="Goudy Bookletter 1911"/>
              </a:rPr>
              <a:t>using a method called attention to figure out which words are most important</a:t>
            </a:r>
            <a:r>
              <a:rPr lang="en" sz="1800">
                <a:solidFill>
                  <a:schemeClr val="dk1"/>
                </a:solidFill>
                <a:latin typeface="Goudy Bookletter 1911"/>
                <a:ea typeface="Goudy Bookletter 1911"/>
                <a:cs typeface="Goudy Bookletter 1911"/>
                <a:sym typeface="Goudy Bookletter 1911"/>
              </a:rPr>
              <a:t>. It’s powerful because it can </a:t>
            </a:r>
            <a:r>
              <a:rPr lang="en" sz="1800">
                <a:solidFill>
                  <a:schemeClr val="dk1"/>
                </a:solidFill>
                <a:highlight>
                  <a:srgbClr val="FFFF00"/>
                </a:highlight>
                <a:latin typeface="Goudy Bookletter 1911"/>
                <a:ea typeface="Goudy Bookletter 1911"/>
                <a:cs typeface="Goudy Bookletter 1911"/>
                <a:sym typeface="Goudy Bookletter 1911"/>
              </a:rPr>
              <a:t>learn from massive amounts of data without needing a lot of human help and can work very quickly</a:t>
            </a:r>
            <a:r>
              <a:rPr lang="en" sz="1800">
                <a:solidFill>
                  <a:schemeClr val="dk1"/>
                </a:solidFill>
                <a:latin typeface="Goudy Bookletter 1911"/>
                <a:ea typeface="Goudy Bookletter 1911"/>
                <a:cs typeface="Goudy Bookletter 1911"/>
                <a:sym typeface="Goudy Bookletter 1911"/>
              </a:rPr>
              <a:t>. Transformers are the technology behind many modern AI tools like chatbots (such as ChatGPT), language translators, search engines, and systems that summarize text or recognize images and speech. They are considered one of the biggest breakthroughs in making AI smarter and more useful.</a:t>
            </a:r>
            <a:endParaRPr sz="1800">
              <a:latin typeface="Goudy Bookletter 1911"/>
              <a:ea typeface="Goudy Bookletter 1911"/>
              <a:cs typeface="Goudy Bookletter 1911"/>
              <a:sym typeface="Goudy Bookletter 1911"/>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1000"/>
                                        <p:tgtEl>
                                          <p:spTgt spid="92"/>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1000"/>
                                        <p:tgtEl>
                                          <p:spTgt spid="9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1000"/>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p:nvPr/>
        </p:nvSpPr>
        <p:spPr>
          <a:xfrm>
            <a:off x="0" y="228600"/>
            <a:ext cx="7033556" cy="987902"/>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FFFF"/>
                </a:solidFill>
                <a:latin typeface="Goudy Bookletter 1911"/>
              </a:rPr>
              <a:t>My Image Model</a:t>
            </a:r>
          </a:p>
        </p:txBody>
      </p:sp>
      <p:sp>
        <p:nvSpPr>
          <p:cNvPr id="100" name="Google Shape;100;p19"/>
          <p:cNvSpPr txBox="1"/>
          <p:nvPr/>
        </p:nvSpPr>
        <p:spPr>
          <a:xfrm>
            <a:off x="0" y="1216500"/>
            <a:ext cx="6764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Goudy Bookletter 1911"/>
                <a:ea typeface="Goudy Bookletter 1911"/>
                <a:cs typeface="Goudy Bookletter 1911"/>
                <a:sym typeface="Goudy Bookletter 1911"/>
              </a:rPr>
              <a:t>Link: https://teachablemachine.withgoogle.com/models/[...]</a:t>
            </a:r>
            <a:endParaRPr sz="2600">
              <a:latin typeface="Goudy Bookletter 1911"/>
              <a:ea typeface="Goudy Bookletter 1911"/>
              <a:cs typeface="Goudy Bookletter 1911"/>
              <a:sym typeface="Goudy Bookletter 1911"/>
            </a:endParaRPr>
          </a:p>
        </p:txBody>
      </p:sp>
      <p:sp>
        <p:nvSpPr>
          <p:cNvPr id="101" name="Google Shape;101;p19"/>
          <p:cNvSpPr txBox="1"/>
          <p:nvPr/>
        </p:nvSpPr>
        <p:spPr>
          <a:xfrm>
            <a:off x="0" y="1678200"/>
            <a:ext cx="67641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Goudy Bookletter 1911"/>
                <a:ea typeface="Goudy Bookletter 1911"/>
                <a:cs typeface="Goudy Bookletter 1911"/>
                <a:sym typeface="Goudy Bookletter 1911"/>
              </a:rPr>
              <a:t>Instructions: </a:t>
            </a:r>
            <a:endParaRPr sz="1800">
              <a:latin typeface="Goudy Bookletter 1911"/>
              <a:ea typeface="Goudy Bookletter 1911"/>
              <a:cs typeface="Goudy Bookletter 1911"/>
              <a:sym typeface="Goudy Bookletter 1911"/>
            </a:endParaRPr>
          </a:p>
          <a:p>
            <a:pPr marL="457200" lvl="0" indent="-342900" algn="l" rtl="0">
              <a:spcBef>
                <a:spcPts val="0"/>
              </a:spcBef>
              <a:spcAft>
                <a:spcPts val="0"/>
              </a:spcAft>
              <a:buSzPts val="1800"/>
              <a:buFont typeface="Goudy Bookletter 1911"/>
              <a:buAutoNum type="arabicPeriod"/>
            </a:pPr>
            <a:r>
              <a:rPr lang="en" sz="1800">
                <a:latin typeface="Goudy Bookletter 1911"/>
                <a:ea typeface="Goudy Bookletter 1911"/>
                <a:cs typeface="Goudy Bookletter 1911"/>
                <a:sym typeface="Goudy Bookletter 1911"/>
              </a:rPr>
              <a:t>Add an image of sunglasses or glasses</a:t>
            </a:r>
            <a:endParaRPr sz="1800">
              <a:latin typeface="Goudy Bookletter 1911"/>
              <a:ea typeface="Goudy Bookletter 1911"/>
              <a:cs typeface="Goudy Bookletter 1911"/>
              <a:sym typeface="Goudy Bookletter 1911"/>
            </a:endParaRPr>
          </a:p>
          <a:p>
            <a:pPr marL="457200" lvl="0" indent="-342900" algn="l" rtl="0">
              <a:spcBef>
                <a:spcPts val="0"/>
              </a:spcBef>
              <a:spcAft>
                <a:spcPts val="0"/>
              </a:spcAft>
              <a:buSzPts val="1800"/>
              <a:buFont typeface="Goudy Bookletter 1911"/>
              <a:buAutoNum type="arabicPeriod"/>
            </a:pPr>
            <a:r>
              <a:rPr lang="en" sz="1800">
                <a:latin typeface="Goudy Bookletter 1911"/>
                <a:ea typeface="Goudy Bookletter 1911"/>
                <a:cs typeface="Goudy Bookletter 1911"/>
                <a:sym typeface="Goudy Bookletter 1911"/>
              </a:rPr>
              <a:t>See what the model says!</a:t>
            </a:r>
            <a:endParaRPr sz="1800">
              <a:latin typeface="Goudy Bookletter 1911"/>
              <a:ea typeface="Goudy Bookletter 1911"/>
              <a:cs typeface="Goudy Bookletter 1911"/>
              <a:sym typeface="Goudy Bookletter 1911"/>
            </a:endParaRPr>
          </a:p>
          <a:p>
            <a:pPr marL="0" lvl="0" indent="0" algn="l" rtl="0">
              <a:spcBef>
                <a:spcPts val="0"/>
              </a:spcBef>
              <a:spcAft>
                <a:spcPts val="0"/>
              </a:spcAft>
              <a:buNone/>
            </a:pPr>
            <a:r>
              <a:rPr lang="en" sz="1800">
                <a:latin typeface="Goudy Bookletter 1911"/>
                <a:ea typeface="Goudy Bookletter 1911"/>
                <a:cs typeface="Goudy Bookletter 1911"/>
                <a:sym typeface="Goudy Bookletter 1911"/>
              </a:rPr>
              <a:t>  (side note: Please don’t put images that aren’t sunglasses or glasses, the model gets terribly confused.)</a:t>
            </a:r>
            <a:endParaRPr sz="1800">
              <a:latin typeface="Goudy Bookletter 1911"/>
              <a:ea typeface="Goudy Bookletter 1911"/>
              <a:cs typeface="Goudy Bookletter 1911"/>
              <a:sym typeface="Goudy Bookletter 1911"/>
            </a:endParaRPr>
          </a:p>
        </p:txBody>
      </p:sp>
      <p:pic>
        <p:nvPicPr>
          <p:cNvPr id="102" name="Google Shape;102;p19" title="Screenshot 2025-04-27 113914.png"/>
          <p:cNvPicPr preferRelativeResize="0"/>
          <p:nvPr/>
        </p:nvPicPr>
        <p:blipFill>
          <a:blip r:embed="rId3">
            <a:alphaModFix/>
          </a:blip>
          <a:stretch>
            <a:fillRect/>
          </a:stretch>
        </p:blipFill>
        <p:spPr>
          <a:xfrm>
            <a:off x="4919516" y="3248100"/>
            <a:ext cx="4224487" cy="1895399"/>
          </a:xfrm>
          <a:prstGeom prst="rect">
            <a:avLst/>
          </a:prstGeom>
          <a:noFill/>
          <a:ln w="19050" cap="flat" cmpd="sng">
            <a:solidFill>
              <a:schemeClr val="dk2"/>
            </a:solidFill>
            <a:prstDash val="solid"/>
            <a:round/>
            <a:headEnd type="none" w="sm" len="sm"/>
            <a:tailEnd type="none" w="sm" len="sm"/>
          </a:ln>
        </p:spPr>
      </p:pic>
      <p:sp>
        <p:nvSpPr>
          <p:cNvPr id="103" name="Google Shape;103;p19"/>
          <p:cNvSpPr txBox="1"/>
          <p:nvPr/>
        </p:nvSpPr>
        <p:spPr>
          <a:xfrm>
            <a:off x="7130450" y="2846550"/>
            <a:ext cx="2040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Goudy Bookletter 1911"/>
                <a:ea typeface="Goudy Bookletter 1911"/>
                <a:cs typeface="Goudy Bookletter 1911"/>
                <a:sym typeface="Goudy Bookletter 1911"/>
              </a:rPr>
              <a:t>Image of Model</a:t>
            </a:r>
            <a:endParaRPr sz="1800">
              <a:latin typeface="Goudy Bookletter 1911"/>
              <a:ea typeface="Goudy Bookletter 1911"/>
              <a:cs typeface="Goudy Bookletter 1911"/>
              <a:sym typeface="Goudy Bookletter 1911"/>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1000"/>
                                        <p:tgtEl>
                                          <p:spTgt spid="99"/>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1000"/>
                                        <p:tgtEl>
                                          <p:spTgt spid="100"/>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1000"/>
                                        <p:tgtEl>
                                          <p:spTgt spid="101"/>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1000"/>
                                        <p:tgtEl>
                                          <p:spTgt spid="103"/>
                                        </p:tgtEl>
                                        <p:attrNameLst>
                                          <p:attrName>ppt_y</p:attrName>
                                        </p:attrNameLst>
                                      </p:cBhvr>
                                      <p:tavLst>
                                        <p:tav tm="0">
                                          <p:val>
                                            <p:strVal val="#ppt_y+1"/>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1000"/>
                                        <p:tgtEl>
                                          <p:spTgt spid="10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p:nvPr/>
        </p:nvSpPr>
        <p:spPr>
          <a:xfrm>
            <a:off x="228600" y="76200"/>
            <a:ext cx="7752815" cy="76595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FFFF"/>
                </a:solidFill>
                <a:latin typeface="Goudy Bookletter 1911"/>
              </a:rPr>
              <a:t>Good Vs. Bad Data</a:t>
            </a:r>
          </a:p>
        </p:txBody>
      </p:sp>
      <p:sp>
        <p:nvSpPr>
          <p:cNvPr id="109" name="Google Shape;109;p20"/>
          <p:cNvSpPr txBox="1"/>
          <p:nvPr/>
        </p:nvSpPr>
        <p:spPr>
          <a:xfrm>
            <a:off x="620800" y="939225"/>
            <a:ext cx="69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pic>
        <p:nvPicPr>
          <p:cNvPr id="110" name="Google Shape;110;p20" title="Screenshot 2025-05-02 161450.png"/>
          <p:cNvPicPr preferRelativeResize="0"/>
          <p:nvPr/>
        </p:nvPicPr>
        <p:blipFill>
          <a:blip r:embed="rId3">
            <a:alphaModFix/>
          </a:blip>
          <a:stretch>
            <a:fillRect/>
          </a:stretch>
        </p:blipFill>
        <p:spPr>
          <a:xfrm>
            <a:off x="2065624" y="1774800"/>
            <a:ext cx="6618050" cy="3368699"/>
          </a:xfrm>
          <a:prstGeom prst="rect">
            <a:avLst/>
          </a:prstGeom>
          <a:noFill/>
          <a:ln>
            <a:noFill/>
          </a:ln>
        </p:spPr>
      </p:pic>
      <p:sp>
        <p:nvSpPr>
          <p:cNvPr id="111" name="Google Shape;111;p20"/>
          <p:cNvSpPr txBox="1"/>
          <p:nvPr/>
        </p:nvSpPr>
        <p:spPr>
          <a:xfrm>
            <a:off x="2471400" y="1400925"/>
            <a:ext cx="5806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latin typeface="Goudy Bookletter 1911"/>
                <a:ea typeface="Goudy Bookletter 1911"/>
                <a:cs typeface="Goudy Bookletter 1911"/>
                <a:sym typeface="Goudy Bookletter 1911"/>
              </a:rPr>
              <a:t>The four rules of AI Learning</a:t>
            </a:r>
            <a:endParaRPr sz="2500">
              <a:latin typeface="Goudy Bookletter 1911"/>
              <a:ea typeface="Goudy Bookletter 1911"/>
              <a:cs typeface="Goudy Bookletter 1911"/>
              <a:sym typeface="Goudy Bookletter 1911"/>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000"/>
                                        <p:tgtEl>
                                          <p:spTgt spid="10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1000"/>
                                        <p:tgtEl>
                                          <p:spTgt spid="111"/>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1000"/>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p:nvPr/>
        </p:nvSpPr>
        <p:spPr>
          <a:xfrm>
            <a:off x="228600" y="76200"/>
            <a:ext cx="7752815" cy="76595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FFFF"/>
                </a:solidFill>
                <a:latin typeface="Goudy Bookletter 1911"/>
              </a:rPr>
              <a:t>Good Vs. Bad Data</a:t>
            </a:r>
          </a:p>
        </p:txBody>
      </p:sp>
      <p:sp>
        <p:nvSpPr>
          <p:cNvPr id="117" name="Google Shape;117;p21"/>
          <p:cNvSpPr txBox="1"/>
          <p:nvPr/>
        </p:nvSpPr>
        <p:spPr>
          <a:xfrm>
            <a:off x="620800" y="939225"/>
            <a:ext cx="696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118" name="Google Shape;118;p21"/>
          <p:cNvSpPr txBox="1"/>
          <p:nvPr/>
        </p:nvSpPr>
        <p:spPr>
          <a:xfrm>
            <a:off x="228600" y="1114750"/>
            <a:ext cx="5806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latin typeface="Goudy Bookletter 1911"/>
                <a:ea typeface="Goudy Bookletter 1911"/>
                <a:cs typeface="Goudy Bookletter 1911"/>
                <a:sym typeface="Goudy Bookletter 1911"/>
              </a:rPr>
              <a:t>Bad AI Model</a:t>
            </a:r>
            <a:endParaRPr sz="2500">
              <a:latin typeface="Goudy Bookletter 1911"/>
              <a:ea typeface="Goudy Bookletter 1911"/>
              <a:cs typeface="Goudy Bookletter 1911"/>
              <a:sym typeface="Goudy Bookletter 1911"/>
            </a:endParaRPr>
          </a:p>
        </p:txBody>
      </p:sp>
      <p:pic>
        <p:nvPicPr>
          <p:cNvPr id="119" name="Google Shape;119;p21" title="Screenshot 2025-05-02 163052.png"/>
          <p:cNvPicPr preferRelativeResize="0"/>
          <p:nvPr/>
        </p:nvPicPr>
        <p:blipFill>
          <a:blip r:embed="rId3">
            <a:alphaModFix/>
          </a:blip>
          <a:stretch>
            <a:fillRect/>
          </a:stretch>
        </p:blipFill>
        <p:spPr>
          <a:xfrm>
            <a:off x="228600" y="1684150"/>
            <a:ext cx="6297808" cy="2868374"/>
          </a:xfrm>
          <a:prstGeom prst="rect">
            <a:avLst/>
          </a:prstGeom>
          <a:noFill/>
          <a:ln>
            <a:noFill/>
          </a:ln>
        </p:spPr>
      </p:pic>
      <p:sp>
        <p:nvSpPr>
          <p:cNvPr id="120" name="Google Shape;120;p21"/>
          <p:cNvSpPr txBox="1"/>
          <p:nvPr/>
        </p:nvSpPr>
        <p:spPr>
          <a:xfrm>
            <a:off x="6670500" y="1684150"/>
            <a:ext cx="2013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Goudy Bookletter 1911"/>
                <a:ea typeface="Goudy Bookletter 1911"/>
                <a:cs typeface="Goudy Bookletter 1911"/>
                <a:sym typeface="Goudy Bookletter 1911"/>
              </a:rPr>
              <a:t>AI has been trained to recognize too many images that are not related.</a:t>
            </a:r>
            <a:endParaRPr sz="1800">
              <a:latin typeface="Goudy Bookletter 1911"/>
              <a:ea typeface="Goudy Bookletter 1911"/>
              <a:cs typeface="Goudy Bookletter 1911"/>
              <a:sym typeface="Goudy Bookletter 1911"/>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p:tgtEl>
                                          <p:spTgt spid="119"/>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 calcmode="lin" valueType="num">
                                      <p:cBhvr additive="base">
                                        <p:cTn id="11" dur="1000"/>
                                        <p:tgtEl>
                                          <p:spTgt spid="116"/>
                                        </p:tgtEl>
                                        <p:attrNameLst>
                                          <p:attrName>ppt_y</p:attrName>
                                        </p:attrNameLst>
                                      </p:cBhvr>
                                      <p:tavLst>
                                        <p:tav tm="0">
                                          <p:val>
                                            <p:strVal val="#ppt_y+1"/>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20"/>
                                        </p:tgtEl>
                                        <p:attrNameLst>
                                          <p:attrName>style.visibility</p:attrName>
                                        </p:attrNameLst>
                                      </p:cBhvr>
                                      <p:to>
                                        <p:strVal val="visible"/>
                                      </p:to>
                                    </p:set>
                                    <p:anim calcmode="lin" valueType="num">
                                      <p:cBhvr additive="base">
                                        <p:cTn id="14" dur="1000"/>
                                        <p:tgtEl>
                                          <p:spTgt spid="120"/>
                                        </p:tgtEl>
                                        <p:attrNameLst>
                                          <p:attrName>ppt_x</p:attrName>
                                        </p:attrNameLst>
                                      </p:cBhvr>
                                      <p:tavLst>
                                        <p:tav tm="0">
                                          <p:val>
                                            <p:strVal val="#ppt_x+1"/>
                                          </p:val>
                                        </p:tav>
                                        <p:tav tm="100000">
                                          <p:val>
                                            <p:strVal val="#ppt_x"/>
                                          </p:val>
                                        </p:tav>
                                      </p:tavLst>
                                    </p:anim>
                                  </p:childTnLst>
                                </p:cTn>
                              </p:par>
                              <p:par>
                                <p:cTn id="15" presetID="10" presetClass="entr" presetSubtype="0"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2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913</Words>
  <Application>Microsoft Office PowerPoint</Application>
  <PresentationFormat>On-screen Show (16:9)</PresentationFormat>
  <Paragraphs>74</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Goudy Bookletter 1911</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John Galinato</cp:lastModifiedBy>
  <cp:revision>1</cp:revision>
  <dcterms:modified xsi:type="dcterms:W3CDTF">2026-01-08T22:28:52Z</dcterms:modified>
</cp:coreProperties>
</file>