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Kanit"/>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Kanit-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Kanit-italic.fntdata"/><Relationship Id="rId14" Type="http://schemas.openxmlformats.org/officeDocument/2006/relationships/font" Target="fonts/Kanit-bold.fntdata"/><Relationship Id="rId16" Type="http://schemas.openxmlformats.org/officeDocument/2006/relationships/font" Target="fonts/Kani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4d788b7d2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4d788b7d2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4d788b7d2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4d788b7d2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4d788b7d2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4d788b7d2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4d788b7d2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4d788b7d2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4d788b7d2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4d788b7d2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4d788b7d2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4d788b7d20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10425" y="772498"/>
            <a:ext cx="6573225" cy="4298901"/>
          </a:xfrm>
          <a:prstGeom prst="rect">
            <a:avLst/>
          </a:prstGeom>
          <a:noFill/>
          <a:ln>
            <a:noFill/>
          </a:ln>
        </p:spPr>
      </p:pic>
      <p:sp>
        <p:nvSpPr>
          <p:cNvPr id="55" name="Google Shape;55;p13"/>
          <p:cNvSpPr txBox="1"/>
          <p:nvPr/>
        </p:nvSpPr>
        <p:spPr>
          <a:xfrm>
            <a:off x="4417000" y="0"/>
            <a:ext cx="5091300" cy="32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400">
                <a:solidFill>
                  <a:schemeClr val="dk1"/>
                </a:solidFill>
                <a:latin typeface="Kanit"/>
                <a:ea typeface="Kanit"/>
                <a:cs typeface="Kanit"/>
                <a:sym typeface="Kanit"/>
              </a:rPr>
              <a:t>Ai Lab Book</a:t>
            </a:r>
            <a:br>
              <a:rPr b="1" lang="en-GB" sz="6400">
                <a:solidFill>
                  <a:schemeClr val="dk1"/>
                </a:solidFill>
                <a:latin typeface="Kanit"/>
                <a:ea typeface="Kanit"/>
                <a:cs typeface="Kanit"/>
                <a:sym typeface="Kanit"/>
              </a:rPr>
            </a:br>
            <a:r>
              <a:rPr b="1" lang="en-GB" sz="6400">
                <a:solidFill>
                  <a:schemeClr val="dk1"/>
                </a:solidFill>
                <a:latin typeface="Kanit"/>
                <a:ea typeface="Kanit"/>
                <a:cs typeface="Kanit"/>
                <a:sym typeface="Kanit"/>
              </a:rPr>
              <a:t>          - Isaiah</a:t>
            </a:r>
            <a:endParaRPr b="1" sz="6400">
              <a:solidFill>
                <a:schemeClr val="dk1"/>
              </a:solidFill>
              <a:latin typeface="Kanit"/>
              <a:ea typeface="Kanit"/>
              <a:cs typeface="Kanit"/>
              <a:sym typeface="Kani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59" name="Shape 59"/>
        <p:cNvGrpSpPr/>
        <p:nvPr/>
      </p:nvGrpSpPr>
      <p:grpSpPr>
        <a:xfrm>
          <a:off x="0" y="0"/>
          <a:ext cx="0" cy="0"/>
          <a:chOff x="0" y="0"/>
          <a:chExt cx="0" cy="0"/>
        </a:xfrm>
      </p:grpSpPr>
      <p:sp>
        <p:nvSpPr>
          <p:cNvPr id="60" name="Google Shape;60;p14"/>
          <p:cNvSpPr txBox="1"/>
          <p:nvPr/>
        </p:nvSpPr>
        <p:spPr>
          <a:xfrm>
            <a:off x="0" y="0"/>
            <a:ext cx="8247000" cy="158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7200">
                <a:solidFill>
                  <a:schemeClr val="dk1"/>
                </a:solidFill>
                <a:latin typeface="Kanit"/>
                <a:ea typeface="Kanit"/>
                <a:cs typeface="Kanit"/>
                <a:sym typeface="Kanit"/>
              </a:rPr>
              <a:t>Problem:</a:t>
            </a:r>
            <a:endParaRPr b="1" sz="7200">
              <a:solidFill>
                <a:schemeClr val="dk1"/>
              </a:solidFill>
              <a:latin typeface="Kanit"/>
              <a:ea typeface="Kanit"/>
              <a:cs typeface="Kanit"/>
              <a:sym typeface="Kanit"/>
            </a:endParaRPr>
          </a:p>
        </p:txBody>
      </p:sp>
      <p:sp>
        <p:nvSpPr>
          <p:cNvPr id="61" name="Google Shape;61;p14"/>
          <p:cNvSpPr txBox="1"/>
          <p:nvPr/>
        </p:nvSpPr>
        <p:spPr>
          <a:xfrm>
            <a:off x="110425" y="1057750"/>
            <a:ext cx="5265600" cy="40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1"/>
                </a:solidFill>
                <a:latin typeface="Kanit"/>
                <a:ea typeface="Kanit"/>
                <a:cs typeface="Kanit"/>
                <a:sym typeface="Kanit"/>
              </a:rPr>
              <a:t>There are many problems on this planet such as war, pollution, crime, hunger and much more. It is making an impact on earth and is not a good thing</a:t>
            </a:r>
            <a:endParaRPr sz="2800">
              <a:solidFill>
                <a:schemeClr val="dk1"/>
              </a:solidFill>
              <a:latin typeface="Kanit"/>
              <a:ea typeface="Kanit"/>
              <a:cs typeface="Kanit"/>
              <a:sym typeface="Kanit"/>
            </a:endParaRPr>
          </a:p>
        </p:txBody>
      </p:sp>
      <p:pic>
        <p:nvPicPr>
          <p:cNvPr descr="Earth On Fire Free Stock Photo - Public Domain Pictures" id="62" name="Google Shape;62;p14"/>
          <p:cNvPicPr preferRelativeResize="0"/>
          <p:nvPr/>
        </p:nvPicPr>
        <p:blipFill rotWithShape="1">
          <a:blip r:embed="rId3">
            <a:alphaModFix/>
          </a:blip>
          <a:srcRect b="13718" l="0" r="0" t="0"/>
          <a:stretch/>
        </p:blipFill>
        <p:spPr>
          <a:xfrm>
            <a:off x="5637575" y="528900"/>
            <a:ext cx="3156960" cy="4085700"/>
          </a:xfrm>
          <a:prstGeom prst="rect">
            <a:avLst/>
          </a:prstGeom>
          <a:noFill/>
          <a:ln>
            <a:noFill/>
          </a:ln>
        </p:spPr>
      </p:pic>
      <p:pic>
        <p:nvPicPr>
          <p:cNvPr descr="File:378-thumbs-down-2.svg - Wikimedia Commons" id="63" name="Google Shape;63;p14"/>
          <p:cNvPicPr preferRelativeResize="0"/>
          <p:nvPr/>
        </p:nvPicPr>
        <p:blipFill>
          <a:blip r:embed="rId4">
            <a:alphaModFix/>
          </a:blip>
          <a:stretch>
            <a:fillRect/>
          </a:stretch>
        </p:blipFill>
        <p:spPr>
          <a:xfrm>
            <a:off x="3981175" y="0"/>
            <a:ext cx="1785149" cy="17851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7"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1591275" y="0"/>
            <a:ext cx="7552725" cy="5143500"/>
          </a:xfrm>
          <a:prstGeom prst="rect">
            <a:avLst/>
          </a:prstGeom>
          <a:noFill/>
          <a:ln>
            <a:noFill/>
          </a:ln>
        </p:spPr>
      </p:pic>
      <p:sp>
        <p:nvSpPr>
          <p:cNvPr id="69" name="Google Shape;69;p15"/>
          <p:cNvSpPr txBox="1"/>
          <p:nvPr/>
        </p:nvSpPr>
        <p:spPr>
          <a:xfrm>
            <a:off x="0" y="0"/>
            <a:ext cx="8247000" cy="158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7200">
                <a:solidFill>
                  <a:schemeClr val="lt1"/>
                </a:solidFill>
                <a:latin typeface="Kanit"/>
                <a:ea typeface="Kanit"/>
                <a:cs typeface="Kanit"/>
                <a:sym typeface="Kanit"/>
              </a:rPr>
              <a:t>Mission:</a:t>
            </a:r>
            <a:endParaRPr b="1" sz="7200">
              <a:solidFill>
                <a:schemeClr val="lt1"/>
              </a:solidFill>
              <a:latin typeface="Kanit"/>
              <a:ea typeface="Kanit"/>
              <a:cs typeface="Kanit"/>
              <a:sym typeface="Kanit"/>
            </a:endParaRPr>
          </a:p>
        </p:txBody>
      </p:sp>
      <p:sp>
        <p:nvSpPr>
          <p:cNvPr id="70" name="Google Shape;70;p15"/>
          <p:cNvSpPr txBox="1"/>
          <p:nvPr/>
        </p:nvSpPr>
        <p:spPr>
          <a:xfrm>
            <a:off x="110425" y="1057750"/>
            <a:ext cx="5265600" cy="40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lt1"/>
                </a:solidFill>
                <a:latin typeface="Kanit"/>
                <a:ea typeface="Kanit"/>
                <a:cs typeface="Kanit"/>
                <a:sym typeface="Kanit"/>
              </a:rPr>
              <a:t>We can design an Ai that can solve all these problems. It will be smarter than any human and can change the world and fix our problems.</a:t>
            </a:r>
            <a:endParaRPr sz="2800">
              <a:solidFill>
                <a:schemeClr val="lt1"/>
              </a:solidFill>
              <a:latin typeface="Kanit"/>
              <a:ea typeface="Kanit"/>
              <a:cs typeface="Kanit"/>
              <a:sym typeface="Kanit"/>
            </a:endParaRPr>
          </a:p>
        </p:txBody>
      </p:sp>
      <p:pic>
        <p:nvPicPr>
          <p:cNvPr descr="Comic thumbs up image | Public domain vectors" id="71" name="Google Shape;71;p15"/>
          <p:cNvPicPr preferRelativeResize="0"/>
          <p:nvPr/>
        </p:nvPicPr>
        <p:blipFill>
          <a:blip r:embed="rId4">
            <a:alphaModFix/>
          </a:blip>
          <a:stretch>
            <a:fillRect/>
          </a:stretch>
        </p:blipFill>
        <p:spPr>
          <a:xfrm>
            <a:off x="2962278" y="2894400"/>
            <a:ext cx="1970418" cy="2114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197600" y="767175"/>
            <a:ext cx="7793150" cy="4231025"/>
          </a:xfrm>
          <a:prstGeom prst="rect">
            <a:avLst/>
          </a:prstGeom>
          <a:noFill/>
          <a:ln>
            <a:noFill/>
          </a:ln>
        </p:spPr>
      </p:pic>
      <p:sp>
        <p:nvSpPr>
          <p:cNvPr id="77" name="Google Shape;77;p16"/>
          <p:cNvSpPr txBox="1"/>
          <p:nvPr/>
        </p:nvSpPr>
        <p:spPr>
          <a:xfrm>
            <a:off x="197600" y="0"/>
            <a:ext cx="9240900" cy="26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chemeClr val="dk1"/>
                </a:solidFill>
                <a:latin typeface="Kanit"/>
                <a:ea typeface="Kanit"/>
                <a:cs typeface="Kanit"/>
                <a:sym typeface="Kanit"/>
              </a:rPr>
              <a:t>What is a LLM?</a:t>
            </a:r>
            <a:r>
              <a:rPr b="1" lang="en-GB" sz="3000">
                <a:solidFill>
                  <a:schemeClr val="dk1"/>
                </a:solidFill>
                <a:latin typeface="Kanit"/>
                <a:ea typeface="Kanit"/>
                <a:cs typeface="Kanit"/>
                <a:sym typeface="Kanit"/>
              </a:rPr>
              <a:t>(According to ChatGPT)</a:t>
            </a:r>
            <a:endParaRPr b="1" sz="3000">
              <a:solidFill>
                <a:schemeClr val="dk1"/>
              </a:solidFill>
              <a:latin typeface="Kanit"/>
              <a:ea typeface="Kanit"/>
              <a:cs typeface="Kanit"/>
              <a:sym typeface="Kanit"/>
            </a:endParaRPr>
          </a:p>
        </p:txBody>
      </p:sp>
      <p:pic>
        <p:nvPicPr>
          <p:cNvPr descr="File:ChatGPT logo.svg - Wikipedia" id="78" name="Google Shape;78;p16"/>
          <p:cNvPicPr preferRelativeResize="0"/>
          <p:nvPr/>
        </p:nvPicPr>
        <p:blipFill>
          <a:blip r:embed="rId4">
            <a:alphaModFix/>
          </a:blip>
          <a:stretch>
            <a:fillRect/>
          </a:stretch>
        </p:blipFill>
        <p:spPr>
          <a:xfrm>
            <a:off x="7712326" y="728876"/>
            <a:ext cx="1209851" cy="12098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160C2"/>
            </a:gs>
            <a:gs pos="63000">
              <a:srgbClr val="BE3D94"/>
            </a:gs>
            <a:gs pos="100000">
              <a:srgbClr val="BE0F93"/>
            </a:gs>
          </a:gsLst>
          <a:lin ang="5400012" scaled="0"/>
        </a:gradFill>
      </p:bgPr>
    </p:bg>
    <p:spTree>
      <p:nvGrpSpPr>
        <p:cNvPr id="82" name="Shape 82"/>
        <p:cNvGrpSpPr/>
        <p:nvPr/>
      </p:nvGrpSpPr>
      <p:grpSpPr>
        <a:xfrm>
          <a:off x="0" y="0"/>
          <a:ext cx="0" cy="0"/>
          <a:chOff x="0" y="0"/>
          <a:chExt cx="0" cy="0"/>
        </a:xfrm>
      </p:grpSpPr>
      <p:sp>
        <p:nvSpPr>
          <p:cNvPr id="83" name="Google Shape;83;p17"/>
          <p:cNvSpPr txBox="1"/>
          <p:nvPr/>
        </p:nvSpPr>
        <p:spPr>
          <a:xfrm>
            <a:off x="197600" y="0"/>
            <a:ext cx="9240900" cy="26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chemeClr val="dk1"/>
                </a:solidFill>
                <a:latin typeface="Kanit"/>
                <a:ea typeface="Kanit"/>
                <a:cs typeface="Kanit"/>
                <a:sym typeface="Kanit"/>
              </a:rPr>
              <a:t>What is a LLM?</a:t>
            </a:r>
            <a:r>
              <a:rPr b="1" lang="en-GB" sz="3000">
                <a:solidFill>
                  <a:schemeClr val="dk1"/>
                </a:solidFill>
                <a:latin typeface="Kanit"/>
                <a:ea typeface="Kanit"/>
                <a:cs typeface="Kanit"/>
                <a:sym typeface="Kanit"/>
              </a:rPr>
              <a:t>(In my own words)</a:t>
            </a:r>
            <a:endParaRPr b="1" sz="3000">
              <a:solidFill>
                <a:schemeClr val="dk1"/>
              </a:solidFill>
              <a:latin typeface="Kanit"/>
              <a:ea typeface="Kanit"/>
              <a:cs typeface="Kanit"/>
              <a:sym typeface="Kanit"/>
            </a:endParaRPr>
          </a:p>
        </p:txBody>
      </p:sp>
      <p:sp>
        <p:nvSpPr>
          <p:cNvPr id="84" name="Google Shape;84;p17"/>
          <p:cNvSpPr txBox="1"/>
          <p:nvPr/>
        </p:nvSpPr>
        <p:spPr>
          <a:xfrm>
            <a:off x="180175" y="743925"/>
            <a:ext cx="5980500" cy="43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700">
                <a:solidFill>
                  <a:schemeClr val="dk1"/>
                </a:solidFill>
                <a:latin typeface="Kanit"/>
                <a:ea typeface="Kanit"/>
                <a:cs typeface="Kanit"/>
                <a:sym typeface="Kanit"/>
              </a:rPr>
              <a:t>LLM stands for Large Language Model, it is a </a:t>
            </a:r>
            <a:r>
              <a:rPr lang="en-GB" sz="2700">
                <a:solidFill>
                  <a:schemeClr val="dk1"/>
                </a:solidFill>
                <a:latin typeface="Kanit"/>
                <a:ea typeface="Kanit"/>
                <a:cs typeface="Kanit"/>
                <a:sym typeface="Kanit"/>
              </a:rPr>
              <a:t>type</a:t>
            </a:r>
            <a:r>
              <a:rPr lang="en-GB" sz="2700">
                <a:solidFill>
                  <a:schemeClr val="dk1"/>
                </a:solidFill>
                <a:latin typeface="Kanit"/>
                <a:ea typeface="Kanit"/>
                <a:cs typeface="Kanit"/>
                <a:sym typeface="Kanit"/>
              </a:rPr>
              <a:t> of Ai that is made to understand things just like the human brain. They are trained to learn from the web(websites, articles, and other stuff on the internet). They can try things billions of times to get the most accurate information to generate texts</a:t>
            </a:r>
            <a:endParaRPr sz="2700">
              <a:solidFill>
                <a:schemeClr val="dk1"/>
              </a:solidFill>
              <a:latin typeface="Kanit"/>
              <a:ea typeface="Kanit"/>
              <a:cs typeface="Kanit"/>
              <a:sym typeface="Kanit"/>
            </a:endParaRPr>
          </a:p>
        </p:txBody>
      </p:sp>
      <p:pic>
        <p:nvPicPr>
          <p:cNvPr id="85" name="Google Shape;85;p17"/>
          <p:cNvPicPr preferRelativeResize="0"/>
          <p:nvPr/>
        </p:nvPicPr>
        <p:blipFill>
          <a:blip r:embed="rId3">
            <a:alphaModFix/>
          </a:blip>
          <a:stretch>
            <a:fillRect/>
          </a:stretch>
        </p:blipFill>
        <p:spPr>
          <a:xfrm>
            <a:off x="5763376" y="951200"/>
            <a:ext cx="2973475" cy="2983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nvSpPr>
        <p:spPr>
          <a:xfrm>
            <a:off x="197600" y="0"/>
            <a:ext cx="10409100" cy="6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chemeClr val="dk1"/>
                </a:solidFill>
                <a:latin typeface="Kanit"/>
                <a:ea typeface="Kanit"/>
                <a:cs typeface="Kanit"/>
                <a:sym typeface="Kanit"/>
              </a:rPr>
              <a:t>What neutral network?(According to ChatGPT</a:t>
            </a:r>
            <a:endParaRPr b="1" sz="3200">
              <a:solidFill>
                <a:schemeClr val="dk1"/>
              </a:solidFill>
              <a:latin typeface="Kanit"/>
              <a:ea typeface="Kanit"/>
              <a:cs typeface="Kanit"/>
              <a:sym typeface="Kanit"/>
            </a:endParaRPr>
          </a:p>
        </p:txBody>
      </p:sp>
      <p:sp>
        <p:nvSpPr>
          <p:cNvPr id="91" name="Google Shape;91;p18"/>
          <p:cNvSpPr txBox="1"/>
          <p:nvPr/>
        </p:nvSpPr>
        <p:spPr>
          <a:xfrm>
            <a:off x="11216900" y="2156200"/>
            <a:ext cx="9153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92" name="Google Shape;92;p18"/>
          <p:cNvSpPr txBox="1"/>
          <p:nvPr/>
        </p:nvSpPr>
        <p:spPr>
          <a:xfrm>
            <a:off x="337075" y="796225"/>
            <a:ext cx="8806800" cy="374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GB" sz="1300">
                <a:solidFill>
                  <a:schemeClr val="dk1"/>
                </a:solidFill>
              </a:rPr>
              <a:t>A </a:t>
            </a:r>
            <a:r>
              <a:rPr b="1" lang="en-GB" sz="1300">
                <a:solidFill>
                  <a:schemeClr val="dk1"/>
                </a:solidFill>
              </a:rPr>
              <a:t>neural network</a:t>
            </a:r>
            <a:r>
              <a:rPr lang="en-GB" sz="1300">
                <a:solidFill>
                  <a:schemeClr val="dk1"/>
                </a:solidFill>
              </a:rPr>
              <a:t> is a key concept in machine learning and artificial intelligence.</a:t>
            </a:r>
            <a:r>
              <a:rPr lang="en-GB" sz="1300">
                <a:solidFill>
                  <a:schemeClr val="dk1"/>
                </a:solidFill>
                <a:highlight>
                  <a:srgbClr val="FFFF00"/>
                </a:highlight>
              </a:rPr>
              <a:t> It's a system that's inspired by how the human brain works—kind of like a digital brain that learns patterns from data.</a:t>
            </a:r>
            <a:endParaRPr b="1" sz="1500">
              <a:solidFill>
                <a:schemeClr val="dk1"/>
              </a:solidFill>
              <a:highlight>
                <a:srgbClr val="FFFF00"/>
              </a:highlight>
            </a:endParaRPr>
          </a:p>
          <a:p>
            <a:pPr indent="0" lvl="0" marL="0" rtl="0" algn="l">
              <a:lnSpc>
                <a:spcPct val="115000"/>
              </a:lnSpc>
              <a:spcBef>
                <a:spcPts val="1200"/>
              </a:spcBef>
              <a:spcAft>
                <a:spcPts val="0"/>
              </a:spcAft>
              <a:buNone/>
            </a:pPr>
            <a:r>
              <a:rPr lang="en-GB" sz="1300">
                <a:solidFill>
                  <a:schemeClr val="dk1"/>
                </a:solidFill>
              </a:rPr>
              <a:t>A neural network is a set of algorithms modeled loosely after the human brain that is designed to recognize patterns. It interprets sensory data (like text, images, or audio) through a kind of machine perception.</a:t>
            </a:r>
            <a:endParaRPr sz="1300">
              <a:solidFill>
                <a:schemeClr val="dk1"/>
              </a:solidFill>
            </a:endParaRPr>
          </a:p>
          <a:p>
            <a:pPr indent="0" lvl="0" marL="0" rtl="0" algn="l">
              <a:lnSpc>
                <a:spcPct val="115000"/>
              </a:lnSpc>
              <a:spcBef>
                <a:spcPts val="1400"/>
              </a:spcBef>
              <a:spcAft>
                <a:spcPts val="0"/>
              </a:spcAft>
              <a:buNone/>
            </a:pPr>
            <a:r>
              <a:rPr b="1" lang="en-GB" sz="1500">
                <a:solidFill>
                  <a:schemeClr val="dk1"/>
                </a:solidFill>
              </a:rPr>
              <a:t>🧱 How it works:</a:t>
            </a:r>
            <a:endParaRPr b="1" sz="1500">
              <a:solidFill>
                <a:schemeClr val="dk1"/>
              </a:solidFill>
            </a:endParaRPr>
          </a:p>
          <a:p>
            <a:pPr indent="-311150" lvl="0" marL="457200" rtl="0" algn="l">
              <a:lnSpc>
                <a:spcPct val="115000"/>
              </a:lnSpc>
              <a:spcBef>
                <a:spcPts val="1200"/>
              </a:spcBef>
              <a:spcAft>
                <a:spcPts val="0"/>
              </a:spcAft>
              <a:buClr>
                <a:schemeClr val="dk1"/>
              </a:buClr>
              <a:buSzPts val="1300"/>
              <a:buChar char="●"/>
            </a:pPr>
            <a:r>
              <a:rPr b="1" lang="en-GB" sz="1300">
                <a:solidFill>
                  <a:schemeClr val="dk1"/>
                </a:solidFill>
              </a:rPr>
              <a:t>Neurons (Nodes):</a:t>
            </a:r>
            <a:r>
              <a:rPr lang="en-GB" sz="1300">
                <a:solidFill>
                  <a:schemeClr val="dk1"/>
                </a:solidFill>
              </a:rPr>
              <a:t> The basic units—like brain cells—that process input.</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b="1" lang="en-GB" sz="1300">
                <a:solidFill>
                  <a:schemeClr val="dk1"/>
                </a:solidFill>
              </a:rPr>
              <a:t>Layers:</a:t>
            </a:r>
            <a:endParaRPr b="1" sz="1300">
              <a:solidFill>
                <a:schemeClr val="dk1"/>
              </a:solidFill>
            </a:endParaRPr>
          </a:p>
          <a:p>
            <a:pPr indent="-311150" lvl="1" marL="914400" rtl="0" algn="l">
              <a:lnSpc>
                <a:spcPct val="115000"/>
              </a:lnSpc>
              <a:spcBef>
                <a:spcPts val="0"/>
              </a:spcBef>
              <a:spcAft>
                <a:spcPts val="0"/>
              </a:spcAft>
              <a:buClr>
                <a:schemeClr val="dk1"/>
              </a:buClr>
              <a:buSzPts val="1300"/>
              <a:buChar char="○"/>
            </a:pPr>
            <a:r>
              <a:rPr b="1" lang="en-GB" sz="1300">
                <a:solidFill>
                  <a:schemeClr val="dk1"/>
                </a:solidFill>
                <a:highlight>
                  <a:srgbClr val="FFFF00"/>
                </a:highlight>
              </a:rPr>
              <a:t>Input Layer:</a:t>
            </a:r>
            <a:r>
              <a:rPr lang="en-GB" sz="1300">
                <a:solidFill>
                  <a:schemeClr val="dk1"/>
                </a:solidFill>
                <a:highlight>
                  <a:srgbClr val="FFFF00"/>
                </a:highlight>
              </a:rPr>
              <a:t> Takes in the raw data.</a:t>
            </a:r>
            <a:endParaRPr sz="1300">
              <a:solidFill>
                <a:schemeClr val="dk1"/>
              </a:solidFill>
              <a:highlight>
                <a:srgbClr val="FFFF00"/>
              </a:highlight>
            </a:endParaRPr>
          </a:p>
          <a:p>
            <a:pPr indent="-311150" lvl="1" marL="914400" rtl="0" algn="l">
              <a:lnSpc>
                <a:spcPct val="115000"/>
              </a:lnSpc>
              <a:spcBef>
                <a:spcPts val="0"/>
              </a:spcBef>
              <a:spcAft>
                <a:spcPts val="0"/>
              </a:spcAft>
              <a:buClr>
                <a:schemeClr val="dk1"/>
              </a:buClr>
              <a:buSzPts val="1300"/>
              <a:buChar char="○"/>
            </a:pPr>
            <a:r>
              <a:rPr b="1" lang="en-GB" sz="1300">
                <a:solidFill>
                  <a:schemeClr val="dk1"/>
                </a:solidFill>
                <a:highlight>
                  <a:srgbClr val="FFFF00"/>
                </a:highlight>
              </a:rPr>
              <a:t>Hidden Layers:</a:t>
            </a:r>
            <a:r>
              <a:rPr lang="en-GB" sz="1300">
                <a:solidFill>
                  <a:schemeClr val="dk1"/>
                </a:solidFill>
                <a:highlight>
                  <a:srgbClr val="FFFF00"/>
                </a:highlight>
              </a:rPr>
              <a:t> Do the processing. There can be many of these.</a:t>
            </a:r>
            <a:endParaRPr sz="1300">
              <a:solidFill>
                <a:schemeClr val="dk1"/>
              </a:solidFill>
              <a:highlight>
                <a:srgbClr val="FFFF00"/>
              </a:highlight>
            </a:endParaRPr>
          </a:p>
          <a:p>
            <a:pPr indent="-311150" lvl="1" marL="914400" rtl="0" algn="l">
              <a:lnSpc>
                <a:spcPct val="115000"/>
              </a:lnSpc>
              <a:spcBef>
                <a:spcPts val="0"/>
              </a:spcBef>
              <a:spcAft>
                <a:spcPts val="0"/>
              </a:spcAft>
              <a:buClr>
                <a:schemeClr val="dk1"/>
              </a:buClr>
              <a:buSzPts val="1300"/>
              <a:buChar char="○"/>
            </a:pPr>
            <a:r>
              <a:rPr b="1" lang="en-GB" sz="1300">
                <a:solidFill>
                  <a:schemeClr val="dk1"/>
                </a:solidFill>
                <a:highlight>
                  <a:srgbClr val="FFFF00"/>
                </a:highlight>
              </a:rPr>
              <a:t>Output Layer:</a:t>
            </a:r>
            <a:r>
              <a:rPr lang="en-GB" sz="1300">
                <a:solidFill>
                  <a:schemeClr val="dk1"/>
                </a:solidFill>
                <a:highlight>
                  <a:srgbClr val="FFFF00"/>
                </a:highlight>
              </a:rPr>
              <a:t> Gives the result.</a:t>
            </a:r>
            <a:endParaRPr sz="1300">
              <a:solidFill>
                <a:schemeClr val="dk1"/>
              </a:solidFill>
              <a:highlight>
                <a:srgbClr val="FFFF00"/>
              </a:highlight>
            </a:endParaRPr>
          </a:p>
          <a:p>
            <a:pPr indent="-311150" lvl="0" marL="457200" rtl="0" algn="l">
              <a:lnSpc>
                <a:spcPct val="115000"/>
              </a:lnSpc>
              <a:spcBef>
                <a:spcPts val="0"/>
              </a:spcBef>
              <a:spcAft>
                <a:spcPts val="0"/>
              </a:spcAft>
              <a:buClr>
                <a:schemeClr val="dk1"/>
              </a:buClr>
              <a:buSzPts val="1300"/>
              <a:buChar char="●"/>
            </a:pPr>
            <a:r>
              <a:rPr b="1" lang="en-GB" sz="1300">
                <a:solidFill>
                  <a:schemeClr val="dk1"/>
                </a:solidFill>
              </a:rPr>
              <a:t>Weights &amp; Biases:</a:t>
            </a:r>
            <a:r>
              <a:rPr lang="en-GB" sz="1300">
                <a:solidFill>
                  <a:schemeClr val="dk1"/>
                </a:solidFill>
              </a:rPr>
              <a:t> Each connection has a weight (importance) and a bias (like a baseline adjustment).</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b="1" lang="en-GB" sz="1300">
                <a:solidFill>
                  <a:schemeClr val="dk1"/>
                </a:solidFill>
              </a:rPr>
              <a:t>Activation Function:</a:t>
            </a:r>
            <a:r>
              <a:rPr lang="en-GB" sz="1300">
                <a:solidFill>
                  <a:schemeClr val="dk1"/>
                </a:solidFill>
              </a:rPr>
              <a:t> Decides whether a neuron should "fire" or not, kind of like making a decision.</a:t>
            </a:r>
            <a:br>
              <a:rPr lang="en-GB" sz="1300">
                <a:solidFill>
                  <a:schemeClr val="dk1"/>
                </a:solidFill>
              </a:rPr>
            </a:br>
            <a:endParaRPr sz="1300">
              <a:solidFill>
                <a:schemeClr val="dk1"/>
              </a:solidFill>
            </a:endParaRPr>
          </a:p>
          <a:p>
            <a:pPr indent="0" lvl="0" marL="0" rtl="0" algn="l">
              <a:lnSpc>
                <a:spcPct val="115000"/>
              </a:lnSpc>
              <a:spcBef>
                <a:spcPts val="1200"/>
              </a:spcBef>
              <a:spcAft>
                <a:spcPts val="0"/>
              </a:spcAft>
              <a:buNone/>
            </a:pPr>
            <a:r>
              <a:t/>
            </a:r>
            <a:endParaRPr sz="13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GB" sz="1300">
                <a:solidFill>
                  <a:schemeClr val="dk1"/>
                </a:solidFill>
              </a:rPr>
              <a:t>.</a:t>
            </a:r>
            <a:endParaRPr sz="1800">
              <a:solidFill>
                <a:schemeClr val="dk2"/>
              </a:solidFill>
            </a:endParaRPr>
          </a:p>
        </p:txBody>
      </p:sp>
      <p:pic>
        <p:nvPicPr>
          <p:cNvPr descr="File:ChatGPT logo.svg - Wikipedia" id="93" name="Google Shape;93;p18"/>
          <p:cNvPicPr preferRelativeResize="0"/>
          <p:nvPr/>
        </p:nvPicPr>
        <p:blipFill>
          <a:blip r:embed="rId3">
            <a:alphaModFix/>
          </a:blip>
          <a:stretch>
            <a:fillRect/>
          </a:stretch>
        </p:blipFill>
        <p:spPr>
          <a:xfrm>
            <a:off x="7346176" y="2065701"/>
            <a:ext cx="1209851" cy="12098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6EE"/>
            </a:gs>
            <a:gs pos="100000">
              <a:srgbClr val="113D8A"/>
            </a:gs>
          </a:gsLst>
          <a:lin ang="5400012" scaled="0"/>
        </a:gradFill>
      </p:bgPr>
    </p:bg>
    <p:spTree>
      <p:nvGrpSpPr>
        <p:cNvPr id="97" name="Shape 97"/>
        <p:cNvGrpSpPr/>
        <p:nvPr/>
      </p:nvGrpSpPr>
      <p:grpSpPr>
        <a:xfrm>
          <a:off x="0" y="0"/>
          <a:ext cx="0" cy="0"/>
          <a:chOff x="0" y="0"/>
          <a:chExt cx="0" cy="0"/>
        </a:xfrm>
      </p:grpSpPr>
      <p:sp>
        <p:nvSpPr>
          <p:cNvPr id="98" name="Google Shape;98;p19"/>
          <p:cNvSpPr txBox="1"/>
          <p:nvPr/>
        </p:nvSpPr>
        <p:spPr>
          <a:xfrm>
            <a:off x="197600" y="0"/>
            <a:ext cx="9240900" cy="84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400">
                <a:solidFill>
                  <a:schemeClr val="dk1"/>
                </a:solidFill>
                <a:latin typeface="Kanit"/>
                <a:ea typeface="Kanit"/>
                <a:cs typeface="Kanit"/>
                <a:sym typeface="Kanit"/>
              </a:rPr>
              <a:t>What Neural Network?</a:t>
            </a:r>
            <a:r>
              <a:rPr b="1" lang="en-GB" sz="2600">
                <a:solidFill>
                  <a:schemeClr val="dk1"/>
                </a:solidFill>
                <a:latin typeface="Kanit"/>
                <a:ea typeface="Kanit"/>
                <a:cs typeface="Kanit"/>
                <a:sym typeface="Kanit"/>
              </a:rPr>
              <a:t>(In my own words)</a:t>
            </a:r>
            <a:endParaRPr b="1" sz="2600">
              <a:solidFill>
                <a:schemeClr val="dk1"/>
              </a:solidFill>
              <a:latin typeface="Kanit"/>
              <a:ea typeface="Kanit"/>
              <a:cs typeface="Kanit"/>
              <a:sym typeface="Kanit"/>
            </a:endParaRPr>
          </a:p>
        </p:txBody>
      </p:sp>
      <p:pic>
        <p:nvPicPr>
          <p:cNvPr id="99" name="Google Shape;99;p19"/>
          <p:cNvPicPr preferRelativeResize="0"/>
          <p:nvPr/>
        </p:nvPicPr>
        <p:blipFill>
          <a:blip r:embed="rId3">
            <a:alphaModFix/>
          </a:blip>
          <a:stretch>
            <a:fillRect/>
          </a:stretch>
        </p:blipFill>
        <p:spPr>
          <a:xfrm>
            <a:off x="5599850" y="1727550"/>
            <a:ext cx="3323450" cy="2625525"/>
          </a:xfrm>
          <a:prstGeom prst="rect">
            <a:avLst/>
          </a:prstGeom>
          <a:noFill/>
          <a:ln>
            <a:noFill/>
          </a:ln>
        </p:spPr>
      </p:pic>
      <p:sp>
        <p:nvSpPr>
          <p:cNvPr id="100" name="Google Shape;100;p19"/>
          <p:cNvSpPr txBox="1"/>
          <p:nvPr/>
        </p:nvSpPr>
        <p:spPr>
          <a:xfrm>
            <a:off x="180175" y="743925"/>
            <a:ext cx="5649000" cy="43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1"/>
                </a:solidFill>
                <a:latin typeface="Kanit"/>
                <a:ea typeface="Kanit"/>
                <a:cs typeface="Kanit"/>
                <a:sym typeface="Kanit"/>
              </a:rPr>
              <a:t>Neural Network is similar to a LLM. It is a system that is inspired by the human brain. It is basically a digital brain that is very smart. It is a network of different </a:t>
            </a:r>
            <a:r>
              <a:rPr lang="en-GB" sz="2800">
                <a:solidFill>
                  <a:schemeClr val="dk1"/>
                </a:solidFill>
                <a:latin typeface="Kanit"/>
                <a:ea typeface="Kanit"/>
                <a:cs typeface="Kanit"/>
                <a:sym typeface="Kanit"/>
              </a:rPr>
              <a:t>algorithms.</a:t>
            </a:r>
            <a:r>
              <a:rPr lang="en-GB" sz="2800">
                <a:solidFill>
                  <a:schemeClr val="dk1"/>
                </a:solidFill>
                <a:latin typeface="Kanit"/>
                <a:ea typeface="Kanit"/>
                <a:cs typeface="Kanit"/>
                <a:sym typeface="Kanit"/>
              </a:rPr>
              <a:t> It  has different layers which is the Input, Hidden, and Output layer</a:t>
            </a:r>
            <a:endParaRPr sz="2800">
              <a:solidFill>
                <a:schemeClr val="dk1"/>
              </a:solidFill>
              <a:latin typeface="Kanit"/>
              <a:ea typeface="Kanit"/>
              <a:cs typeface="Kanit"/>
              <a:sym typeface="Kanit"/>
            </a:endParaRPr>
          </a:p>
        </p:txBody>
      </p:sp>
      <p:pic>
        <p:nvPicPr>
          <p:cNvPr id="101" name="Google Shape;101;p19"/>
          <p:cNvPicPr preferRelativeResize="0"/>
          <p:nvPr/>
        </p:nvPicPr>
        <p:blipFill>
          <a:blip r:embed="rId4">
            <a:alphaModFix/>
          </a:blip>
          <a:stretch>
            <a:fillRect/>
          </a:stretch>
        </p:blipFill>
        <p:spPr>
          <a:xfrm flipH="1">
            <a:off x="6432700" y="1890999"/>
            <a:ext cx="1657752" cy="15040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