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69" r:id="rId3"/>
    <p:sldId id="256" r:id="rId4"/>
    <p:sldId id="283" r:id="rId5"/>
    <p:sldId id="339" r:id="rId6"/>
    <p:sldId id="347" r:id="rId7"/>
    <p:sldId id="295" r:id="rId8"/>
    <p:sldId id="331" r:id="rId9"/>
    <p:sldId id="345" r:id="rId10"/>
    <p:sldId id="298" r:id="rId11"/>
    <p:sldId id="333" r:id="rId12"/>
    <p:sldId id="334" r:id="rId13"/>
    <p:sldId id="335" r:id="rId14"/>
    <p:sldId id="336" r:id="rId15"/>
    <p:sldId id="296" r:id="rId16"/>
    <p:sldId id="293" r:id="rId17"/>
    <p:sldId id="294" r:id="rId18"/>
    <p:sldId id="346" r:id="rId19"/>
    <p:sldId id="291" r:id="rId20"/>
    <p:sldId id="281" r:id="rId21"/>
    <p:sldId id="280" r:id="rId22"/>
    <p:sldId id="311" r:id="rId23"/>
    <p:sldId id="308" r:id="rId24"/>
    <p:sldId id="310" r:id="rId25"/>
    <p:sldId id="309" r:id="rId26"/>
    <p:sldId id="317" r:id="rId27"/>
    <p:sldId id="301" r:id="rId28"/>
    <p:sldId id="266" r:id="rId29"/>
    <p:sldId id="264" r:id="rId30"/>
    <p:sldId id="26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89894" autoAdjust="0"/>
  </p:normalViewPr>
  <p:slideViewPr>
    <p:cSldViewPr snapToGrid="0">
      <p:cViewPr varScale="1">
        <p:scale>
          <a:sx n="114" d="100"/>
          <a:sy n="114" d="100"/>
        </p:scale>
        <p:origin x="13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12850-F72C-4FA8-8EDA-850516AAE46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C3478-FA39-4E7B-A6E7-219C3C1A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Welcome to the Build-It-Yourself Laboratory, where dreams turn into toys.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How do you ask a question to get the most useful answer?</a:t>
            </a: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Conclusion:  Garbage in.  Garbage out!  Sloppy Question. Sloppy answer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When using AI tools to answer questions, how we phrase the question and the context of the question will determine the quality of the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8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How do you ask a question to get the most useful answer?</a:t>
            </a: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Conclusion:  Garbage in.  Garbage out!  Sloppy Question. Sloppy answer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When using AI tools to answer questions, how we phrase the question and the context of the question will determine the quality of the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49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How do you ask a question to get the most useful answer?</a:t>
            </a: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Conclusion:  Garbage in.  Garbage out!  Sloppy Question. Sloppy answer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When using AI tools to answer questions, how we phrase the question and the context of the question will determine the quality of the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07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How do you ask a question to get the most useful answer?</a:t>
            </a: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Conclusion:  Garbage in.  Garbage out!  Sloppy Question. Sloppy answer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When using AI tools to answer questions, how we phrase the question and the context of the question will determine the quality of the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90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Before a good engineer builds, she or he should know what others have done.</a:t>
            </a:r>
          </a:p>
          <a:p>
            <a:pPr eaLnBrk="1" hangingPunct="1"/>
            <a:r>
              <a:rPr lang="en-US" altLang="en-US" dirty="0"/>
              <a:t>AND THEN</a:t>
            </a:r>
          </a:p>
          <a:p>
            <a:pPr eaLnBrk="1" hangingPunct="1"/>
            <a:r>
              <a:rPr lang="en-US" altLang="en-US" dirty="0"/>
              <a:t>Think about first principles.  Or … how can we use facts to make better solutions?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75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Before a good engineer builds, she or he should know what others have done.</a:t>
            </a:r>
          </a:p>
          <a:p>
            <a:pPr eaLnBrk="1" hangingPunct="1"/>
            <a:r>
              <a:rPr lang="en-US" altLang="en-US" dirty="0"/>
              <a:t>AND THEN</a:t>
            </a:r>
          </a:p>
          <a:p>
            <a:pPr eaLnBrk="1" hangingPunct="1"/>
            <a:r>
              <a:rPr lang="en-US" altLang="en-US" dirty="0"/>
              <a:t>Think about first principles.  Or … how can we use facts to make better solutions?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23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Before a good engineer builds, she or he should know what others have done.</a:t>
            </a:r>
          </a:p>
          <a:p>
            <a:pPr eaLnBrk="1" hangingPunct="1"/>
            <a:r>
              <a:rPr lang="en-US" altLang="en-US" dirty="0"/>
              <a:t>AND THEN</a:t>
            </a:r>
          </a:p>
          <a:p>
            <a:pPr eaLnBrk="1" hangingPunct="1"/>
            <a:r>
              <a:rPr lang="en-US" altLang="en-US" dirty="0"/>
              <a:t>Think about first principles.  Or … how can we use facts to make better solutions?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92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Before a good engineer builds, she or he should know what others have done.</a:t>
            </a:r>
          </a:p>
          <a:p>
            <a:pPr eaLnBrk="1" hangingPunct="1"/>
            <a:r>
              <a:rPr lang="en-US" altLang="en-US" dirty="0"/>
              <a:t>AND THEN</a:t>
            </a:r>
          </a:p>
          <a:p>
            <a:pPr eaLnBrk="1" hangingPunct="1"/>
            <a:r>
              <a:rPr lang="en-US" altLang="en-US" dirty="0"/>
              <a:t>Think about first principles.  Or … how can we use facts to make better solutions?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42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Post your project on Invention Universe.  If it </a:t>
            </a:r>
            <a:r>
              <a:rPr lang="en-US" altLang="en-US" dirty="0" err="1"/>
              <a:t>mets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6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r>
              <a:rPr lang="en-US" dirty="0"/>
              <a:t>We want you.  Join our team!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14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Before building, a good engineer will define the problem and set goals.</a:t>
            </a:r>
          </a:p>
          <a:p>
            <a:pPr marL="0" indent="0" eaLnBrk="1" hangingPunct="1">
              <a:buNone/>
            </a:pPr>
            <a:r>
              <a:rPr lang="en-US" altLang="en-US" dirty="0"/>
              <a:t>What do you think is our most serious problem?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6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91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53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5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Before building, a good engineer will define the problem and set goals.</a:t>
            </a:r>
          </a:p>
          <a:p>
            <a:pPr marL="0" indent="0" eaLnBrk="1" hangingPunct="1">
              <a:buNone/>
            </a:pPr>
            <a:r>
              <a:rPr lang="en-US" altLang="en-US" dirty="0"/>
              <a:t>What could robots do to make life better?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0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How do you ask a question to get the most useful answer?</a:t>
            </a: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Conclusion:  Garbage in.  Garbage out!  Sloppy Question. Sloppy answer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When using AI tools to answer questions, how we phrase the question and the context of the question will determine the quality of the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6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How do you ask a question to get the most useful answer?</a:t>
            </a: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Conclusion:  Garbage in.  Garbage out!  Sloppy Question. Sloppy answer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When using AI tools to answer questions, how we phrase the question and the context of the question will determine the quality of the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8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Before a good engineer builds, she or he should know what others have done.</a:t>
            </a:r>
          </a:p>
          <a:p>
            <a:pPr eaLnBrk="1" hangingPunct="1"/>
            <a:r>
              <a:rPr lang="en-US" altLang="en-US" dirty="0"/>
              <a:t>AND THEN</a:t>
            </a:r>
          </a:p>
          <a:p>
            <a:pPr eaLnBrk="1" hangingPunct="1"/>
            <a:r>
              <a:rPr lang="en-US" altLang="en-US" dirty="0"/>
              <a:t>Think about first principles.  Or … how can we use facts to make better solutions?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6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How do you ask a question to get the most useful answer?</a:t>
            </a: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Conclusion:  Garbage in.  Garbage out!  Sloppy Question. Sloppy answer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When using AI tools to answer questions, how we phrase the question and the context of the question will determine the quality of the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71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How do you ask a question to get the most useful answer?</a:t>
            </a: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Conclusion:  Garbage in.  Garbage out!  Sloppy Question. Sloppy answer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When using AI tools to answer questions, how we phrase the question and the context of the question will determine the quality of the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46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How do you ask a question to get the most useful answer?</a:t>
            </a: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Conclusion:  Garbage in.  Garbage out!  Sloppy Question. Sloppy answer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When using AI tools to answer questions, how we phrase the question and the context of the question will determine the quality of the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0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5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24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07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03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35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69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088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95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85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688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25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3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C870-A9DC-43F3-897C-9523794E93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902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everydayhealth.com/diet-nutrition/diet/best-and-worst-candies-for-your-health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452838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ai-prompt-engineer-jobs-pay-salary-requirements-no-tech-background-2023-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>
                <a:solidFill>
                  <a:srgbClr val="000000"/>
                </a:solidFill>
                <a:latin typeface="Ribeye" panose="020B0604020202020204" charset="0"/>
                <a:cs typeface="Arial"/>
                <a:sym typeface="Ribeye"/>
              </a:rPr>
              <a:t>AI Prompt Engineering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Lab Book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 flipH="1">
            <a:off x="1946246" y="5419288"/>
            <a:ext cx="520117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911 Calling all robots!  We have a problem.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" name="Google Shape;130;p2"/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131" name="Google Shape;131;p2"/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2"/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144" name="Google Shape;144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2"/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2"/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150" name="Google Shape;150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2"/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156" name="Google Shape;156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2"/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2"/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162" name="Google Shape;16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2"/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325" y="3593253"/>
            <a:ext cx="3264583" cy="575548"/>
          </a:xfrm>
          <a:prstGeom prst="rect">
            <a:avLst/>
          </a:prstGeom>
        </p:spPr>
      </p:pic>
      <p:pic>
        <p:nvPicPr>
          <p:cNvPr id="4" name="Picture 3" descr="A cartoon robot with a lightning bolt&#10;&#10;Description automatically generated">
            <a:extLst>
              <a:ext uri="{FF2B5EF4-FFF2-40B4-BE49-F238E27FC236}">
                <a16:creationId xmlns:a16="http://schemas.microsoft.com/office/drawing/2014/main" id="{20E2D978-3314-6FEA-8E05-FB485E497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73" y="885344"/>
            <a:ext cx="2190750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553" y="857252"/>
            <a:ext cx="41190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How to ask a question: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D4D4D"/>
                </a:solidFill>
                <a:latin typeface="Comic Sans MS" panose="030F0702030302020204" pitchFamily="66" charset="0"/>
              </a:rPr>
              <a:t>Add context.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What is your perspective? age, country, sex, …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Add examples.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Define your goal.</a:t>
            </a:r>
          </a:p>
        </p:txBody>
      </p:sp>
      <p:pic>
        <p:nvPicPr>
          <p:cNvPr id="45" name="Picture 44" descr="A blue question mark with red dots&#10;&#10;Description automatically generated">
            <a:extLst>
              <a:ext uri="{FF2B5EF4-FFF2-40B4-BE49-F238E27FC236}">
                <a16:creationId xmlns:a16="http://schemas.microsoft.com/office/drawing/2014/main" id="{D6EA1C46-CF45-4FD1-552E-1C2A4739F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7" y="971552"/>
            <a:ext cx="2073494" cy="246876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A15A0F1-8A78-0F54-30A9-097941D99F5F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EB84EBC-C379-F035-3B08-A7387A5502F7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30079BB2-BBE8-6E4E-4FA9-48A48B92B0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754D5EE-16B6-3D89-BFFA-881E04E541AC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A619DD8-A083-0749-4D15-0FF515EB9ED7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277ECB4-7BC2-5AF8-5A9C-496919BCC1C7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53F1038-452F-B8F8-1339-1D2BD304ECE0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75D008E-8261-159D-60D8-A04C46834F62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D9CB287-7F3A-223B-3E42-C378F9CB2556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F61BA17-70A4-62A4-E6BE-BDB530BA4634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78AD16-703A-FEEC-096B-6465C716BFA8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3EAA317-094B-A185-F130-71B507676B11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AF5208-D5CE-9020-0761-3E21F82E1EB4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14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552" y="857252"/>
            <a:ext cx="4787777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How to ask a question: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D4D4D"/>
                </a:solidFill>
                <a:latin typeface="Comic Sans MS" panose="030F0702030302020204" pitchFamily="66" charset="0"/>
              </a:rPr>
              <a:t>Use the proper AI tool.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Ask the right person.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Opinion, Fact, Brainstorm, …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 descr="A blue question mark with red dots&#10;&#10;Description automatically generated">
            <a:extLst>
              <a:ext uri="{FF2B5EF4-FFF2-40B4-BE49-F238E27FC236}">
                <a16:creationId xmlns:a16="http://schemas.microsoft.com/office/drawing/2014/main" id="{987FD766-8ED3-0810-42D5-7B9DCFE7B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7" y="971552"/>
            <a:ext cx="2073494" cy="24687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9C3B383-805A-F7E2-373F-B0DE3EBFAAD4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6CF4FC2-97FC-DE01-6E3D-C0F78473777A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17FBC0F-7B26-A622-0730-EE040A1BE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6536BB-AC2D-E4C0-FB70-EFB64695B63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E18EEDF-4FD6-86A3-B809-66D4389B5EA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E24B1D5-5D4D-3250-B5E8-1BCD7DD9198F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38CC4CF-1D6F-D32B-A242-A147E0DDE0C9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3D7D309-DE7A-E87B-B053-6DD53EBEE32A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C12B73-D83F-C2B8-39BB-E87046A668A5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1F6EA3-A49F-75B4-6398-624B4806F0B5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59F391-6143-8101-D3E4-F7A98A5205C1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CE8225-8E72-9BD3-0C24-27365BEEB2DF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843785-68B8-113B-901B-6FE093975A83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56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552" y="857252"/>
            <a:ext cx="478777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How to ask a question: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D4D4D"/>
                </a:solidFill>
                <a:latin typeface="Comic Sans MS" panose="030F0702030302020204" pitchFamily="66" charset="0"/>
              </a:rPr>
              <a:t>Be suspicious.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Analyze answers to filter hallucinations.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Check multiple sources.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Ask a question is several ways.</a:t>
            </a:r>
          </a:p>
        </p:txBody>
      </p:sp>
      <p:pic>
        <p:nvPicPr>
          <p:cNvPr id="2" name="Picture 1" descr="A blue question mark with red dots&#10;&#10;Description automatically generated">
            <a:extLst>
              <a:ext uri="{FF2B5EF4-FFF2-40B4-BE49-F238E27FC236}">
                <a16:creationId xmlns:a16="http://schemas.microsoft.com/office/drawing/2014/main" id="{88379DA1-8D34-371A-07AB-662C15E24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7" y="971552"/>
            <a:ext cx="2073494" cy="24687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DD060C3-28CC-9D93-DC69-CF11E6AB628A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D4A2FA-CB8D-6EF2-7F29-8F1798B9DF00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F094C9C-3EE4-FB52-E3F4-62F419DEA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C034E5-FA99-798E-69B2-FDF7F929509D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8F885E9-3FED-A38F-333F-C31A4FE858B0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DD16F7B-2A40-EEDF-9A27-3E762FE8E179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B63E2E4-8F6A-E902-595A-17AFBF89FBA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5A9539-90A5-706B-8B27-1FFD105DEAB8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E69B4A2-C8AD-24EA-FCD6-70B96E56AABE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89C83D8-3838-6FAC-3B12-914AF9CA34F6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82F39D-498D-A317-B3F1-56B7C1A3A7EF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FE795F-959A-F3DA-7F2C-23620C7B6F69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412708-5027-4F4E-A950-5B1A1A3D25D2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77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552" y="857252"/>
            <a:ext cx="478777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How to ask a question: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D4D4D"/>
                </a:solidFill>
                <a:latin typeface="Comic Sans MS" panose="030F0702030302020204" pitchFamily="66" charset="0"/>
              </a:rPr>
              <a:t>Be respectful.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Engage in constructive analysis of different perspectives.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Treat others (including robots)  as you would like to be treated.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Try to make the world better.  Be a good global citizen.</a:t>
            </a:r>
          </a:p>
        </p:txBody>
      </p:sp>
      <p:pic>
        <p:nvPicPr>
          <p:cNvPr id="2" name="Picture 1" descr="A blue question mark with red dots&#10;&#10;Description automatically generated">
            <a:extLst>
              <a:ext uri="{FF2B5EF4-FFF2-40B4-BE49-F238E27FC236}">
                <a16:creationId xmlns:a16="http://schemas.microsoft.com/office/drawing/2014/main" id="{2451ED4F-6929-5DC5-147E-5AAAEE570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7" y="971552"/>
            <a:ext cx="2073494" cy="24687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260AEB0-62A9-96CA-1959-970C49AF089D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DEFD58-6361-5EA1-3EBA-43F0C00AD9F8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72CC75F-6FB6-A4D6-E245-215138D3A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943E29-54B0-738B-09CE-CD57317D0F82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E3B86B3-067E-76FB-B58A-251274290A5F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B08E684-C7E7-1ED1-5ACC-7F9FF1203B59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BA42A37-7766-8EC6-DB8C-4817CF5E1872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C054AD-7DAC-D8CC-EFDA-C9135392F37E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15D1FE1-B0B4-12FC-EBE1-078D7B0E4440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406019-CB85-A116-7032-39C2C759998C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B01AF1-C7CF-31A2-36C5-037342CDC033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AC7E09-A986-C154-13B9-5EEF6D3D43C2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075BE2-D405-5794-59F2-239E1E73B017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23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Project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905" y="838641"/>
            <a:ext cx="49833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Comparison: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Is it better to have more candy or less?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Sweets can be part of a healthy, lifelong eating pattern. But for the least harm and -- don't forget this -- the fullest enjoyment, they should be eaten in moderation. That means in small amounts, or only a couple of times a week.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WebMD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  <a:hlinkClick r:id="rId3"/>
              </a:rPr>
              <a:t>https://www.webmd.com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Picture 2" descr="Google">
            <a:extLst>
              <a:ext uri="{FF2B5EF4-FFF2-40B4-BE49-F238E27FC236}">
                <a16:creationId xmlns:a16="http://schemas.microsoft.com/office/drawing/2014/main" id="{878F1E9F-7D6F-D7A9-5CC4-F9F24CFBC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84" y="971552"/>
            <a:ext cx="1752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EED03EE-884D-997A-612A-EE3FF32D6BA1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820EBFA-10CF-418C-BC08-2A6963A7FF45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1CB0111-59EE-C617-0969-AD032FB1A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5B19C8A-2D95-E9BF-3CF4-DD0BCF775C14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21DF337-AE00-E325-3D08-267CB50EB80B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6090DB0-B58E-2FF5-85D7-C55FF5B488C3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B5D04EA-8BF1-DAE0-D6A7-82DB8201F025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CB834F-56C2-49B2-40AB-871DD42C17EE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AAC037-40E2-5EC9-B338-0D09476985A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FD0CC1-1D11-6818-26D9-EFC5A3FBC42A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0A1C3F-CBD3-AC9B-03A1-EF63496CEE3B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E3071F-CA99-AEFF-1F84-A1AEB3C47B8A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5B4B49-B413-EE8E-5912-BC6DEC52782A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3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Project</a:t>
            </a:r>
          </a:p>
        </p:txBody>
      </p:sp>
      <p:pic>
        <p:nvPicPr>
          <p:cNvPr id="1028" name="Picture 4" descr="Apple Says 'Hey Siri' Detection Briefly Becomes Extra Sensitive If Your ...">
            <a:extLst>
              <a:ext uri="{FF2B5EF4-FFF2-40B4-BE49-F238E27FC236}">
                <a16:creationId xmlns:a16="http://schemas.microsoft.com/office/drawing/2014/main" id="{FF34BD40-8AF9-6DD4-776B-EBB01C3F6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84" y="914402"/>
            <a:ext cx="1950720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4">
            <a:extLst>
              <a:ext uri="{FF2B5EF4-FFF2-40B4-BE49-F238E27FC236}">
                <a16:creationId xmlns:a16="http://schemas.microsoft.com/office/drawing/2014/main" id="{06C154FD-2D1F-72F8-9312-1A99E1F23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164" y="838641"/>
            <a:ext cx="49833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Comparison: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Is it better to have more candy or less?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The 6 Best and 5 Worst Candies for Your Health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Good: Peanut M&amp;Ms, </a:t>
            </a:r>
            <a:r>
              <a:rPr lang="en-US" altLang="en-US" sz="2000" dirty="0" err="1">
                <a:solidFill>
                  <a:srgbClr val="4D4D4D"/>
                </a:solidFill>
                <a:latin typeface="Comic Sans MS" panose="030F0702030302020204" pitchFamily="66" charset="0"/>
              </a:rPr>
              <a:t>Reeces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Peanut Butter Cups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Bad: Candy Corn, Gummy Bears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  <a:hlinkClick r:id="rId4"/>
              </a:rPr>
              <a:t>https://www.everydayhealth.com/diet-nutrition/diet/best-and-worst-candies-for-your-health/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2FFDE3-B295-54C2-AD0F-86EA7E59CF01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B50A28A-73BD-8C4F-0683-9B268C5EE2E1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DE50CA5-DC3F-8BFD-7831-F3405A163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E47BC7-7905-4CC1-2A0B-3A86457FFA51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A408E69-FACB-E9EF-F259-C6D5A1BDBCEE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950213-2A25-919D-81FF-9FC79B0F2C7F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261D650-55C8-2912-7047-2237FA49EFDE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A2E71-B188-7C9C-F079-0B1F555ED814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57218B-540A-A436-215C-0E2A567AD062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A7B3E44-84FA-EE23-6795-DB1FB6A19870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61B9D4-415F-EAD2-902F-A3C0E2CB3655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DB6C07-5575-07AD-9812-9DC466D95206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2E3909-228B-C66E-EF28-54035EA8D6D4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01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FF2BC-34C0-4DFE-443D-3240C42A6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31" y="914402"/>
            <a:ext cx="2333625" cy="800100"/>
          </a:xfrm>
          <a:prstGeom prst="rect">
            <a:avLst/>
          </a:prstGeom>
        </p:spPr>
      </p:pic>
      <p:sp>
        <p:nvSpPr>
          <p:cNvPr id="3" name="Rectangle 14">
            <a:extLst>
              <a:ext uri="{FF2B5EF4-FFF2-40B4-BE49-F238E27FC236}">
                <a16:creationId xmlns:a16="http://schemas.microsoft.com/office/drawing/2014/main" id="{B3C874EE-6F93-CD02-5DC7-AD97BBF70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886" y="840149"/>
            <a:ext cx="49833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Comparison: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Is it better to have more candy or less?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Chat GPT answer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The answer summarizes both sides.  It offers a middle-of-the- road answer.  It also gives you factors to consider when answering the question.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“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Söhne"/>
              </a:rPr>
              <a:t>In summary, in terms of health and nutrition, having less candy is generally better. However, occasional enjoyment of candy in moderation can be acceptable for many individuals as long as it fits into a balanced diet and lifestyle. The key is to strike a balance that aligns with your personal health goals and preferences.</a:t>
            </a:r>
            <a:r>
              <a:rPr lang="en-US" sz="2000" b="0" i="0" dirty="0">
                <a:solidFill>
                  <a:srgbClr val="4D4D4D"/>
                </a:solidFill>
                <a:effectLst/>
                <a:latin typeface="Comic Sans MS" panose="030F0702030302020204" pitchFamily="66" charset="0"/>
              </a:rPr>
              <a:t>”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CB4FD9-3B31-AF71-DC75-4B57B1A9F4BD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D290E5-370C-99AA-35CB-438252715F8B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13D0AC3-22C7-F20F-A6CC-2EF7BBA40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A1F8563-60EA-35F3-20A8-B7AEA957234C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4EB4E2E-22D3-16DC-323C-DFA47E4D9451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F2F8A7F-E15E-78FE-4E27-A06CC83FB4CA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DF56130-115E-8BBD-769E-5A2445D48B9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C68A6C-3E52-B6B6-1487-9AB7EFF996A2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56386F4-EC82-C36E-07C6-0B78EAA4BC70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1C39CB7-1BC2-266A-F1A0-719C09D1C750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E7FEFE-8420-2B8C-1E7B-4FF24F68BFF7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82F6D5-D0B4-BF7D-2427-DDB8F4BD545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51F537-3D02-9FB3-F1D2-305692E10797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6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Project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3C874EE-6F93-CD02-5DC7-AD97BBF70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886" y="840149"/>
            <a:ext cx="49833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Let’s write and illustrate a smart, interactive story.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Your challenge is to design Chat GPT prompts that describe When, Where, Who, and What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  <a:hlinkClick r:id="rId3"/>
              </a:rPr>
              <a:t>https://scratch.mit.edu/projects/452838/</a:t>
            </a:r>
            <a:endParaRPr lang="en-US" altLang="en-US" sz="16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Critique how Chat GPT’s writing is good and how it could be better.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9C9F94-166A-0DD7-DB7F-DDA88C0F1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34268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002B30-422F-675A-15B7-A295B2D2F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85" y="3330429"/>
            <a:ext cx="2827487" cy="20888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D61AF1-BEF8-B645-EF0A-31E0C5E30C9A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51E563-C7EE-326F-2591-823E2BAE46B6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2636D70-16A8-A1BE-B97F-D6F53013F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F003CC-3860-7EA8-E1C0-FC1A6A9B2A75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348EEBB-5BFD-CB98-7C27-23FE90E4CB0B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A0B6F99-7D0A-F594-A52E-1B572A15235C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FA4DB14-ED83-C30E-E5ED-5654540E1392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6FCF1B-B472-D9A3-0380-005524E403AB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2BBC9B-D7EE-1D1F-1BA5-238E228C0C22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52DA89-8E1B-C66C-7037-40197C53594C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DC1D1A-317C-0DB0-C436-8C339BAD5215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D3DE13-B433-A18A-865F-334BBE761B0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E0C228-0590-8695-08AB-A14C97B4655F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048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Hall of Fame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940" y="858353"/>
            <a:ext cx="40415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Post your solution in the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Build-It-Yourself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Hall of Fame</a:t>
            </a:r>
          </a:p>
        </p:txBody>
      </p:sp>
      <p:pic>
        <p:nvPicPr>
          <p:cNvPr id="3" name="Picture 2" descr="A blue and yellow ribbon with yellow text&#10;&#10;Description automatically generated">
            <a:extLst>
              <a:ext uri="{FF2B5EF4-FFF2-40B4-BE49-F238E27FC236}">
                <a16:creationId xmlns:a16="http://schemas.microsoft.com/office/drawing/2014/main" id="{0FF46D05-F56D-E89A-BEA4-E34A2242E0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11" y="1143002"/>
            <a:ext cx="2791737" cy="35902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42E5ED9-FE15-FBEC-385E-1F006B1973D6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F453482-88C7-0A26-FCDF-0661FA8C041D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BC45FE6-925B-D63A-38AC-B084BC5DC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8EEE741-ABEB-7FD1-83C4-16D20DD9003D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071CF5F-F416-882E-3489-C0BA10F06C10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F9993E1-852A-F541-F2F3-DB8C2D024752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CDA072-71EB-1A20-0A58-0614824AD5E3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35FCB2-8407-03B4-E422-EC37B44616AA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5F6FE5-A77A-8995-36B7-B4D035F33BD1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0D3C57D-CCD0-434E-5253-FF544C7763AC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2C3577-FC0C-0C53-D94B-74844C67D8BB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9D001-0694-1D32-62CE-CA590BB8BE1B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A3EDD5-8388-5DC1-5F63-D642B6C64D46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79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/>
        </p:nvSpPr>
        <p:spPr>
          <a:xfrm flipH="1">
            <a:off x="1971412" y="2004966"/>
            <a:ext cx="5201174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WANTED: FUNKY ARTISTS AND BUILDERS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Build online with art and engineering college students.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Grown ups need not apply.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build-it-yourself.com/apply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Copyright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325" y="1168832"/>
            <a:ext cx="3264583" cy="575548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783BC964-3928-4B0B-A393-4E22305D1E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010" y="3513492"/>
            <a:ext cx="1205979" cy="1494736"/>
          </a:xfrm>
          <a:prstGeom prst="rect">
            <a:avLst/>
          </a:prstGeom>
        </p:spPr>
      </p:pic>
      <p:grpSp>
        <p:nvGrpSpPr>
          <p:cNvPr id="5" name="Google Shape;130;p2">
            <a:extLst>
              <a:ext uri="{FF2B5EF4-FFF2-40B4-BE49-F238E27FC236}">
                <a16:creationId xmlns:a16="http://schemas.microsoft.com/office/drawing/2014/main" id="{E602F64E-2DE9-4C4B-B0AA-7EC10A380774}"/>
              </a:ext>
            </a:extLst>
          </p:cNvPr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6" name="Google Shape;131;p2">
              <a:extLst>
                <a:ext uri="{FF2B5EF4-FFF2-40B4-BE49-F238E27FC236}">
                  <a16:creationId xmlns:a16="http://schemas.microsoft.com/office/drawing/2014/main" id="{F42E3968-F2D8-4A5F-B382-DB9FA7DB79C4}"/>
                </a:ext>
              </a:extLst>
            </p:cNvPr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42" name="Google Shape;132;p2">
                <a:extLst>
                  <a:ext uri="{FF2B5EF4-FFF2-40B4-BE49-F238E27FC236}">
                    <a16:creationId xmlns:a16="http://schemas.microsoft.com/office/drawing/2014/main" id="{60960072-19E9-49C9-A43C-FC59300374B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33;p2">
                <a:extLst>
                  <a:ext uri="{FF2B5EF4-FFF2-40B4-BE49-F238E27FC236}">
                    <a16:creationId xmlns:a16="http://schemas.microsoft.com/office/drawing/2014/main" id="{3A40D9E6-9F49-4708-A6BD-EA7768E960F6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4;p2">
              <a:extLst>
                <a:ext uri="{FF2B5EF4-FFF2-40B4-BE49-F238E27FC236}">
                  <a16:creationId xmlns:a16="http://schemas.microsoft.com/office/drawing/2014/main" id="{3823181E-6E33-4622-987E-9E1CE4F63FBF}"/>
                </a:ext>
              </a:extLst>
            </p:cNvPr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40" name="Google Shape;135;p2">
                <a:extLst>
                  <a:ext uri="{FF2B5EF4-FFF2-40B4-BE49-F238E27FC236}">
                    <a16:creationId xmlns:a16="http://schemas.microsoft.com/office/drawing/2014/main" id="{0A5040A3-7CF0-4A9C-B044-DBFDC261D13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36;p2">
                <a:extLst>
                  <a:ext uri="{FF2B5EF4-FFF2-40B4-BE49-F238E27FC236}">
                    <a16:creationId xmlns:a16="http://schemas.microsoft.com/office/drawing/2014/main" id="{9E800A52-FAEC-4CC8-A8CB-D1384248917C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7;p2">
              <a:extLst>
                <a:ext uri="{FF2B5EF4-FFF2-40B4-BE49-F238E27FC236}">
                  <a16:creationId xmlns:a16="http://schemas.microsoft.com/office/drawing/2014/main" id="{30AF530D-6CA7-4D91-9F44-379A781982E0}"/>
                </a:ext>
              </a:extLst>
            </p:cNvPr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38" name="Google Shape;138;p2">
                <a:extLst>
                  <a:ext uri="{FF2B5EF4-FFF2-40B4-BE49-F238E27FC236}">
                    <a16:creationId xmlns:a16="http://schemas.microsoft.com/office/drawing/2014/main" id="{D3099BC9-A48C-414C-A44E-5E3A2CC627B7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39;p2">
                <a:extLst>
                  <a:ext uri="{FF2B5EF4-FFF2-40B4-BE49-F238E27FC236}">
                    <a16:creationId xmlns:a16="http://schemas.microsoft.com/office/drawing/2014/main" id="{7E0FC1B0-9EC1-4837-AB83-BF007C24A041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0;p2">
              <a:extLst>
                <a:ext uri="{FF2B5EF4-FFF2-40B4-BE49-F238E27FC236}">
                  <a16:creationId xmlns:a16="http://schemas.microsoft.com/office/drawing/2014/main" id="{47E277BA-D8BD-46C0-BCF2-3B0F18BCE532}"/>
                </a:ext>
              </a:extLst>
            </p:cNvPr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36" name="Google Shape;141;p2">
                <a:extLst>
                  <a:ext uri="{FF2B5EF4-FFF2-40B4-BE49-F238E27FC236}">
                    <a16:creationId xmlns:a16="http://schemas.microsoft.com/office/drawing/2014/main" id="{99265897-45DE-4C5E-B558-A7A3E45BBDD8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42;p2">
                <a:extLst>
                  <a:ext uri="{FF2B5EF4-FFF2-40B4-BE49-F238E27FC236}">
                    <a16:creationId xmlns:a16="http://schemas.microsoft.com/office/drawing/2014/main" id="{4C3F3D3B-4DE5-4223-A331-EB8C639B1452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3;p2">
              <a:extLst>
                <a:ext uri="{FF2B5EF4-FFF2-40B4-BE49-F238E27FC236}">
                  <a16:creationId xmlns:a16="http://schemas.microsoft.com/office/drawing/2014/main" id="{92491D76-0904-428B-B886-12D284663CC4}"/>
                </a:ext>
              </a:extLst>
            </p:cNvPr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34" name="Google Shape;144;p2">
                <a:extLst>
                  <a:ext uri="{FF2B5EF4-FFF2-40B4-BE49-F238E27FC236}">
                    <a16:creationId xmlns:a16="http://schemas.microsoft.com/office/drawing/2014/main" id="{460A47A7-2A8A-4C5D-8E23-88704440080E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45;p2">
                <a:extLst>
                  <a:ext uri="{FF2B5EF4-FFF2-40B4-BE49-F238E27FC236}">
                    <a16:creationId xmlns:a16="http://schemas.microsoft.com/office/drawing/2014/main" id="{BBF2C633-471A-42DB-9648-538C556909EF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6;p2">
              <a:extLst>
                <a:ext uri="{FF2B5EF4-FFF2-40B4-BE49-F238E27FC236}">
                  <a16:creationId xmlns:a16="http://schemas.microsoft.com/office/drawing/2014/main" id="{C3406D00-77B6-4692-90D2-F71048ED06CD}"/>
                </a:ext>
              </a:extLst>
            </p:cNvPr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32" name="Google Shape;147;p2">
                <a:extLst>
                  <a:ext uri="{FF2B5EF4-FFF2-40B4-BE49-F238E27FC236}">
                    <a16:creationId xmlns:a16="http://schemas.microsoft.com/office/drawing/2014/main" id="{B382E51D-342B-4C85-BD1D-66FB980488FF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48;p2">
                <a:extLst>
                  <a:ext uri="{FF2B5EF4-FFF2-40B4-BE49-F238E27FC236}">
                    <a16:creationId xmlns:a16="http://schemas.microsoft.com/office/drawing/2014/main" id="{3DB4DC84-BCE1-463C-B48D-3D34A6C4C405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9;p2">
              <a:extLst>
                <a:ext uri="{FF2B5EF4-FFF2-40B4-BE49-F238E27FC236}">
                  <a16:creationId xmlns:a16="http://schemas.microsoft.com/office/drawing/2014/main" id="{7A5DD9A7-0CA1-4608-8F5A-0653D8A4FABA}"/>
                </a:ext>
              </a:extLst>
            </p:cNvPr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30" name="Google Shape;150;p2">
                <a:extLst>
                  <a:ext uri="{FF2B5EF4-FFF2-40B4-BE49-F238E27FC236}">
                    <a16:creationId xmlns:a16="http://schemas.microsoft.com/office/drawing/2014/main" id="{27A3A954-16E4-498E-A614-5122E8D5DA44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51;p2">
                <a:extLst>
                  <a:ext uri="{FF2B5EF4-FFF2-40B4-BE49-F238E27FC236}">
                    <a16:creationId xmlns:a16="http://schemas.microsoft.com/office/drawing/2014/main" id="{69CC1446-707D-4DCD-8165-39F5A06D76BD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52;p2">
              <a:extLst>
                <a:ext uri="{FF2B5EF4-FFF2-40B4-BE49-F238E27FC236}">
                  <a16:creationId xmlns:a16="http://schemas.microsoft.com/office/drawing/2014/main" id="{FE8258D9-8769-447D-BA01-268431F41133}"/>
                </a:ext>
              </a:extLst>
            </p:cNvPr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28" name="Google Shape;153;p2">
                <a:extLst>
                  <a:ext uri="{FF2B5EF4-FFF2-40B4-BE49-F238E27FC236}">
                    <a16:creationId xmlns:a16="http://schemas.microsoft.com/office/drawing/2014/main" id="{03BBCA57-ED73-4265-91A9-77C409D41C33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54;p2">
                <a:extLst>
                  <a:ext uri="{FF2B5EF4-FFF2-40B4-BE49-F238E27FC236}">
                    <a16:creationId xmlns:a16="http://schemas.microsoft.com/office/drawing/2014/main" id="{F1D1ED3C-8D7B-44E1-A65C-C8CB3CFDB8A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55;p2">
              <a:extLst>
                <a:ext uri="{FF2B5EF4-FFF2-40B4-BE49-F238E27FC236}">
                  <a16:creationId xmlns:a16="http://schemas.microsoft.com/office/drawing/2014/main" id="{36E580DE-91B9-4817-AA6A-05B1CEBAFDCE}"/>
                </a:ext>
              </a:extLst>
            </p:cNvPr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26" name="Google Shape;156;p2">
                <a:extLst>
                  <a:ext uri="{FF2B5EF4-FFF2-40B4-BE49-F238E27FC236}">
                    <a16:creationId xmlns:a16="http://schemas.microsoft.com/office/drawing/2014/main" id="{928CC31C-990E-4ED6-9279-0EDF68371A9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7;p2">
                <a:extLst>
                  <a:ext uri="{FF2B5EF4-FFF2-40B4-BE49-F238E27FC236}">
                    <a16:creationId xmlns:a16="http://schemas.microsoft.com/office/drawing/2014/main" id="{A2AF0620-C739-4E44-AD7C-B6025022EB0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58;p2">
              <a:extLst>
                <a:ext uri="{FF2B5EF4-FFF2-40B4-BE49-F238E27FC236}">
                  <a16:creationId xmlns:a16="http://schemas.microsoft.com/office/drawing/2014/main" id="{7C28711F-4994-43F9-9425-8E949D666687}"/>
                </a:ext>
              </a:extLst>
            </p:cNvPr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24" name="Google Shape;159;p2">
                <a:extLst>
                  <a:ext uri="{FF2B5EF4-FFF2-40B4-BE49-F238E27FC236}">
                    <a16:creationId xmlns:a16="http://schemas.microsoft.com/office/drawing/2014/main" id="{B31FE234-46E7-45F4-8657-09BDD74526C6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60;p2">
                <a:extLst>
                  <a:ext uri="{FF2B5EF4-FFF2-40B4-BE49-F238E27FC236}">
                    <a16:creationId xmlns:a16="http://schemas.microsoft.com/office/drawing/2014/main" id="{53FD8358-4425-4FBB-B6CF-DC0548980DAC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61;p2">
              <a:extLst>
                <a:ext uri="{FF2B5EF4-FFF2-40B4-BE49-F238E27FC236}">
                  <a16:creationId xmlns:a16="http://schemas.microsoft.com/office/drawing/2014/main" id="{1210DBF9-95C8-4192-A312-7AF1C30A91E9}"/>
                </a:ext>
              </a:extLst>
            </p:cNvPr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22" name="Google Shape;162;p2">
                <a:extLst>
                  <a:ext uri="{FF2B5EF4-FFF2-40B4-BE49-F238E27FC236}">
                    <a16:creationId xmlns:a16="http://schemas.microsoft.com/office/drawing/2014/main" id="{9E14FB01-20C0-4499-BE78-A4F1BB25955D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63;p2">
                <a:extLst>
                  <a:ext uri="{FF2B5EF4-FFF2-40B4-BE49-F238E27FC236}">
                    <a16:creationId xmlns:a16="http://schemas.microsoft.com/office/drawing/2014/main" id="{DE624317-55E7-4CD2-A725-714A7CF89A4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64;p2">
              <a:extLst>
                <a:ext uri="{FF2B5EF4-FFF2-40B4-BE49-F238E27FC236}">
                  <a16:creationId xmlns:a16="http://schemas.microsoft.com/office/drawing/2014/main" id="{06EED5E7-7E14-43A4-8598-04112AA4A28A}"/>
                </a:ext>
              </a:extLst>
            </p:cNvPr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20" name="Google Shape;165;p2">
                <a:extLst>
                  <a:ext uri="{FF2B5EF4-FFF2-40B4-BE49-F238E27FC236}">
                    <a16:creationId xmlns:a16="http://schemas.microsoft.com/office/drawing/2014/main" id="{6DA136CE-D394-4B0C-96B0-40FD09F9E04E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6;p2">
                <a:extLst>
                  <a:ext uri="{FF2B5EF4-FFF2-40B4-BE49-F238E27FC236}">
                    <a16:creationId xmlns:a16="http://schemas.microsoft.com/office/drawing/2014/main" id="{DA50FFB5-1225-4286-80A8-63C6034FED6B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733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Problem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940" y="858353"/>
            <a:ext cx="4041549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Ravie" panose="04040805050809020602" pitchFamily="82" charset="0"/>
              </a:rPr>
              <a:t>Garbage in.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Ravie" panose="04040805050809020602" pitchFamily="82" charset="0"/>
              </a:rPr>
              <a:t>Garbage out.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C00000"/>
              </a:solidFill>
              <a:latin typeface="Ravie" panose="04040805050809020602" pitchFamily="82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It is very difficult to learn new tricks if you don’t ask good questions.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Sloppy questions will get you sloppy answers.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C00000"/>
              </a:solidFill>
              <a:latin typeface="Ravie" panose="04040805050809020602" pitchFamily="8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BACF6B9-DDFA-4F49-B766-3B245965A31B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6A4738D-0D75-482A-B96F-D528E47405B6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33B0B0F5-668F-4EF7-BC90-618C5720F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69FEAB3-B1AA-435B-A471-4A857B784404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71899E7-5AE8-4275-8B6E-A9424B787907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8D414AF-A4B0-4636-9EB6-F5186BF8A468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EA913E9-F78C-4FEC-8D49-22AAABBD0BA6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4951AB-2AE8-47DC-892C-0AC0CB8FA52D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60476C-526A-42A5-ABD0-1F86E8624FE1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19FECB-0BE6-4C90-AC5C-1B39A258FE85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B2D06FC-9548-4EA2-8170-0BAEAC4FE5B9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9842DD5-7E10-4FE3-9DD8-02E6951CD456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06A9EED-5A26-4314-8D3F-98531F2BE2FE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B3D6D00-9C84-0E40-37E9-B027A07BA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38" y="1020367"/>
            <a:ext cx="2286000" cy="240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52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497A59-607F-437B-8088-C36A42FBBE8E}"/>
              </a:ext>
            </a:extLst>
          </p:cNvPr>
          <p:cNvSpPr txBox="1"/>
          <p:nvPr/>
        </p:nvSpPr>
        <p:spPr>
          <a:xfrm>
            <a:off x="3515360" y="3059668"/>
            <a:ext cx="2429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Support Materials</a:t>
            </a:r>
          </a:p>
        </p:txBody>
      </p:sp>
    </p:spTree>
    <p:extLst>
      <p:ext uri="{BB962C8B-B14F-4D97-AF65-F5344CB8AC3E}">
        <p14:creationId xmlns:p14="http://schemas.microsoft.com/office/powerpoint/2010/main" val="116545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Parts, Tools, Supplies, Software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9974FEE2-A63D-41D2-A9DB-861D2EC0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876300"/>
            <a:ext cx="516201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3333CC"/>
                </a:solidFill>
                <a:latin typeface="Comic Sans MS" panose="030F0702030302020204" pitchFamily="66" charset="0"/>
              </a:rPr>
              <a:t>You'll need: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Power Point (or Google Slides)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Google Bard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Open AI Chat GPT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MS Bing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Apple Siri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Scratch</a:t>
            </a:r>
            <a:endParaRPr lang="en-US" altLang="en-US" sz="16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pic>
        <p:nvPicPr>
          <p:cNvPr id="42" name="Picture 28" descr="A picture containing container&#10;&#10;Description automatically generated">
            <a:extLst>
              <a:ext uri="{FF2B5EF4-FFF2-40B4-BE49-F238E27FC236}">
                <a16:creationId xmlns:a16="http://schemas.microsoft.com/office/drawing/2014/main" id="{86AF0519-B0C2-4CBF-BDA3-E592CEA6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957" y="2317624"/>
            <a:ext cx="1298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iQ Multipurpose Neon Colored Paper 80115 – iScholar NY">
            <a:extLst>
              <a:ext uri="{FF2B5EF4-FFF2-40B4-BE49-F238E27FC236}">
                <a16:creationId xmlns:a16="http://schemas.microsoft.com/office/drawing/2014/main" id="{D8638DFB-12F2-4771-9770-EAD0B32E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975" y="3620534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DDE9880-BB33-40B7-81FD-7A9CF16A184B}"/>
              </a:ext>
            </a:extLst>
          </p:cNvPr>
          <p:cNvGrpSpPr/>
          <p:nvPr/>
        </p:nvGrpSpPr>
        <p:grpSpPr>
          <a:xfrm>
            <a:off x="960897" y="811319"/>
            <a:ext cx="1516063" cy="1337536"/>
            <a:chOff x="960897" y="811319"/>
            <a:chExt cx="1516063" cy="13375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41504C-BF40-4CDC-AA43-A1C46304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97" y="811319"/>
              <a:ext cx="1516063" cy="13375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6B7F15-750D-4B12-80A4-A32DC535C4F6}"/>
                </a:ext>
              </a:extLst>
            </p:cNvPr>
            <p:cNvSpPr/>
            <p:nvPr/>
          </p:nvSpPr>
          <p:spPr>
            <a:xfrm>
              <a:off x="1164431" y="995362"/>
              <a:ext cx="1112044" cy="742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49A1DE-A7E4-4255-A5A1-0CC355C25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3976" y="1051236"/>
              <a:ext cx="737712" cy="620534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AF76E684-A2CB-8CBE-0F49-6065D8EC00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80" y="5317725"/>
            <a:ext cx="1406780" cy="103766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DD5C70F-84DE-0824-813C-5BD81AADCAA3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83C0E59-788F-8DF4-D4C8-A567663607AB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A11CA2E-7EC5-8FE1-A7A5-CE3844979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73F3DED-8326-C7DA-9AB9-1C32CA28D97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A7071FC-D554-2873-9D4A-7EE7E7E87600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58C468C-FC46-3318-CC41-56F0A3C355E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F9D966F-B8D7-50C4-E86E-540B1A2992B2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83C2E1A-5373-78E0-FAF9-4D4EA39449AA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BD6E37F-A26E-E839-55E8-672A3D8E395D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9FBA71-32F3-A1A5-7469-39944C3E870D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FFF7469-6C3A-5C91-9B09-8C63A907405B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86DC47F-F574-4060-DA4E-DD33E0DA8CA2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D334F31-2129-1D4F-50CD-E54A782FC34F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356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Rectangle 29">
            <a:extLst>
              <a:ext uri="{FF2B5EF4-FFF2-40B4-BE49-F238E27FC236}">
                <a16:creationId xmlns:a16="http://schemas.microsoft.com/office/drawing/2014/main" id="{63F7CF6F-A7ED-433A-ADB7-E5D8586F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endParaRPr lang="en-US" altLang="en-US" sz="18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547DDF51-67C3-4BA1-8B3F-286D9EC4B28B}"/>
              </a:ext>
            </a:extLst>
          </p:cNvPr>
          <p:cNvSpPr txBox="1">
            <a:spLocks noChangeArrowheads="1"/>
          </p:cNvSpPr>
          <p:nvPr/>
        </p:nvSpPr>
        <p:spPr>
          <a:xfrm>
            <a:off x="412868" y="342902"/>
            <a:ext cx="8024812" cy="48969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Learning Goal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Use AI tools wisely.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How do you ask a question that gets a useful answer?</a:t>
            </a:r>
          </a:p>
          <a:p>
            <a:pPr marL="0" indent="0" defTabSz="914400" eaLnBrk="1" hangingPunct="1">
              <a:spcBef>
                <a:spcPct val="0"/>
              </a:spcBef>
              <a:buClr>
                <a:srgbClr val="C00000"/>
              </a:buClr>
              <a:buNone/>
              <a:defRPr/>
            </a:pPr>
            <a:endParaRPr lang="en-US" altLang="en-US" sz="20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  <a:ea typeface="+mj-ea"/>
              <a:cs typeface="+mj-cs"/>
            </a:endParaRPr>
          </a:p>
          <a:p>
            <a:pPr marL="0" indent="0" defTabSz="914400" eaLnBrk="1" hangingPunct="1"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  <a:ea typeface="+mj-ea"/>
                <a:cs typeface="+mj-cs"/>
              </a:rPr>
              <a:t>We will learn how to: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Document ideas in PowerPoint or Google Slides.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Follow a process for solving problems.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Use AI tools to retrieve information.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Use AI tools to write and illustrate a story.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Present your work.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  <a:ea typeface="+mj-ea"/>
                <a:cs typeface="+mj-cs"/>
              </a:rPr>
              <a:t>Measures of Success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Is your project presentation clear, concise, and compelling?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Did you solve the problem?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Did you solve the problem efficiently and creatively?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Did you use the 4D Project Planning process?</a:t>
            </a:r>
          </a:p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>
              <a:buClr>
                <a:srgbClr val="C00000"/>
              </a:buClr>
              <a:buNone/>
              <a:defRPr/>
            </a:pP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0" indent="0" defTabSz="914400">
              <a:buClr>
                <a:srgbClr val="C00000"/>
              </a:buClr>
              <a:buNone/>
              <a:defRPr/>
            </a:pP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256772-C865-D79D-2D62-94248FCE7BAF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363AD2-24A7-B38E-20EA-9723A85ADF50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66D57DA-4575-B2F2-05A5-8D1B659F8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31376C5-F128-451B-BCD9-F4F3D81398EF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4FC46A6-BF10-E713-DC94-48C13F49F0EF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6652287-F65A-B1A4-4AA0-474A34996647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83F3C3E-4BD7-001F-C0E1-7B06808E359A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8C4CAF-C327-1CAB-3B2A-C1C622635F10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08D3A7-FD6D-681F-04EC-F91010AFF152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F777B9-1B6F-1447-A166-F61A638C474A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3E7E75-0FB2-BA3F-1AF3-92AB29C1024F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80751A-A3C1-770C-B527-6F1545878B6A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CB796F-FB88-D351-42A6-73F0D50A9B57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7057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Project Plan Agenda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58E3C9-309F-4E47-A209-CFE4B2326D95}"/>
              </a:ext>
            </a:extLst>
          </p:cNvPr>
          <p:cNvSpPr txBox="1"/>
          <p:nvPr/>
        </p:nvSpPr>
        <p:spPr>
          <a:xfrm>
            <a:off x="288582" y="625353"/>
            <a:ext cx="727955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Session 1		Intro to the BIY Lab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Create a Lab Book Cover and Problem / Mission page.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2		Research and document attributes of a good question?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Research good and bad question examples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			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Session 3		Test questions on Google, Siri, Bard, Bing, and Chat GPT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Document attributes of 3 AI information tools.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4	 	Discuss what is plagiarism?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Document examples.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Document guidelines.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Session 5		Develop an storyboard for a smart robot.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Document When, Where, Who, What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6		Make your story come to life in Scratch.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7		Integrate and test Scratch modules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8		Document and present your solutions on Invention Universe.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E7BCB6-8B39-8577-2D9A-FB5838B0E1B8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CD7679-9BA7-7D1D-E249-765423746890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28B4899-029C-62BD-EA73-865B0EC91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C64D752-6DAC-873F-D155-90DA8163252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8FBC463-607D-961A-1B07-F7584CDDB7C9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FDD0F8A-3FB4-698B-43AC-8D29BF0C2F76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84ECDD1-B13B-2447-C233-A683206145F7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FA343D-E42F-6FFE-102C-805BCCA3C5CE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29249E-DB8E-838E-16B2-9A11059CD60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313EE7-76FB-9C7C-A7E4-F3D43C901022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D97783-5F1C-0D0E-0E24-6A10F503E0A7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9E3827-838E-E749-4A4E-0BE652FFFCB0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FDEE52-1821-240E-959A-BB7359DCE1EC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137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6">
            <a:extLst>
              <a:ext uri="{FF2B5EF4-FFF2-40B4-BE49-F238E27FC236}">
                <a16:creationId xmlns:a16="http://schemas.microsoft.com/office/drawing/2014/main" id="{59537489-5400-4DC8-B85D-A0872D6D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06" y="587612"/>
            <a:ext cx="84756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defTabSz="914400" fontAlgn="base"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en-US" altLang="en-US" sz="18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Workshop discussion questions</a:t>
            </a:r>
          </a:p>
          <a:p>
            <a:pPr marL="342900" indent="-342900" defTabSz="914400" fontAlgn="base"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What makes you bored?</a:t>
            </a:r>
          </a:p>
          <a:p>
            <a:pPr marL="342900" indent="-342900" defTabSz="914400" fontAlgn="base"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What inspires you to be creative?</a:t>
            </a:r>
          </a:p>
          <a:p>
            <a:pPr marL="342900" indent="-342900" defTabSz="914400" fontAlgn="base"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What are examples of boring and creative inventions?</a:t>
            </a:r>
          </a:p>
          <a:p>
            <a:pPr marL="342900" indent="-342900" defTabSz="914400" fontAlgn="base"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What does it mean to think outside the box?</a:t>
            </a:r>
          </a:p>
          <a:p>
            <a:pPr marL="342900" indent="-342900" defTabSz="914400" fontAlgn="base"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How can your environment influence how you think?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8C37C2-84F8-E92E-D38C-605193D56535}"/>
              </a:ext>
            </a:extLst>
          </p:cNvPr>
          <p:cNvSpPr txBox="1">
            <a:spLocks noChangeArrowheads="1"/>
          </p:cNvSpPr>
          <p:nvPr/>
        </p:nvSpPr>
        <p:spPr>
          <a:xfrm>
            <a:off x="564046" y="3214676"/>
            <a:ext cx="8024812" cy="15475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Clr>
                <a:srgbClr val="C00000"/>
              </a:buClr>
              <a:buNone/>
              <a:defRPr/>
            </a:pPr>
            <a:r>
              <a:rPr lang="en-US" altLang="en-US" sz="18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Advanced Projects</a:t>
            </a:r>
            <a:endParaRPr lang="en-US" altLang="en-US" sz="18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Use AI tools to better understand various philosophical positions.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Create a marketing video.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Post project on Invention Universe.</a:t>
            </a:r>
            <a:endParaRPr lang="en-US" altLang="en-US" sz="1800" kern="0" dirty="0">
              <a:solidFill>
                <a:srgbClr val="B2B2B2">
                  <a:lumMod val="75000"/>
                </a:srgbClr>
              </a:solidFill>
              <a:latin typeface="Comic Sans MS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AA326B-B2CD-7F19-9458-CA66C5BAC8FE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54239A-1B37-5DF2-4704-6515497482FC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C425954-AAA4-C203-082F-D390F997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F75220-B4A8-BCE2-C68F-D924C000AF78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907ED9B-7672-D78E-DE73-32553B4EED53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DD471AA-CFBF-7F49-3739-7BDA8710FC49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45B5ED0-81B8-CD45-D570-D50C1AF4DD1F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BE542F-9797-7488-B587-9CF7F82FE44F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FE4152-9121-F878-7289-E5B85139A8C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68CEE3-0AD2-F35E-7FEE-B8E2513CCB79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A4B99D-B9B4-4E2F-1359-99BEB396CF62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FD815E-8963-0571-3149-01AF8C82F96B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D04412-85E0-EDD9-13CF-3ECF34EB0D02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927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AI Workshop Series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58E3C9-309F-4E47-A209-CFE4B2326D95}"/>
              </a:ext>
            </a:extLst>
          </p:cNvPr>
          <p:cNvSpPr txBox="1"/>
          <p:nvPr/>
        </p:nvSpPr>
        <p:spPr>
          <a:xfrm>
            <a:off x="288582" y="625353"/>
            <a:ext cx="858234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AI 101 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- 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Why do we need AI?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AI?  (rules-based, learning-based, AGI)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are examples of good and bad AI applications?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are the strengths and weaknesses of popular AI tools?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AI Ethics: How do you control the applications of any new tool or technology?  (The printing press, nuclear energy, the internet, AI)  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AI Potential:  What is the difference between human and artificial intelligence 25 years ago, now, and 25 years into the future?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does AI create original poems, stories, art, and music? (What is a neural network?)</a:t>
            </a:r>
          </a:p>
          <a:p>
            <a:pPr algn="l" fontAlgn="base"/>
            <a:endParaRPr lang="en-US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US" sz="1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AI 102 - AI Prompt Engineering (How do you ask a good question that gets a useful answer?)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What are attributes of a good question or prompt?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What is plagiarism?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Chat GPT to write a marketing story about a smart robot. (draw an original design, compose original music, or write a poem)</a:t>
            </a:r>
          </a:p>
          <a:p>
            <a:pPr marL="228600" indent="-228600" algn="l" fontAlgn="base">
              <a:buFont typeface="+mj-lt"/>
              <a:buAutoNum type="arabicPeriod"/>
            </a:pPr>
            <a:endParaRPr lang="en-US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US" sz="1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AI 103 -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Program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a robot that is creative, emotional, perceptive, clever,  qualities normally thought of as only human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Rules-based vs. Learning-based AI architecture (Feedback Loop)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Code human-machine communication (button, voice recognition, pattern recognition)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Quantify program execution time.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Document 5 program primitives.</a:t>
            </a: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 a computer to draw an original design, compose original music, or write a poem.</a:t>
            </a:r>
          </a:p>
          <a:p>
            <a:pPr marL="228600" indent="-228600" algn="l" fontAlgn="base">
              <a:buFont typeface="+mj-lt"/>
              <a:buAutoNum type="arabicPeriod"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r>
              <a:rPr lang="en-US" sz="1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AI 104 - Build an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autonomous Arduino-controlled 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robot</a:t>
            </a:r>
            <a:endParaRPr lang="en-US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Find a light source.</a:t>
            </a:r>
          </a:p>
          <a:p>
            <a:pPr algn="l" fontAlgn="base"/>
            <a:endParaRPr lang="en-US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CCAE42-71A0-2F07-5D25-37CCEFDC8AA6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237F49-EADC-555A-35F1-FF196A2839B3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290891E-AD63-08E7-361B-4DEFD9F8A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1264E72-5BBA-A9F2-8698-83BF45FC3825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D3A5A0D-AB8A-28A3-318E-485309E2CDB9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C3159C8-3D4F-3178-1E02-DD2B6694F24B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0B6E872-A282-E6ED-D0E7-5954E9C74B3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154146-A4B8-32C4-0808-134C23E53A6C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926E75-9AAE-DB15-73E0-E5463A7EF61F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363391-3740-EB5D-BB97-3086A0C14A5D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420100-FC07-AA88-3F5F-99DFD0FA4744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1CCAFC-0B29-3084-E7E9-01A16E3FA917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91CF98-3FE1-66D7-F25E-9631C30DAD12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0710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0B5FC-722E-EFED-03D6-50346ED5B3ED}"/>
              </a:ext>
            </a:extLst>
          </p:cNvPr>
          <p:cNvSpPr txBox="1"/>
          <p:nvPr/>
        </p:nvSpPr>
        <p:spPr>
          <a:xfrm>
            <a:off x="922789" y="947956"/>
            <a:ext cx="66654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AI Lab Book Index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Problem and Mission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AI definition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Examples of AI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the attributes of a question that gets a useful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 3 ways to make a robot smart.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Technology ethics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Communicating with a robot is often the first step in AI.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70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4" y="1302473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What We Will Learn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63F7CF6F-A7ED-433A-ADB7-E5D8586F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endParaRPr lang="en-US" altLang="en-US" sz="18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547DDF51-67C3-4BA1-8B3F-286D9EC4B28B}"/>
              </a:ext>
            </a:extLst>
          </p:cNvPr>
          <p:cNvSpPr txBox="1">
            <a:spLocks noChangeArrowheads="1"/>
          </p:cNvSpPr>
          <p:nvPr/>
        </p:nvSpPr>
        <p:spPr>
          <a:xfrm>
            <a:off x="376042" y="1722530"/>
            <a:ext cx="8024812" cy="24693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How to think like an artist and build like an engineer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Documenting ideas in PowerPoint or Google Slides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Process for solving problems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How to present your work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AI history and ethics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AI algorithms and tools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AI coding (pattern recognition, rules-based, and data-based)</a:t>
            </a: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10B1E1C8-67E2-4804-97FE-72DC2632C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32" y="4535202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Advanced Projects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D7A9CC65-9E4E-4608-8427-A23C1400CBCD}"/>
              </a:ext>
            </a:extLst>
          </p:cNvPr>
          <p:cNvSpPr txBox="1">
            <a:spLocks noChangeArrowheads="1"/>
          </p:cNvSpPr>
          <p:nvPr/>
        </p:nvSpPr>
        <p:spPr>
          <a:xfrm>
            <a:off x="367015" y="4949934"/>
            <a:ext cx="8024812" cy="15475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Design graffiti signs.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Build robot from premium quality junk.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Create a marketing video.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Post project on Invention Universe.</a:t>
            </a:r>
            <a:endParaRPr lang="en-US" altLang="en-US" sz="1800" kern="0" dirty="0">
              <a:solidFill>
                <a:srgbClr val="B2B2B2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CA90422C-FB3A-7861-D185-48E25915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4" y="181832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Learning Goal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5C82CC70-59AE-913E-57FB-BFB321FF7B46}"/>
              </a:ext>
            </a:extLst>
          </p:cNvPr>
          <p:cNvSpPr txBox="1">
            <a:spLocks noChangeArrowheads="1"/>
          </p:cNvSpPr>
          <p:nvPr/>
        </p:nvSpPr>
        <p:spPr>
          <a:xfrm>
            <a:off x="357197" y="596564"/>
            <a:ext cx="8024812" cy="15475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Clr>
                <a:srgbClr val="C00000"/>
              </a:buClr>
              <a:buNone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Use AI tools wisely.</a:t>
            </a:r>
            <a:endParaRPr lang="en-US" altLang="en-US" sz="1800" kern="0" dirty="0">
              <a:solidFill>
                <a:srgbClr val="B2B2B2">
                  <a:lumMod val="75000"/>
                </a:srgbClr>
              </a:solidFill>
              <a:latin typeface="Comic Sans MS" pitchFamily="66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14843E7-8DAA-5D45-2660-7D53946E7953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67A2517-3B06-4411-6859-C8BDF800CD2B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095F3A15-72EE-B819-7BFF-2AD27EEE9E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1A1018F-CF6E-4740-0117-6EF527063FB5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3B14152-D379-CCF8-2451-3C02E84DF259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DB02324-6A26-50CD-7D5F-179CD4387EC0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0E8BAFC-82D6-6080-7888-95A1D5681D81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7DD2366-475E-48BD-63C8-E7C0CF405E23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BF82033-0AD2-5A83-DFB8-74E94BE7834B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8FA642C-39DE-3CD1-7001-9DBDC7AD1FC6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DBF955-9D5F-86C8-F796-9238BF555A0D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2DD9FFF-8046-2D47-E3E3-EEBDD11FA5A9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3D1A0F8-306B-8B81-E276-3B96DADCE775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018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Project Plan Agenda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58E3C9-309F-4E47-A209-CFE4B2326D95}"/>
              </a:ext>
            </a:extLst>
          </p:cNvPr>
          <p:cNvSpPr txBox="1"/>
          <p:nvPr/>
        </p:nvSpPr>
        <p:spPr>
          <a:xfrm>
            <a:off x="288582" y="625353"/>
            <a:ext cx="7279557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Session 1		Create a Lab Book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Problem / Mission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Research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Use Chat GPT to answer a tough question.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2		Document pros and cons of AI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Try and document AI tools.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</a:t>
            </a: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Specify a smart robot</a:t>
            </a:r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3,4	Use AI algorithms to detect two words or two patterns.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5,6	 Use AI algorithms to draw, play music, or write a poem.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7		Integrate and decorate your solution.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8		Document and present your solutions on Invention Universe.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61E383-301B-1E77-77A2-DDCE88B1B104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CC7B40F-98CC-61AF-EAD0-A7FCDFDC1DE6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0E9FE40-9384-1B80-E130-485CDED74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6D499A4-C363-15A6-1406-1C5D835D330B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8EB8B57-BAE8-CC00-27D3-97EA19740200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5546EE3-5544-B29A-CBD2-2EB515698227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5DE1657-D0F9-2B16-66BA-C78855A907DE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0D15628-7436-B678-1DCF-8E1321F75BBF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37E75D8-396C-3AE1-18CC-E1E75C6427D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42CCD0-F75A-4F3F-3E9F-78FBC9369827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89122D3-3213-AA94-4D1A-049F6DCDED9A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869B9E-70F0-D597-4221-07D2D7FE1977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E30A9FA-3B5D-0BF2-6F1A-F2D04472F99A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94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Workshop discussion questions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59537489-5400-4DC8-B85D-A0872D6D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587375"/>
            <a:ext cx="8475663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is AI?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examples of how AI has improved life?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examples of how AI has made life worse?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do you think are the biggest problems in the world and how could AI help solve these problems?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How do you phrase a question to get a useful answer?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  <a:ea typeface="+mj-ea"/>
                <a:cs typeface="+mj-cs"/>
              </a:rPr>
              <a:t>Measures of Success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Is your project presentation clear, concise, and compelling?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Did you solve the problem?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Did you solve the problem efficiently and creatively?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Least number of lines of code?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Cheapest materials?</a:t>
            </a:r>
          </a:p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0A0F8B-7E33-5C5D-58BA-39FE6E7A3F92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8D8F904-600C-F8A1-6CBD-324EFF6B7149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2DE576FC-7404-86EE-938F-82AF3396F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D75B7F4-4172-EC37-2A4D-3A45609831D5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9CA4055-13FC-1884-E67F-E9B7325EDFF0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4CAEC96-0529-D8FE-7E4E-10311ADB8D32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0B4D9E4-E44D-D27B-4A5B-25C30873DBC3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D64E06-D67A-6830-216C-803624BD5DD5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C64F5FD-6FAD-6775-0D02-72072FC09E1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885860-55CC-24C6-B5E4-58B5A36B1D67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60604D0-B61C-137B-5554-FE2AC422D1F6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ABB187-C2C0-2CE4-DCE4-85CDFA65D697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E46DC0B-4402-E86D-7C2A-806FA063394C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54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Mission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940" y="858353"/>
            <a:ext cx="40415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Learn how to ask questions that get a useful answer.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132153-B62A-D4D1-3DD6-01F62595B552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5F22007-0431-709E-4C12-75017CA2B1EF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5803E2C-A8B0-AD91-1081-5022DEE36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D0D0C3-5683-9269-CAAF-A66AB0873145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FCD205D-82C0-33C7-242C-1716095273E9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7BFC65B-2AC0-1199-F66D-E6BE105BDEA6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8D2CEBD-42DC-33B9-F136-3793050EA87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F221FE-2DF4-1F10-79B6-B9673067836F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B7FFB1-F3DD-59C6-4659-21CF4A8864CF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7D2426-7E53-0DFF-24FD-AB9E87D3EAC4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764575-B394-2BA4-9837-80C160F9D778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876725-2F2F-8740-8B04-08D6E1F39AB7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7C7398-F0B1-3423-6DE2-160A6AD05913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7E6B92B-65E5-AEEB-CFA9-012F07937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6" y="858353"/>
            <a:ext cx="3583955" cy="35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1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8AAF3C-BA8E-8473-6BB4-B6A225635674}"/>
              </a:ext>
            </a:extLst>
          </p:cNvPr>
          <p:cNvSpPr/>
          <p:nvPr/>
        </p:nvSpPr>
        <p:spPr>
          <a:xfrm>
            <a:off x="944389" y="492583"/>
            <a:ext cx="5896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Prompt engineering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5CC6F-F289-1D3F-3E50-4D66DF6399EA}"/>
              </a:ext>
            </a:extLst>
          </p:cNvPr>
          <p:cNvSpPr txBox="1"/>
          <p:nvPr/>
        </p:nvSpPr>
        <p:spPr>
          <a:xfrm>
            <a:off x="989908" y="1473338"/>
            <a:ext cx="72061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/>
              <a:t>Happiness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Reputation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Security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/>
          </a:p>
          <a:p>
            <a:pPr algn="l"/>
            <a:r>
              <a:rPr lang="en-US" dirty="0"/>
              <a:t>AI 'prompt engineer' jobs can pay up to $375,000 a year and don't always require a background in technology.</a:t>
            </a:r>
          </a:p>
          <a:p>
            <a:pPr algn="l"/>
            <a:r>
              <a:rPr lang="en-US" sz="1000" dirty="0">
                <a:hlinkClick r:id="rId3"/>
              </a:rPr>
              <a:t>https://www.businessinsider.com/ai-prompt-engineer-jobs-pay-salary-requirements-no-tech-background-2023-3</a:t>
            </a:r>
            <a:endParaRPr lang="en-US" sz="1000" dirty="0"/>
          </a:p>
          <a:p>
            <a:pPr algn="l"/>
            <a:endParaRPr lang="en-US" b="1" dirty="0">
              <a:highlight>
                <a:srgbClr val="FFFF00"/>
              </a:highlight>
            </a:endParaRPr>
          </a:p>
          <a:p>
            <a:pPr algn="l"/>
            <a:r>
              <a:rPr lang="en-US" b="1" dirty="0">
                <a:highlight>
                  <a:srgbClr val="FFFF00"/>
                </a:highlight>
              </a:rPr>
              <a:t>Attributes of a prompt that will get a useful answer: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Clear and concise language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Avoidance of technical jargon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Use of a conversational tone to make the prompt feel more human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Providing enough direction to start but leaving room for creativity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Relevancy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Context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Tailored to the target audience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Designed for a specific use case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/>
          </a:p>
          <a:p>
            <a:pPr marL="342900" indent="-342900" algn="l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6D6CAB-D3CA-FA27-68FD-ABA2E4D5C08A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F89B528-525F-C861-395D-67D05A8DF7D0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74F8486-0162-CC86-7D2D-52CC5DEA8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6C518F6-E47C-DAFF-627C-04F82D1A0C7E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5F59561-45B5-82F5-1282-6B7CD6DF1DC4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571AE0A-463E-97B3-49B3-A963BC01EC57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DC24497-2CF2-0839-EDA3-BEE21D8A880E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1F2107-0D77-38F6-E3BA-0067C857BDFA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F308AAC-4051-73CD-4B58-EEF0E6CA37B3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9DE8E9A-C5A3-86E4-5735-69B958EDBABB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122BDA-F653-322C-E821-DCD41AEE0F27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72F13F-42C1-F218-735F-E942B39D7659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E7F1B3-04CC-7768-FB89-98FE1F655BDD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1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552" y="857252"/>
            <a:ext cx="478777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Bad question: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Are girls smarter than boys?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Better question: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Why do boys score better on the SAT?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Why are there more boys in jail than girls?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A0FC71-DC68-5780-5331-2C48B4DABBD4}"/>
              </a:ext>
            </a:extLst>
          </p:cNvPr>
          <p:cNvGrpSpPr/>
          <p:nvPr/>
        </p:nvGrpSpPr>
        <p:grpSpPr>
          <a:xfrm>
            <a:off x="806623" y="914401"/>
            <a:ext cx="2207747" cy="2650919"/>
            <a:chOff x="976113" y="971552"/>
            <a:chExt cx="2449014" cy="409539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2A07E7-4225-7B3B-A747-175164CCD5E1}"/>
                </a:ext>
              </a:extLst>
            </p:cNvPr>
            <p:cNvSpPr/>
            <p:nvPr/>
          </p:nvSpPr>
          <p:spPr>
            <a:xfrm>
              <a:off x="1091191" y="1008250"/>
              <a:ext cx="2333936" cy="2698745"/>
            </a:xfrm>
            <a:custGeom>
              <a:avLst/>
              <a:gdLst>
                <a:gd name="connsiteX0" fmla="*/ 662108 w 2333936"/>
                <a:gd name="connsiteY0" fmla="*/ 535324 h 2698745"/>
                <a:gd name="connsiteX1" fmla="*/ 855055 w 2333936"/>
                <a:gd name="connsiteY1" fmla="*/ 795383 h 2698745"/>
                <a:gd name="connsiteX2" fmla="*/ 880222 w 2333936"/>
                <a:gd name="connsiteY2" fmla="*/ 1080609 h 2698745"/>
                <a:gd name="connsiteX3" fmla="*/ 620163 w 2333936"/>
                <a:gd name="connsiteY3" fmla="*/ 1357446 h 2698745"/>
                <a:gd name="connsiteX4" fmla="*/ 251048 w 2333936"/>
                <a:gd name="connsiteY4" fmla="*/ 1315501 h 2698745"/>
                <a:gd name="connsiteX5" fmla="*/ 16156 w 2333936"/>
                <a:gd name="connsiteY5" fmla="*/ 1063831 h 2698745"/>
                <a:gd name="connsiteX6" fmla="*/ 49712 w 2333936"/>
                <a:gd name="connsiteY6" fmla="*/ 669548 h 2698745"/>
                <a:gd name="connsiteX7" fmla="*/ 284604 w 2333936"/>
                <a:gd name="connsiteY7" fmla="*/ 292044 h 2698745"/>
                <a:gd name="connsiteX8" fmla="*/ 762776 w 2333936"/>
                <a:gd name="connsiteY8" fmla="*/ 31985 h 2698745"/>
                <a:gd name="connsiteX9" fmla="*/ 1433895 w 2333936"/>
                <a:gd name="connsiteY9" fmla="*/ 23596 h 2698745"/>
                <a:gd name="connsiteX10" fmla="*/ 1912068 w 2333936"/>
                <a:gd name="connsiteY10" fmla="*/ 208154 h 2698745"/>
                <a:gd name="connsiteX11" fmla="*/ 2264405 w 2333936"/>
                <a:gd name="connsiteY11" fmla="*/ 610825 h 2698745"/>
                <a:gd name="connsiteX12" fmla="*/ 2331517 w 2333936"/>
                <a:gd name="connsiteY12" fmla="*/ 1097387 h 2698745"/>
                <a:gd name="connsiteX13" fmla="*/ 2222460 w 2333936"/>
                <a:gd name="connsiteY13" fmla="*/ 1432946 h 2698745"/>
                <a:gd name="connsiteX14" fmla="*/ 1962402 w 2333936"/>
                <a:gd name="connsiteY14" fmla="*/ 1760117 h 2698745"/>
                <a:gd name="connsiteX15" fmla="*/ 1526174 w 2333936"/>
                <a:gd name="connsiteY15" fmla="*/ 2036954 h 2698745"/>
                <a:gd name="connsiteX16" fmla="*/ 1333227 w 2333936"/>
                <a:gd name="connsiteY16" fmla="*/ 2196345 h 2698745"/>
                <a:gd name="connsiteX17" fmla="*/ 1257726 w 2333936"/>
                <a:gd name="connsiteY17" fmla="*/ 2406069 h 2698745"/>
                <a:gd name="connsiteX18" fmla="*/ 1249337 w 2333936"/>
                <a:gd name="connsiteY18" fmla="*/ 2691295 h 2698745"/>
                <a:gd name="connsiteX19" fmla="*/ 1249337 w 2333936"/>
                <a:gd name="connsiteY19" fmla="*/ 2691295 h 2698745"/>
                <a:gd name="connsiteX20" fmla="*/ 905389 w 2333936"/>
                <a:gd name="connsiteY20" fmla="*/ 2682906 h 2698745"/>
                <a:gd name="connsiteX21" fmla="*/ 888611 w 2333936"/>
                <a:gd name="connsiteY21" fmla="*/ 2506737 h 2698745"/>
                <a:gd name="connsiteX22" fmla="*/ 938945 w 2333936"/>
                <a:gd name="connsiteY22" fmla="*/ 2146011 h 2698745"/>
                <a:gd name="connsiteX23" fmla="*/ 1073169 w 2333936"/>
                <a:gd name="connsiteY23" fmla="*/ 1810451 h 2698745"/>
                <a:gd name="connsiteX24" fmla="*/ 1282893 w 2333936"/>
                <a:gd name="connsiteY24" fmla="*/ 1399390 h 2698745"/>
                <a:gd name="connsiteX25" fmla="*/ 1282893 w 2333936"/>
                <a:gd name="connsiteY25" fmla="*/ 761827 h 2698745"/>
                <a:gd name="connsiteX26" fmla="*/ 1182226 w 2333936"/>
                <a:gd name="connsiteY26" fmla="*/ 484990 h 2698745"/>
                <a:gd name="connsiteX27" fmla="*/ 1048002 w 2333936"/>
                <a:gd name="connsiteY27" fmla="*/ 359156 h 2698745"/>
                <a:gd name="connsiteX28" fmla="*/ 846666 w 2333936"/>
                <a:gd name="connsiteY28" fmla="*/ 317211 h 2698745"/>
                <a:gd name="connsiteX29" fmla="*/ 687275 w 2333936"/>
                <a:gd name="connsiteY29" fmla="*/ 342378 h 2698745"/>
                <a:gd name="connsiteX30" fmla="*/ 662108 w 2333936"/>
                <a:gd name="connsiteY30" fmla="*/ 535324 h 269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33936" h="2698745">
                  <a:moveTo>
                    <a:pt x="662108" y="535324"/>
                  </a:moveTo>
                  <a:cubicBezTo>
                    <a:pt x="690071" y="610825"/>
                    <a:pt x="818703" y="704502"/>
                    <a:pt x="855055" y="795383"/>
                  </a:cubicBezTo>
                  <a:cubicBezTo>
                    <a:pt x="891407" y="886264"/>
                    <a:pt x="919371" y="986932"/>
                    <a:pt x="880222" y="1080609"/>
                  </a:cubicBezTo>
                  <a:cubicBezTo>
                    <a:pt x="841073" y="1174286"/>
                    <a:pt x="725025" y="1318297"/>
                    <a:pt x="620163" y="1357446"/>
                  </a:cubicBezTo>
                  <a:cubicBezTo>
                    <a:pt x="515301" y="1396595"/>
                    <a:pt x="351716" y="1364437"/>
                    <a:pt x="251048" y="1315501"/>
                  </a:cubicBezTo>
                  <a:cubicBezTo>
                    <a:pt x="150380" y="1266565"/>
                    <a:pt x="49712" y="1171490"/>
                    <a:pt x="16156" y="1063831"/>
                  </a:cubicBezTo>
                  <a:cubicBezTo>
                    <a:pt x="-17400" y="956172"/>
                    <a:pt x="4971" y="798179"/>
                    <a:pt x="49712" y="669548"/>
                  </a:cubicBezTo>
                  <a:cubicBezTo>
                    <a:pt x="94453" y="540917"/>
                    <a:pt x="165760" y="398305"/>
                    <a:pt x="284604" y="292044"/>
                  </a:cubicBezTo>
                  <a:cubicBezTo>
                    <a:pt x="403448" y="185783"/>
                    <a:pt x="571228" y="76726"/>
                    <a:pt x="762776" y="31985"/>
                  </a:cubicBezTo>
                  <a:cubicBezTo>
                    <a:pt x="954324" y="-12756"/>
                    <a:pt x="1242346" y="-5765"/>
                    <a:pt x="1433895" y="23596"/>
                  </a:cubicBezTo>
                  <a:cubicBezTo>
                    <a:pt x="1625444" y="52957"/>
                    <a:pt x="1773650" y="110282"/>
                    <a:pt x="1912068" y="208154"/>
                  </a:cubicBezTo>
                  <a:cubicBezTo>
                    <a:pt x="2050486" y="306025"/>
                    <a:pt x="2194497" y="462619"/>
                    <a:pt x="2264405" y="610825"/>
                  </a:cubicBezTo>
                  <a:cubicBezTo>
                    <a:pt x="2334313" y="759031"/>
                    <a:pt x="2338508" y="960367"/>
                    <a:pt x="2331517" y="1097387"/>
                  </a:cubicBezTo>
                  <a:cubicBezTo>
                    <a:pt x="2324526" y="1234407"/>
                    <a:pt x="2283979" y="1322491"/>
                    <a:pt x="2222460" y="1432946"/>
                  </a:cubicBezTo>
                  <a:cubicBezTo>
                    <a:pt x="2160941" y="1543401"/>
                    <a:pt x="2078450" y="1659449"/>
                    <a:pt x="1962402" y="1760117"/>
                  </a:cubicBezTo>
                  <a:cubicBezTo>
                    <a:pt x="1846354" y="1860785"/>
                    <a:pt x="1631036" y="1964249"/>
                    <a:pt x="1526174" y="2036954"/>
                  </a:cubicBezTo>
                  <a:cubicBezTo>
                    <a:pt x="1421312" y="2109659"/>
                    <a:pt x="1377968" y="2134826"/>
                    <a:pt x="1333227" y="2196345"/>
                  </a:cubicBezTo>
                  <a:cubicBezTo>
                    <a:pt x="1288486" y="2257864"/>
                    <a:pt x="1271708" y="2323577"/>
                    <a:pt x="1257726" y="2406069"/>
                  </a:cubicBezTo>
                  <a:cubicBezTo>
                    <a:pt x="1243744" y="2488561"/>
                    <a:pt x="1249337" y="2691295"/>
                    <a:pt x="1249337" y="2691295"/>
                  </a:cubicBezTo>
                  <a:lnTo>
                    <a:pt x="1249337" y="2691295"/>
                  </a:lnTo>
                  <a:cubicBezTo>
                    <a:pt x="1192012" y="2689897"/>
                    <a:pt x="965510" y="2713666"/>
                    <a:pt x="905389" y="2682906"/>
                  </a:cubicBezTo>
                  <a:cubicBezTo>
                    <a:pt x="845268" y="2652146"/>
                    <a:pt x="883018" y="2596220"/>
                    <a:pt x="888611" y="2506737"/>
                  </a:cubicBezTo>
                  <a:cubicBezTo>
                    <a:pt x="894204" y="2417255"/>
                    <a:pt x="908185" y="2262059"/>
                    <a:pt x="938945" y="2146011"/>
                  </a:cubicBezTo>
                  <a:cubicBezTo>
                    <a:pt x="969705" y="2029963"/>
                    <a:pt x="1015844" y="1934888"/>
                    <a:pt x="1073169" y="1810451"/>
                  </a:cubicBezTo>
                  <a:cubicBezTo>
                    <a:pt x="1130494" y="1686014"/>
                    <a:pt x="1247939" y="1574161"/>
                    <a:pt x="1282893" y="1399390"/>
                  </a:cubicBezTo>
                  <a:cubicBezTo>
                    <a:pt x="1317847" y="1224619"/>
                    <a:pt x="1299671" y="914227"/>
                    <a:pt x="1282893" y="761827"/>
                  </a:cubicBezTo>
                  <a:cubicBezTo>
                    <a:pt x="1266115" y="609427"/>
                    <a:pt x="1221374" y="552102"/>
                    <a:pt x="1182226" y="484990"/>
                  </a:cubicBezTo>
                  <a:cubicBezTo>
                    <a:pt x="1143078" y="417878"/>
                    <a:pt x="1103929" y="387119"/>
                    <a:pt x="1048002" y="359156"/>
                  </a:cubicBezTo>
                  <a:cubicBezTo>
                    <a:pt x="992075" y="331193"/>
                    <a:pt x="906787" y="320007"/>
                    <a:pt x="846666" y="317211"/>
                  </a:cubicBezTo>
                  <a:cubicBezTo>
                    <a:pt x="786545" y="314415"/>
                    <a:pt x="722229" y="307424"/>
                    <a:pt x="687275" y="342378"/>
                  </a:cubicBezTo>
                  <a:cubicBezTo>
                    <a:pt x="652321" y="377332"/>
                    <a:pt x="634145" y="459823"/>
                    <a:pt x="662108" y="5353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90A02F-04C4-DE17-F1C3-43904140806E}"/>
                </a:ext>
              </a:extLst>
            </p:cNvPr>
            <p:cNvSpPr/>
            <p:nvPr/>
          </p:nvSpPr>
          <p:spPr>
            <a:xfrm>
              <a:off x="1634222" y="4110009"/>
              <a:ext cx="1075422" cy="95694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3ADA54-A944-BFC9-8398-292A5BEF7750}"/>
                </a:ext>
              </a:extLst>
            </p:cNvPr>
            <p:cNvSpPr/>
            <p:nvPr/>
          </p:nvSpPr>
          <p:spPr>
            <a:xfrm>
              <a:off x="976113" y="971552"/>
              <a:ext cx="2333936" cy="2698745"/>
            </a:xfrm>
            <a:custGeom>
              <a:avLst/>
              <a:gdLst>
                <a:gd name="connsiteX0" fmla="*/ 662108 w 2333936"/>
                <a:gd name="connsiteY0" fmla="*/ 535324 h 2698745"/>
                <a:gd name="connsiteX1" fmla="*/ 855055 w 2333936"/>
                <a:gd name="connsiteY1" fmla="*/ 795383 h 2698745"/>
                <a:gd name="connsiteX2" fmla="*/ 880222 w 2333936"/>
                <a:gd name="connsiteY2" fmla="*/ 1080609 h 2698745"/>
                <a:gd name="connsiteX3" fmla="*/ 620163 w 2333936"/>
                <a:gd name="connsiteY3" fmla="*/ 1357446 h 2698745"/>
                <a:gd name="connsiteX4" fmla="*/ 251048 w 2333936"/>
                <a:gd name="connsiteY4" fmla="*/ 1315501 h 2698745"/>
                <a:gd name="connsiteX5" fmla="*/ 16156 w 2333936"/>
                <a:gd name="connsiteY5" fmla="*/ 1063831 h 2698745"/>
                <a:gd name="connsiteX6" fmla="*/ 49712 w 2333936"/>
                <a:gd name="connsiteY6" fmla="*/ 669548 h 2698745"/>
                <a:gd name="connsiteX7" fmla="*/ 284604 w 2333936"/>
                <a:gd name="connsiteY7" fmla="*/ 292044 h 2698745"/>
                <a:gd name="connsiteX8" fmla="*/ 762776 w 2333936"/>
                <a:gd name="connsiteY8" fmla="*/ 31985 h 2698745"/>
                <a:gd name="connsiteX9" fmla="*/ 1433895 w 2333936"/>
                <a:gd name="connsiteY9" fmla="*/ 23596 h 2698745"/>
                <a:gd name="connsiteX10" fmla="*/ 1912068 w 2333936"/>
                <a:gd name="connsiteY10" fmla="*/ 208154 h 2698745"/>
                <a:gd name="connsiteX11" fmla="*/ 2264405 w 2333936"/>
                <a:gd name="connsiteY11" fmla="*/ 610825 h 2698745"/>
                <a:gd name="connsiteX12" fmla="*/ 2331517 w 2333936"/>
                <a:gd name="connsiteY12" fmla="*/ 1097387 h 2698745"/>
                <a:gd name="connsiteX13" fmla="*/ 2222460 w 2333936"/>
                <a:gd name="connsiteY13" fmla="*/ 1432946 h 2698745"/>
                <a:gd name="connsiteX14" fmla="*/ 1962402 w 2333936"/>
                <a:gd name="connsiteY14" fmla="*/ 1760117 h 2698745"/>
                <a:gd name="connsiteX15" fmla="*/ 1526174 w 2333936"/>
                <a:gd name="connsiteY15" fmla="*/ 2036954 h 2698745"/>
                <a:gd name="connsiteX16" fmla="*/ 1333227 w 2333936"/>
                <a:gd name="connsiteY16" fmla="*/ 2196345 h 2698745"/>
                <a:gd name="connsiteX17" fmla="*/ 1257726 w 2333936"/>
                <a:gd name="connsiteY17" fmla="*/ 2406069 h 2698745"/>
                <a:gd name="connsiteX18" fmla="*/ 1249337 w 2333936"/>
                <a:gd name="connsiteY18" fmla="*/ 2691295 h 2698745"/>
                <a:gd name="connsiteX19" fmla="*/ 1249337 w 2333936"/>
                <a:gd name="connsiteY19" fmla="*/ 2691295 h 2698745"/>
                <a:gd name="connsiteX20" fmla="*/ 905389 w 2333936"/>
                <a:gd name="connsiteY20" fmla="*/ 2682906 h 2698745"/>
                <a:gd name="connsiteX21" fmla="*/ 888611 w 2333936"/>
                <a:gd name="connsiteY21" fmla="*/ 2506737 h 2698745"/>
                <a:gd name="connsiteX22" fmla="*/ 938945 w 2333936"/>
                <a:gd name="connsiteY22" fmla="*/ 2146011 h 2698745"/>
                <a:gd name="connsiteX23" fmla="*/ 1073169 w 2333936"/>
                <a:gd name="connsiteY23" fmla="*/ 1810451 h 2698745"/>
                <a:gd name="connsiteX24" fmla="*/ 1282893 w 2333936"/>
                <a:gd name="connsiteY24" fmla="*/ 1399390 h 2698745"/>
                <a:gd name="connsiteX25" fmla="*/ 1282893 w 2333936"/>
                <a:gd name="connsiteY25" fmla="*/ 761827 h 2698745"/>
                <a:gd name="connsiteX26" fmla="*/ 1182226 w 2333936"/>
                <a:gd name="connsiteY26" fmla="*/ 484990 h 2698745"/>
                <a:gd name="connsiteX27" fmla="*/ 1048002 w 2333936"/>
                <a:gd name="connsiteY27" fmla="*/ 359156 h 2698745"/>
                <a:gd name="connsiteX28" fmla="*/ 846666 w 2333936"/>
                <a:gd name="connsiteY28" fmla="*/ 317211 h 2698745"/>
                <a:gd name="connsiteX29" fmla="*/ 687275 w 2333936"/>
                <a:gd name="connsiteY29" fmla="*/ 342378 h 2698745"/>
                <a:gd name="connsiteX30" fmla="*/ 662108 w 2333936"/>
                <a:gd name="connsiteY30" fmla="*/ 535324 h 269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33936" h="2698745">
                  <a:moveTo>
                    <a:pt x="662108" y="535324"/>
                  </a:moveTo>
                  <a:cubicBezTo>
                    <a:pt x="690071" y="610825"/>
                    <a:pt x="818703" y="704502"/>
                    <a:pt x="855055" y="795383"/>
                  </a:cubicBezTo>
                  <a:cubicBezTo>
                    <a:pt x="891407" y="886264"/>
                    <a:pt x="919371" y="986932"/>
                    <a:pt x="880222" y="1080609"/>
                  </a:cubicBezTo>
                  <a:cubicBezTo>
                    <a:pt x="841073" y="1174286"/>
                    <a:pt x="725025" y="1318297"/>
                    <a:pt x="620163" y="1357446"/>
                  </a:cubicBezTo>
                  <a:cubicBezTo>
                    <a:pt x="515301" y="1396595"/>
                    <a:pt x="351716" y="1364437"/>
                    <a:pt x="251048" y="1315501"/>
                  </a:cubicBezTo>
                  <a:cubicBezTo>
                    <a:pt x="150380" y="1266565"/>
                    <a:pt x="49712" y="1171490"/>
                    <a:pt x="16156" y="1063831"/>
                  </a:cubicBezTo>
                  <a:cubicBezTo>
                    <a:pt x="-17400" y="956172"/>
                    <a:pt x="4971" y="798179"/>
                    <a:pt x="49712" y="669548"/>
                  </a:cubicBezTo>
                  <a:cubicBezTo>
                    <a:pt x="94453" y="540917"/>
                    <a:pt x="165760" y="398305"/>
                    <a:pt x="284604" y="292044"/>
                  </a:cubicBezTo>
                  <a:cubicBezTo>
                    <a:pt x="403448" y="185783"/>
                    <a:pt x="571228" y="76726"/>
                    <a:pt x="762776" y="31985"/>
                  </a:cubicBezTo>
                  <a:cubicBezTo>
                    <a:pt x="954324" y="-12756"/>
                    <a:pt x="1242346" y="-5765"/>
                    <a:pt x="1433895" y="23596"/>
                  </a:cubicBezTo>
                  <a:cubicBezTo>
                    <a:pt x="1625444" y="52957"/>
                    <a:pt x="1773650" y="110282"/>
                    <a:pt x="1912068" y="208154"/>
                  </a:cubicBezTo>
                  <a:cubicBezTo>
                    <a:pt x="2050486" y="306025"/>
                    <a:pt x="2194497" y="462619"/>
                    <a:pt x="2264405" y="610825"/>
                  </a:cubicBezTo>
                  <a:cubicBezTo>
                    <a:pt x="2334313" y="759031"/>
                    <a:pt x="2338508" y="960367"/>
                    <a:pt x="2331517" y="1097387"/>
                  </a:cubicBezTo>
                  <a:cubicBezTo>
                    <a:pt x="2324526" y="1234407"/>
                    <a:pt x="2283979" y="1322491"/>
                    <a:pt x="2222460" y="1432946"/>
                  </a:cubicBezTo>
                  <a:cubicBezTo>
                    <a:pt x="2160941" y="1543401"/>
                    <a:pt x="2078450" y="1659449"/>
                    <a:pt x="1962402" y="1760117"/>
                  </a:cubicBezTo>
                  <a:cubicBezTo>
                    <a:pt x="1846354" y="1860785"/>
                    <a:pt x="1631036" y="1964249"/>
                    <a:pt x="1526174" y="2036954"/>
                  </a:cubicBezTo>
                  <a:cubicBezTo>
                    <a:pt x="1421312" y="2109659"/>
                    <a:pt x="1377968" y="2134826"/>
                    <a:pt x="1333227" y="2196345"/>
                  </a:cubicBezTo>
                  <a:cubicBezTo>
                    <a:pt x="1288486" y="2257864"/>
                    <a:pt x="1271708" y="2323577"/>
                    <a:pt x="1257726" y="2406069"/>
                  </a:cubicBezTo>
                  <a:cubicBezTo>
                    <a:pt x="1243744" y="2488561"/>
                    <a:pt x="1249337" y="2691295"/>
                    <a:pt x="1249337" y="2691295"/>
                  </a:cubicBezTo>
                  <a:lnTo>
                    <a:pt x="1249337" y="2691295"/>
                  </a:lnTo>
                  <a:cubicBezTo>
                    <a:pt x="1192012" y="2689897"/>
                    <a:pt x="965510" y="2713666"/>
                    <a:pt x="905389" y="2682906"/>
                  </a:cubicBezTo>
                  <a:cubicBezTo>
                    <a:pt x="845268" y="2652146"/>
                    <a:pt x="883018" y="2596220"/>
                    <a:pt x="888611" y="2506737"/>
                  </a:cubicBezTo>
                  <a:cubicBezTo>
                    <a:pt x="894204" y="2417255"/>
                    <a:pt x="908185" y="2262059"/>
                    <a:pt x="938945" y="2146011"/>
                  </a:cubicBezTo>
                  <a:cubicBezTo>
                    <a:pt x="969705" y="2029963"/>
                    <a:pt x="1015844" y="1934888"/>
                    <a:pt x="1073169" y="1810451"/>
                  </a:cubicBezTo>
                  <a:cubicBezTo>
                    <a:pt x="1130494" y="1686014"/>
                    <a:pt x="1247939" y="1574161"/>
                    <a:pt x="1282893" y="1399390"/>
                  </a:cubicBezTo>
                  <a:cubicBezTo>
                    <a:pt x="1317847" y="1224619"/>
                    <a:pt x="1299671" y="914227"/>
                    <a:pt x="1282893" y="761827"/>
                  </a:cubicBezTo>
                  <a:cubicBezTo>
                    <a:pt x="1266115" y="609427"/>
                    <a:pt x="1221374" y="552102"/>
                    <a:pt x="1182226" y="484990"/>
                  </a:cubicBezTo>
                  <a:cubicBezTo>
                    <a:pt x="1143078" y="417878"/>
                    <a:pt x="1103929" y="387119"/>
                    <a:pt x="1048002" y="359156"/>
                  </a:cubicBezTo>
                  <a:cubicBezTo>
                    <a:pt x="992075" y="331193"/>
                    <a:pt x="906787" y="320007"/>
                    <a:pt x="846666" y="317211"/>
                  </a:cubicBezTo>
                  <a:cubicBezTo>
                    <a:pt x="786545" y="314415"/>
                    <a:pt x="722229" y="307424"/>
                    <a:pt x="687275" y="342378"/>
                  </a:cubicBezTo>
                  <a:cubicBezTo>
                    <a:pt x="652321" y="377332"/>
                    <a:pt x="634145" y="459823"/>
                    <a:pt x="662108" y="5353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19000">
                  <a:srgbClr val="C00000">
                    <a:shade val="67500"/>
                    <a:satMod val="115000"/>
                  </a:srgbClr>
                </a:gs>
                <a:gs pos="100000">
                  <a:srgbClr val="FFC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5E3AEC-9FF7-8BBF-7596-E16D423A9F0E}"/>
                </a:ext>
              </a:extLst>
            </p:cNvPr>
            <p:cNvSpPr/>
            <p:nvPr/>
          </p:nvSpPr>
          <p:spPr>
            <a:xfrm>
              <a:off x="1519144" y="4073311"/>
              <a:ext cx="1075422" cy="956942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19000">
                  <a:srgbClr val="C00000">
                    <a:shade val="67500"/>
                    <a:satMod val="115000"/>
                  </a:srgbClr>
                </a:gs>
                <a:gs pos="100000">
                  <a:srgbClr val="FFC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30B6EE-A617-D204-1FC5-79854F4D16BB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29886CC-B023-092E-658B-076E4CE36EB2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D7E57B4-080D-9770-6F2F-C08C929E5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169E8FC-CB22-D7F1-8842-6CEA1C80E526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5831F13-0FE1-282A-A637-A3ABDAA9FB33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5BFD605-45F1-1014-3CA4-04DF1622CF4E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BF31421-7C39-8EE6-5D4B-385257664A4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28463D0-16F7-7DAB-F180-BA34B38BED0C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310AD82-BBDE-ED52-9B42-FCE07F9BEA24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C1D00B1-9186-F48D-5069-A067CEB87384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DED648-01F2-D7CD-762F-68F97036E196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CC6DE16-F1CB-F82A-A867-1AE3198C0CB6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DCFF19-C982-86DB-621D-2809313AE112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11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904" y="838641"/>
            <a:ext cx="523329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Test 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Who is smarter?  Boys or Girls?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Is it better to have lots of candy or no candy?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Is it good to play computer games?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Is it better to be a Socialist or a Capitalist?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the best way to ask the question?</a:t>
            </a: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the best tool to use?</a:t>
            </a:r>
          </a:p>
          <a:p>
            <a:pPr>
              <a:buNone/>
            </a:pPr>
            <a:endParaRPr lang="en-US" altLang="en-US" sz="2800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>
              <a:buNone/>
            </a:pPr>
            <a:endParaRPr lang="en-US" altLang="en-US" sz="1200" i="1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4" descr="Apple Says 'Hey Siri' Detection Briefly Becomes Extra Sensitive If Your ...">
            <a:extLst>
              <a:ext uri="{FF2B5EF4-FFF2-40B4-BE49-F238E27FC236}">
                <a16:creationId xmlns:a16="http://schemas.microsoft.com/office/drawing/2014/main" id="{3C2786F5-850C-A961-306E-59B194FF6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84" y="4171055"/>
            <a:ext cx="1950720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oogle">
            <a:extLst>
              <a:ext uri="{FF2B5EF4-FFF2-40B4-BE49-F238E27FC236}">
                <a16:creationId xmlns:a16="http://schemas.microsoft.com/office/drawing/2014/main" id="{5E32095A-0A85-F99B-89CB-98CB359A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84" y="971552"/>
            <a:ext cx="1752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1D43E-36A0-5F2A-E62C-D60B25A00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31" y="5447162"/>
            <a:ext cx="2333625" cy="800100"/>
          </a:xfrm>
          <a:prstGeom prst="rect">
            <a:avLst/>
          </a:prstGeom>
        </p:spPr>
      </p:pic>
      <p:pic>
        <p:nvPicPr>
          <p:cNvPr id="1026" name="Picture 2" descr="Bing is now Microsoft Bing, unveils new branding - GadgetMatch">
            <a:extLst>
              <a:ext uri="{FF2B5EF4-FFF2-40B4-BE49-F238E27FC236}">
                <a16:creationId xmlns:a16="http://schemas.microsoft.com/office/drawing/2014/main" id="{58FE6DAE-4160-090F-0D90-3032A4C2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1" y="2615261"/>
            <a:ext cx="2175933" cy="130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9D1FA8-FF6B-4F85-8492-D3D728262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57" y="1758168"/>
            <a:ext cx="1944053" cy="7945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D822079-84B9-6761-1729-B9F71F65B37E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287FB1B-C14C-9458-12FB-35CBA1F27F10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6238428-2219-5127-41DF-B2EA13AE6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031598-E38D-2437-2BA2-72B2AA780AEE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E323224-E0AE-B9E8-DD1D-BA30A5F23BAA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E8A4C03-7246-1852-FF1E-617C98CE6880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2397754-FEE9-EC20-9E88-006B4F18E7B2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10AB3BF-0307-A326-D119-8F861DCF7FEF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B9B38C8-8CAD-17B6-FA95-AC14415B35F3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972990A-F5E7-3881-6229-236B65283F78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58997E-0F1A-84E3-D2F4-290F740F0C80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5B9E3F-D75A-B588-D687-E221DD373B60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57693-89E6-A058-C2BF-86F74C4DF860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111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FCBB4B-8308-BCA8-A88E-73A9343B1A97}"/>
              </a:ext>
            </a:extLst>
          </p:cNvPr>
          <p:cNvSpPr txBox="1"/>
          <p:nvPr/>
        </p:nvSpPr>
        <p:spPr>
          <a:xfrm>
            <a:off x="1140903" y="813732"/>
            <a:ext cx="709290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How do you ask a good question?</a:t>
            </a:r>
          </a:p>
          <a:p>
            <a:pPr marL="342900" indent="-342900">
              <a:buAutoNum type="arabicParenR"/>
            </a:pPr>
            <a:r>
              <a:rPr lang="en-US" dirty="0"/>
              <a:t>Be clear and direct.</a:t>
            </a:r>
          </a:p>
          <a:p>
            <a:pPr marL="342900" indent="-342900">
              <a:buAutoNum type="arabicParenR"/>
            </a:pPr>
            <a:r>
              <a:rPr lang="en-US" dirty="0"/>
              <a:t>??</a:t>
            </a:r>
          </a:p>
          <a:p>
            <a:pPr marL="342900" indent="-342900">
              <a:buAutoNum type="arabicParenR"/>
            </a:pPr>
            <a:r>
              <a:rPr lang="en-US" dirty="0"/>
              <a:t>???</a:t>
            </a:r>
          </a:p>
          <a:p>
            <a:pPr marL="342900" indent="-342900">
              <a:buAutoNum type="arabicParenR"/>
            </a:pPr>
            <a:r>
              <a:rPr lang="en-US" dirty="0"/>
              <a:t>????</a:t>
            </a:r>
          </a:p>
          <a:p>
            <a:endParaRPr lang="en-US" dirty="0"/>
          </a:p>
          <a:p>
            <a:r>
              <a:rPr lang="en-US" dirty="0"/>
              <a:t>Find 3 more attributes or qualities of a question that gets a useful answer.</a:t>
            </a:r>
          </a:p>
          <a:p>
            <a:r>
              <a:rPr lang="en-US" dirty="0"/>
              <a:t>Ask Google Bard, Apple Siri, MS Bing, or Open AI ChatGPT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B778DF-F1AA-558E-AA8A-640907F3D013}"/>
              </a:ext>
            </a:extLst>
          </p:cNvPr>
          <p:cNvSpPr txBox="1"/>
          <p:nvPr/>
        </p:nvSpPr>
        <p:spPr>
          <a:xfrm>
            <a:off x="5998128" y="4479721"/>
            <a:ext cx="174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Sloppy question.</a:t>
            </a:r>
          </a:p>
          <a:p>
            <a:r>
              <a:rPr lang="en-US" dirty="0">
                <a:solidFill>
                  <a:srgbClr val="FF0000"/>
                </a:solidFill>
              </a:rPr>
              <a:t>Sloppy answer.</a:t>
            </a:r>
          </a:p>
        </p:txBody>
      </p:sp>
      <p:pic>
        <p:nvPicPr>
          <p:cNvPr id="2" name="Picture 1" descr="A blue question mark with red dots&#10;&#10;Description automatically generated">
            <a:extLst>
              <a:ext uri="{FF2B5EF4-FFF2-40B4-BE49-F238E27FC236}">
                <a16:creationId xmlns:a16="http://schemas.microsoft.com/office/drawing/2014/main" id="{E46B0DE8-4F01-C167-2427-33BFDC806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37" y="4136881"/>
            <a:ext cx="1290595" cy="15366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DE11B32-C7D9-C3B3-0945-0B89B87984C8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D2645E-06A0-507C-3779-F7D87CAB2230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2B2AC33-5C67-E737-900B-1D8BBFDA8C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089194E-61C3-1425-8E2D-4D96205A47D9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08105DD-7876-8F75-DABE-31FB26D44D8F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87CD24D-7D9A-2800-D3AC-13ED320193FF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8002EF3-4721-F174-C951-E315BE90FE65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B3FBC36-0342-0D74-294B-678C08648455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82911E-8FCA-760A-E9B5-C9D1B83E5885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6B0B778-00D4-B703-69B4-0D529E155015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198F50-C137-49A4-93D5-00887FF91291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72F5BA-8D99-FCC0-1055-A59D980CB000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79EB0C-857C-DA7C-2038-E0B2D625944C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97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552" y="857252"/>
            <a:ext cx="478777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How to ask a question: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Be clear.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Add context.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Use the proper AI tool. 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Be suspicious.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Be respectful.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Sloppy question.  Sloppy answer.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 descr="A blue question mark with red dots&#10;&#10;Description automatically generated">
            <a:extLst>
              <a:ext uri="{FF2B5EF4-FFF2-40B4-BE49-F238E27FC236}">
                <a16:creationId xmlns:a16="http://schemas.microsoft.com/office/drawing/2014/main" id="{DBDA9AB0-91AC-7FC2-D474-2EF2231BD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7" y="971552"/>
            <a:ext cx="2073494" cy="24687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AFB856C-4959-A6F4-B539-EE30DA09951A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860280E-9441-63A5-6F05-6FF19BA7A534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A98E0BB-703B-701E-DB33-AD6FEAAC96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CA8BE1A-1053-19FE-7DBE-A6E446992173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8C12624-16D0-F32C-1F99-D072478D4B47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0F4F80E-9A5D-BC44-9749-D7939D4A8325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29A9C09-8566-46EB-C6E2-896426DDEF2A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EDAF1F-CCCA-0A60-BD47-5B38358B7A72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C1B2BF-098D-A240-ECFF-506D7E479392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142C8B4-4E83-D8F2-79C7-29F5E63AA559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D8CCBB-A2F5-B21C-1BB4-7BF30684B153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CB09D5-45B2-EF0C-E874-E5A46F315DF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7CD727-09EC-E3EA-BBB5-528D5CC2A93B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81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552" y="857252"/>
            <a:ext cx="478777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How to ask a question: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D4D4D"/>
                </a:solidFill>
                <a:latin typeface="Comic Sans MS" panose="030F0702030302020204" pitchFamily="66" charset="0"/>
              </a:rPr>
              <a:t>Be clear.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Don’t beat around the bush.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Be concise.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Be direct.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Use simple words.</a:t>
            </a:r>
          </a:p>
        </p:txBody>
      </p:sp>
      <p:pic>
        <p:nvPicPr>
          <p:cNvPr id="2" name="Picture 1" descr="A blue question mark with red dots&#10;&#10;Description automatically generated">
            <a:extLst>
              <a:ext uri="{FF2B5EF4-FFF2-40B4-BE49-F238E27FC236}">
                <a16:creationId xmlns:a16="http://schemas.microsoft.com/office/drawing/2014/main" id="{D1AE2BB4-A0C8-A78B-8D01-78EAF2312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7" y="971552"/>
            <a:ext cx="2073494" cy="24687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36BAD0-6D9F-2DFA-055B-8C64FFF1B1A5}"/>
              </a:ext>
            </a:extLst>
          </p:cNvPr>
          <p:cNvGrpSpPr/>
          <p:nvPr/>
        </p:nvGrpSpPr>
        <p:grpSpPr>
          <a:xfrm>
            <a:off x="6716648" y="6109447"/>
            <a:ext cx="2362200" cy="706228"/>
            <a:chOff x="6767448" y="6150087"/>
            <a:chExt cx="2362200" cy="7062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1AB7F69-AA94-A5F6-B2F2-3BBEDD7E27F6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5D79B6D-1031-2B88-9FB2-82814296C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0F0B5F-3FB5-E6ED-29D3-C52C22C8CE43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8B1990C-8B44-F90E-B05A-F6CB4480694C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91AB494-B2B9-F079-858E-D487B77C49FF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30B29D3-3B20-C9DF-3BE5-944379670F7E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2CEAF63-F1B7-24D1-B5CD-0E70BCEE96A1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E548E37-AFFE-2A64-7AA7-CC6BDCB30696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EA6C837-B4DE-CF50-695B-F82CBE01A449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B4C5E8-554D-F32D-43AC-90B24EE4E3F2}"/>
                </a:ext>
              </a:extLst>
            </p:cNvPr>
            <p:cNvSpPr txBox="1"/>
            <p:nvPr/>
          </p:nvSpPr>
          <p:spPr>
            <a:xfrm>
              <a:off x="7417773" y="6594705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Prompt Engineering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4196DD-1F98-FBBC-1110-95A1D0E7E6EE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D185BD-25AF-D04C-97FC-F7C66FA80CA3}"/>
                </a:ext>
              </a:extLst>
            </p:cNvPr>
            <p:cNvSpPr txBox="1"/>
            <p:nvPr/>
          </p:nvSpPr>
          <p:spPr>
            <a:xfrm>
              <a:off x="8245756" y="6396026"/>
              <a:ext cx="82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458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97146</TotalTime>
  <Words>2714</Words>
  <Application>Microsoft Office PowerPoint</Application>
  <PresentationFormat>On-screen Show (4:3)</PresentationFormat>
  <Paragraphs>531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Ravie</vt:lpstr>
      <vt:lpstr>Ribeye</vt:lpstr>
      <vt:lpstr>Söhne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110</cp:revision>
  <dcterms:created xsi:type="dcterms:W3CDTF">2021-10-01T15:07:07Z</dcterms:created>
  <dcterms:modified xsi:type="dcterms:W3CDTF">2024-01-18T15:25:17Z</dcterms:modified>
</cp:coreProperties>
</file>