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67" r:id="rId4"/>
    <p:sldId id="264" r:id="rId5"/>
    <p:sldId id="266" r:id="rId6"/>
    <p:sldId id="257" r:id="rId7"/>
    <p:sldId id="258" r:id="rId8"/>
    <p:sldId id="269" r:id="rId9"/>
    <p:sldId id="259" r:id="rId10"/>
    <p:sldId id="262" r:id="rId11"/>
    <p:sldId id="270" r:id="rId12"/>
    <p:sldId id="271" r:id="rId13"/>
    <p:sldId id="272" r:id="rId14"/>
    <p:sldId id="273" r:id="rId15"/>
    <p:sldId id="274" r:id="rId16"/>
    <p:sldId id="275" r:id="rId17"/>
    <p:sldId id="277" r:id="rId18"/>
    <p:sldId id="278" r:id="rId19"/>
    <p:sldId id="279" r:id="rId20"/>
    <p:sldId id="263"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E03F3-5749-0526-17F4-C2B3865250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4E670B-ADD7-6245-52C4-0E222593BF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2A716B-299E-F555-905A-CC43F2E639F6}"/>
              </a:ext>
            </a:extLst>
          </p:cNvPr>
          <p:cNvSpPr>
            <a:spLocks noGrp="1"/>
          </p:cNvSpPr>
          <p:nvPr>
            <p:ph type="dt" sz="half" idx="10"/>
          </p:nvPr>
        </p:nvSpPr>
        <p:spPr/>
        <p:txBody>
          <a:bodyPr/>
          <a:lstStyle/>
          <a:p>
            <a:fld id="{E03FA587-F2B7-4721-A3EC-41398C6B0B15}" type="datetimeFigureOut">
              <a:rPr lang="en-US" smtClean="0"/>
              <a:t>1/4/2024</a:t>
            </a:fld>
            <a:endParaRPr lang="en-US"/>
          </a:p>
        </p:txBody>
      </p:sp>
      <p:sp>
        <p:nvSpPr>
          <p:cNvPr id="5" name="Footer Placeholder 4">
            <a:extLst>
              <a:ext uri="{FF2B5EF4-FFF2-40B4-BE49-F238E27FC236}">
                <a16:creationId xmlns:a16="http://schemas.microsoft.com/office/drawing/2014/main" id="{0D5970CB-024F-D33B-2FBE-512C0ADB5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37AD06-541C-F5D4-D774-DBC193087D49}"/>
              </a:ext>
            </a:extLst>
          </p:cNvPr>
          <p:cNvSpPr>
            <a:spLocks noGrp="1"/>
          </p:cNvSpPr>
          <p:nvPr>
            <p:ph type="sldNum" sz="quarter" idx="12"/>
          </p:nvPr>
        </p:nvSpPr>
        <p:spPr/>
        <p:txBody>
          <a:bodyPr/>
          <a:lstStyle/>
          <a:p>
            <a:fld id="{541FC8D8-90DE-40B5-B2E5-41542880DF64}" type="slidenum">
              <a:rPr lang="en-US" smtClean="0"/>
              <a:t>‹#›</a:t>
            </a:fld>
            <a:endParaRPr lang="en-US"/>
          </a:p>
        </p:txBody>
      </p:sp>
    </p:spTree>
    <p:extLst>
      <p:ext uri="{BB962C8B-B14F-4D97-AF65-F5344CB8AC3E}">
        <p14:creationId xmlns:p14="http://schemas.microsoft.com/office/powerpoint/2010/main" val="1372753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57D73-6124-505B-40F5-31DE08431D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2AD6C2-5FD4-924F-54A9-DE280D37D3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FA2CE-5B42-0BF7-A0A0-6F154ADCCDA0}"/>
              </a:ext>
            </a:extLst>
          </p:cNvPr>
          <p:cNvSpPr>
            <a:spLocks noGrp="1"/>
          </p:cNvSpPr>
          <p:nvPr>
            <p:ph type="dt" sz="half" idx="10"/>
          </p:nvPr>
        </p:nvSpPr>
        <p:spPr/>
        <p:txBody>
          <a:bodyPr/>
          <a:lstStyle/>
          <a:p>
            <a:fld id="{E03FA587-F2B7-4721-A3EC-41398C6B0B15}" type="datetimeFigureOut">
              <a:rPr lang="en-US" smtClean="0"/>
              <a:t>1/4/2024</a:t>
            </a:fld>
            <a:endParaRPr lang="en-US"/>
          </a:p>
        </p:txBody>
      </p:sp>
      <p:sp>
        <p:nvSpPr>
          <p:cNvPr id="5" name="Footer Placeholder 4">
            <a:extLst>
              <a:ext uri="{FF2B5EF4-FFF2-40B4-BE49-F238E27FC236}">
                <a16:creationId xmlns:a16="http://schemas.microsoft.com/office/drawing/2014/main" id="{143720C0-6D89-3C7C-1AC5-CEDC05494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16FBB-3E3C-0769-25AE-184F2584781E}"/>
              </a:ext>
            </a:extLst>
          </p:cNvPr>
          <p:cNvSpPr>
            <a:spLocks noGrp="1"/>
          </p:cNvSpPr>
          <p:nvPr>
            <p:ph type="sldNum" sz="quarter" idx="12"/>
          </p:nvPr>
        </p:nvSpPr>
        <p:spPr/>
        <p:txBody>
          <a:bodyPr/>
          <a:lstStyle/>
          <a:p>
            <a:fld id="{541FC8D8-90DE-40B5-B2E5-41542880DF64}" type="slidenum">
              <a:rPr lang="en-US" smtClean="0"/>
              <a:t>‹#›</a:t>
            </a:fld>
            <a:endParaRPr lang="en-US"/>
          </a:p>
        </p:txBody>
      </p:sp>
    </p:spTree>
    <p:extLst>
      <p:ext uri="{BB962C8B-B14F-4D97-AF65-F5344CB8AC3E}">
        <p14:creationId xmlns:p14="http://schemas.microsoft.com/office/powerpoint/2010/main" val="612275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43D089-73DB-6CAA-90BC-727E5BFA55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E5BB45-5D65-0A37-5C43-9A411C2C90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A0F1A-8D04-E875-9BF8-6CE2A07B888C}"/>
              </a:ext>
            </a:extLst>
          </p:cNvPr>
          <p:cNvSpPr>
            <a:spLocks noGrp="1"/>
          </p:cNvSpPr>
          <p:nvPr>
            <p:ph type="dt" sz="half" idx="10"/>
          </p:nvPr>
        </p:nvSpPr>
        <p:spPr/>
        <p:txBody>
          <a:bodyPr/>
          <a:lstStyle/>
          <a:p>
            <a:fld id="{E03FA587-F2B7-4721-A3EC-41398C6B0B15}" type="datetimeFigureOut">
              <a:rPr lang="en-US" smtClean="0"/>
              <a:t>1/4/2024</a:t>
            </a:fld>
            <a:endParaRPr lang="en-US"/>
          </a:p>
        </p:txBody>
      </p:sp>
      <p:sp>
        <p:nvSpPr>
          <p:cNvPr id="5" name="Footer Placeholder 4">
            <a:extLst>
              <a:ext uri="{FF2B5EF4-FFF2-40B4-BE49-F238E27FC236}">
                <a16:creationId xmlns:a16="http://schemas.microsoft.com/office/drawing/2014/main" id="{5D74FDAA-405A-2147-CDAA-50CAF2FC48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B7ECC-3FDE-5403-27D6-35819BEC9CC6}"/>
              </a:ext>
            </a:extLst>
          </p:cNvPr>
          <p:cNvSpPr>
            <a:spLocks noGrp="1"/>
          </p:cNvSpPr>
          <p:nvPr>
            <p:ph type="sldNum" sz="quarter" idx="12"/>
          </p:nvPr>
        </p:nvSpPr>
        <p:spPr/>
        <p:txBody>
          <a:bodyPr/>
          <a:lstStyle/>
          <a:p>
            <a:fld id="{541FC8D8-90DE-40B5-B2E5-41542880DF64}" type="slidenum">
              <a:rPr lang="en-US" smtClean="0"/>
              <a:t>‹#›</a:t>
            </a:fld>
            <a:endParaRPr lang="en-US"/>
          </a:p>
        </p:txBody>
      </p:sp>
    </p:spTree>
    <p:extLst>
      <p:ext uri="{BB962C8B-B14F-4D97-AF65-F5344CB8AC3E}">
        <p14:creationId xmlns:p14="http://schemas.microsoft.com/office/powerpoint/2010/main" val="3776651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E5BB-4652-785E-C5E9-4C78EB22B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53D055-9453-89A9-0214-DF2C549E84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F4EC9B-83C1-2289-AB08-5B51BB813801}"/>
              </a:ext>
            </a:extLst>
          </p:cNvPr>
          <p:cNvSpPr>
            <a:spLocks noGrp="1"/>
          </p:cNvSpPr>
          <p:nvPr>
            <p:ph type="dt" sz="half" idx="10"/>
          </p:nvPr>
        </p:nvSpPr>
        <p:spPr/>
        <p:txBody>
          <a:bodyPr/>
          <a:lstStyle/>
          <a:p>
            <a:fld id="{E03FA587-F2B7-4721-A3EC-41398C6B0B15}" type="datetimeFigureOut">
              <a:rPr lang="en-US" smtClean="0"/>
              <a:t>1/4/2024</a:t>
            </a:fld>
            <a:endParaRPr lang="en-US"/>
          </a:p>
        </p:txBody>
      </p:sp>
      <p:sp>
        <p:nvSpPr>
          <p:cNvPr id="5" name="Footer Placeholder 4">
            <a:extLst>
              <a:ext uri="{FF2B5EF4-FFF2-40B4-BE49-F238E27FC236}">
                <a16:creationId xmlns:a16="http://schemas.microsoft.com/office/drawing/2014/main" id="{AB54B892-B530-C2A7-B526-F3A5DFE86D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7E53F-DDCE-90FD-96FA-B8D72EE2C7F2}"/>
              </a:ext>
            </a:extLst>
          </p:cNvPr>
          <p:cNvSpPr>
            <a:spLocks noGrp="1"/>
          </p:cNvSpPr>
          <p:nvPr>
            <p:ph type="sldNum" sz="quarter" idx="12"/>
          </p:nvPr>
        </p:nvSpPr>
        <p:spPr/>
        <p:txBody>
          <a:bodyPr/>
          <a:lstStyle/>
          <a:p>
            <a:fld id="{541FC8D8-90DE-40B5-B2E5-41542880DF64}" type="slidenum">
              <a:rPr lang="en-US" smtClean="0"/>
              <a:t>‹#›</a:t>
            </a:fld>
            <a:endParaRPr lang="en-US"/>
          </a:p>
        </p:txBody>
      </p:sp>
    </p:spTree>
    <p:extLst>
      <p:ext uri="{BB962C8B-B14F-4D97-AF65-F5344CB8AC3E}">
        <p14:creationId xmlns:p14="http://schemas.microsoft.com/office/powerpoint/2010/main" val="2263633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8925-A9F9-6911-BD27-EFF5FF6BF0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E7E3BC-91C9-57AC-57E1-EDB7D6E38AE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AB820F-1C45-F1D0-E4F0-A078CFA24637}"/>
              </a:ext>
            </a:extLst>
          </p:cNvPr>
          <p:cNvSpPr>
            <a:spLocks noGrp="1"/>
          </p:cNvSpPr>
          <p:nvPr>
            <p:ph type="dt" sz="half" idx="10"/>
          </p:nvPr>
        </p:nvSpPr>
        <p:spPr/>
        <p:txBody>
          <a:bodyPr/>
          <a:lstStyle/>
          <a:p>
            <a:fld id="{E03FA587-F2B7-4721-A3EC-41398C6B0B15}" type="datetimeFigureOut">
              <a:rPr lang="en-US" smtClean="0"/>
              <a:t>1/4/2024</a:t>
            </a:fld>
            <a:endParaRPr lang="en-US"/>
          </a:p>
        </p:txBody>
      </p:sp>
      <p:sp>
        <p:nvSpPr>
          <p:cNvPr id="5" name="Footer Placeholder 4">
            <a:extLst>
              <a:ext uri="{FF2B5EF4-FFF2-40B4-BE49-F238E27FC236}">
                <a16:creationId xmlns:a16="http://schemas.microsoft.com/office/drawing/2014/main" id="{52F3B2C1-6D41-97B7-B610-ECACE633A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B9866-A381-33EA-1977-CD838334518C}"/>
              </a:ext>
            </a:extLst>
          </p:cNvPr>
          <p:cNvSpPr>
            <a:spLocks noGrp="1"/>
          </p:cNvSpPr>
          <p:nvPr>
            <p:ph type="sldNum" sz="quarter" idx="12"/>
          </p:nvPr>
        </p:nvSpPr>
        <p:spPr/>
        <p:txBody>
          <a:bodyPr/>
          <a:lstStyle/>
          <a:p>
            <a:fld id="{541FC8D8-90DE-40B5-B2E5-41542880DF64}" type="slidenum">
              <a:rPr lang="en-US" smtClean="0"/>
              <a:t>‹#›</a:t>
            </a:fld>
            <a:endParaRPr lang="en-US"/>
          </a:p>
        </p:txBody>
      </p:sp>
    </p:spTree>
    <p:extLst>
      <p:ext uri="{BB962C8B-B14F-4D97-AF65-F5344CB8AC3E}">
        <p14:creationId xmlns:p14="http://schemas.microsoft.com/office/powerpoint/2010/main" val="111028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25F6-6BE2-2798-550F-77E133835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63698-EBAF-3D73-1D01-1676E6CFF3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F60A23-61D5-07D9-D06E-D64B93E8A2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C8448C-FDBF-33CE-D863-B79978491F79}"/>
              </a:ext>
            </a:extLst>
          </p:cNvPr>
          <p:cNvSpPr>
            <a:spLocks noGrp="1"/>
          </p:cNvSpPr>
          <p:nvPr>
            <p:ph type="dt" sz="half" idx="10"/>
          </p:nvPr>
        </p:nvSpPr>
        <p:spPr/>
        <p:txBody>
          <a:bodyPr/>
          <a:lstStyle/>
          <a:p>
            <a:fld id="{E03FA587-F2B7-4721-A3EC-41398C6B0B15}" type="datetimeFigureOut">
              <a:rPr lang="en-US" smtClean="0"/>
              <a:t>1/4/2024</a:t>
            </a:fld>
            <a:endParaRPr lang="en-US"/>
          </a:p>
        </p:txBody>
      </p:sp>
      <p:sp>
        <p:nvSpPr>
          <p:cNvPr id="6" name="Footer Placeholder 5">
            <a:extLst>
              <a:ext uri="{FF2B5EF4-FFF2-40B4-BE49-F238E27FC236}">
                <a16:creationId xmlns:a16="http://schemas.microsoft.com/office/drawing/2014/main" id="{11BC2FC8-8FA9-2305-A9E8-AAF7CC144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C5E5F1-4925-11DF-7031-08C2F181DC04}"/>
              </a:ext>
            </a:extLst>
          </p:cNvPr>
          <p:cNvSpPr>
            <a:spLocks noGrp="1"/>
          </p:cNvSpPr>
          <p:nvPr>
            <p:ph type="sldNum" sz="quarter" idx="12"/>
          </p:nvPr>
        </p:nvSpPr>
        <p:spPr/>
        <p:txBody>
          <a:bodyPr/>
          <a:lstStyle/>
          <a:p>
            <a:fld id="{541FC8D8-90DE-40B5-B2E5-41542880DF64}" type="slidenum">
              <a:rPr lang="en-US" smtClean="0"/>
              <a:t>‹#›</a:t>
            </a:fld>
            <a:endParaRPr lang="en-US"/>
          </a:p>
        </p:txBody>
      </p:sp>
    </p:spTree>
    <p:extLst>
      <p:ext uri="{BB962C8B-B14F-4D97-AF65-F5344CB8AC3E}">
        <p14:creationId xmlns:p14="http://schemas.microsoft.com/office/powerpoint/2010/main" val="1913191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9561D-3900-FB51-5A05-207DA3DF64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00335D-3EC4-40E7-E075-FAF4AC60B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9923CA-6F52-8237-97C2-32602764A8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B937D-062E-CF00-6B70-26E258624F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0B7F18-462D-20BA-7757-C3080D874E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39BE18-4B13-6704-C306-EE37AA3837C8}"/>
              </a:ext>
            </a:extLst>
          </p:cNvPr>
          <p:cNvSpPr>
            <a:spLocks noGrp="1"/>
          </p:cNvSpPr>
          <p:nvPr>
            <p:ph type="dt" sz="half" idx="10"/>
          </p:nvPr>
        </p:nvSpPr>
        <p:spPr/>
        <p:txBody>
          <a:bodyPr/>
          <a:lstStyle/>
          <a:p>
            <a:fld id="{E03FA587-F2B7-4721-A3EC-41398C6B0B15}" type="datetimeFigureOut">
              <a:rPr lang="en-US" smtClean="0"/>
              <a:t>1/4/2024</a:t>
            </a:fld>
            <a:endParaRPr lang="en-US"/>
          </a:p>
        </p:txBody>
      </p:sp>
      <p:sp>
        <p:nvSpPr>
          <p:cNvPr id="8" name="Footer Placeholder 7">
            <a:extLst>
              <a:ext uri="{FF2B5EF4-FFF2-40B4-BE49-F238E27FC236}">
                <a16:creationId xmlns:a16="http://schemas.microsoft.com/office/drawing/2014/main" id="{91F708ED-B9CE-1150-7387-769DCF65DC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ED42EE-82D2-B8A4-0167-B08CED153AE6}"/>
              </a:ext>
            </a:extLst>
          </p:cNvPr>
          <p:cNvSpPr>
            <a:spLocks noGrp="1"/>
          </p:cNvSpPr>
          <p:nvPr>
            <p:ph type="sldNum" sz="quarter" idx="12"/>
          </p:nvPr>
        </p:nvSpPr>
        <p:spPr/>
        <p:txBody>
          <a:bodyPr/>
          <a:lstStyle/>
          <a:p>
            <a:fld id="{541FC8D8-90DE-40B5-B2E5-41542880DF64}" type="slidenum">
              <a:rPr lang="en-US" smtClean="0"/>
              <a:t>‹#›</a:t>
            </a:fld>
            <a:endParaRPr lang="en-US"/>
          </a:p>
        </p:txBody>
      </p:sp>
    </p:spTree>
    <p:extLst>
      <p:ext uri="{BB962C8B-B14F-4D97-AF65-F5344CB8AC3E}">
        <p14:creationId xmlns:p14="http://schemas.microsoft.com/office/powerpoint/2010/main" val="3340993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ED8EA-2A90-1ABB-9B3F-3E96922D78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79AA5-25BF-B1E5-528E-AA8D3771A528}"/>
              </a:ext>
            </a:extLst>
          </p:cNvPr>
          <p:cNvSpPr>
            <a:spLocks noGrp="1"/>
          </p:cNvSpPr>
          <p:nvPr>
            <p:ph type="dt" sz="half" idx="10"/>
          </p:nvPr>
        </p:nvSpPr>
        <p:spPr/>
        <p:txBody>
          <a:bodyPr/>
          <a:lstStyle/>
          <a:p>
            <a:fld id="{E03FA587-F2B7-4721-A3EC-41398C6B0B15}" type="datetimeFigureOut">
              <a:rPr lang="en-US" smtClean="0"/>
              <a:t>1/4/2024</a:t>
            </a:fld>
            <a:endParaRPr lang="en-US"/>
          </a:p>
        </p:txBody>
      </p:sp>
      <p:sp>
        <p:nvSpPr>
          <p:cNvPr id="4" name="Footer Placeholder 3">
            <a:extLst>
              <a:ext uri="{FF2B5EF4-FFF2-40B4-BE49-F238E27FC236}">
                <a16:creationId xmlns:a16="http://schemas.microsoft.com/office/drawing/2014/main" id="{C85A6F58-1F29-17F0-4844-437BF57C85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4D0F08-43D5-6F6B-0ADB-2D0DAE0E1659}"/>
              </a:ext>
            </a:extLst>
          </p:cNvPr>
          <p:cNvSpPr>
            <a:spLocks noGrp="1"/>
          </p:cNvSpPr>
          <p:nvPr>
            <p:ph type="sldNum" sz="quarter" idx="12"/>
          </p:nvPr>
        </p:nvSpPr>
        <p:spPr/>
        <p:txBody>
          <a:bodyPr/>
          <a:lstStyle/>
          <a:p>
            <a:fld id="{541FC8D8-90DE-40B5-B2E5-41542880DF64}" type="slidenum">
              <a:rPr lang="en-US" smtClean="0"/>
              <a:t>‹#›</a:t>
            </a:fld>
            <a:endParaRPr lang="en-US"/>
          </a:p>
        </p:txBody>
      </p:sp>
    </p:spTree>
    <p:extLst>
      <p:ext uri="{BB962C8B-B14F-4D97-AF65-F5344CB8AC3E}">
        <p14:creationId xmlns:p14="http://schemas.microsoft.com/office/powerpoint/2010/main" val="253244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F6898B-9000-C00C-B6CE-22502C6E39EC}"/>
              </a:ext>
            </a:extLst>
          </p:cNvPr>
          <p:cNvSpPr>
            <a:spLocks noGrp="1"/>
          </p:cNvSpPr>
          <p:nvPr>
            <p:ph type="dt" sz="half" idx="10"/>
          </p:nvPr>
        </p:nvSpPr>
        <p:spPr/>
        <p:txBody>
          <a:bodyPr/>
          <a:lstStyle/>
          <a:p>
            <a:fld id="{E03FA587-F2B7-4721-A3EC-41398C6B0B15}" type="datetimeFigureOut">
              <a:rPr lang="en-US" smtClean="0"/>
              <a:t>1/4/2024</a:t>
            </a:fld>
            <a:endParaRPr lang="en-US"/>
          </a:p>
        </p:txBody>
      </p:sp>
      <p:sp>
        <p:nvSpPr>
          <p:cNvPr id="3" name="Footer Placeholder 2">
            <a:extLst>
              <a:ext uri="{FF2B5EF4-FFF2-40B4-BE49-F238E27FC236}">
                <a16:creationId xmlns:a16="http://schemas.microsoft.com/office/drawing/2014/main" id="{B3044706-3C07-446E-667F-DADF92B18E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DCD21C-2515-DD11-7F4D-E5A85DEE2B77}"/>
              </a:ext>
            </a:extLst>
          </p:cNvPr>
          <p:cNvSpPr>
            <a:spLocks noGrp="1"/>
          </p:cNvSpPr>
          <p:nvPr>
            <p:ph type="sldNum" sz="quarter" idx="12"/>
          </p:nvPr>
        </p:nvSpPr>
        <p:spPr/>
        <p:txBody>
          <a:bodyPr/>
          <a:lstStyle/>
          <a:p>
            <a:fld id="{541FC8D8-90DE-40B5-B2E5-41542880DF64}" type="slidenum">
              <a:rPr lang="en-US" smtClean="0"/>
              <a:t>‹#›</a:t>
            </a:fld>
            <a:endParaRPr lang="en-US"/>
          </a:p>
        </p:txBody>
      </p:sp>
    </p:spTree>
    <p:extLst>
      <p:ext uri="{BB962C8B-B14F-4D97-AF65-F5344CB8AC3E}">
        <p14:creationId xmlns:p14="http://schemas.microsoft.com/office/powerpoint/2010/main" val="16074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FE704-AE4A-BEF8-E378-182743CE2A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14316A-9D35-C6C5-8CA8-6F63DF3F86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061D62-816C-2187-86E5-B5E6D9F10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E67F3E-45B2-BED3-C3CD-FAB4D37DB7D8}"/>
              </a:ext>
            </a:extLst>
          </p:cNvPr>
          <p:cNvSpPr>
            <a:spLocks noGrp="1"/>
          </p:cNvSpPr>
          <p:nvPr>
            <p:ph type="dt" sz="half" idx="10"/>
          </p:nvPr>
        </p:nvSpPr>
        <p:spPr/>
        <p:txBody>
          <a:bodyPr/>
          <a:lstStyle/>
          <a:p>
            <a:fld id="{E03FA587-F2B7-4721-A3EC-41398C6B0B15}" type="datetimeFigureOut">
              <a:rPr lang="en-US" smtClean="0"/>
              <a:t>1/4/2024</a:t>
            </a:fld>
            <a:endParaRPr lang="en-US"/>
          </a:p>
        </p:txBody>
      </p:sp>
      <p:sp>
        <p:nvSpPr>
          <p:cNvPr id="6" name="Footer Placeholder 5">
            <a:extLst>
              <a:ext uri="{FF2B5EF4-FFF2-40B4-BE49-F238E27FC236}">
                <a16:creationId xmlns:a16="http://schemas.microsoft.com/office/drawing/2014/main" id="{1ACD54A2-7547-523F-666C-D17CFAF513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2A7599-2F6A-7E75-58D3-2F099446BE49}"/>
              </a:ext>
            </a:extLst>
          </p:cNvPr>
          <p:cNvSpPr>
            <a:spLocks noGrp="1"/>
          </p:cNvSpPr>
          <p:nvPr>
            <p:ph type="sldNum" sz="quarter" idx="12"/>
          </p:nvPr>
        </p:nvSpPr>
        <p:spPr/>
        <p:txBody>
          <a:bodyPr/>
          <a:lstStyle/>
          <a:p>
            <a:fld id="{541FC8D8-90DE-40B5-B2E5-41542880DF64}" type="slidenum">
              <a:rPr lang="en-US" smtClean="0"/>
              <a:t>‹#›</a:t>
            </a:fld>
            <a:endParaRPr lang="en-US"/>
          </a:p>
        </p:txBody>
      </p:sp>
    </p:spTree>
    <p:extLst>
      <p:ext uri="{BB962C8B-B14F-4D97-AF65-F5344CB8AC3E}">
        <p14:creationId xmlns:p14="http://schemas.microsoft.com/office/powerpoint/2010/main" val="276320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0672-2C35-DFBE-5217-6A8B015CBE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E91ED9-0160-C9C3-796F-D312057D22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91069A-B5A0-88E0-6F2A-4BC87E31B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678B8-671C-BF37-37DA-3355BDC8F9C3}"/>
              </a:ext>
            </a:extLst>
          </p:cNvPr>
          <p:cNvSpPr>
            <a:spLocks noGrp="1"/>
          </p:cNvSpPr>
          <p:nvPr>
            <p:ph type="dt" sz="half" idx="10"/>
          </p:nvPr>
        </p:nvSpPr>
        <p:spPr/>
        <p:txBody>
          <a:bodyPr/>
          <a:lstStyle/>
          <a:p>
            <a:fld id="{E03FA587-F2B7-4721-A3EC-41398C6B0B15}" type="datetimeFigureOut">
              <a:rPr lang="en-US" smtClean="0"/>
              <a:t>1/4/2024</a:t>
            </a:fld>
            <a:endParaRPr lang="en-US"/>
          </a:p>
        </p:txBody>
      </p:sp>
      <p:sp>
        <p:nvSpPr>
          <p:cNvPr id="6" name="Footer Placeholder 5">
            <a:extLst>
              <a:ext uri="{FF2B5EF4-FFF2-40B4-BE49-F238E27FC236}">
                <a16:creationId xmlns:a16="http://schemas.microsoft.com/office/drawing/2014/main" id="{9E1EFE39-AE34-3515-28F9-1BB56F263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D7BED-8851-3C28-B05A-7EC8DF1685CE}"/>
              </a:ext>
            </a:extLst>
          </p:cNvPr>
          <p:cNvSpPr>
            <a:spLocks noGrp="1"/>
          </p:cNvSpPr>
          <p:nvPr>
            <p:ph type="sldNum" sz="quarter" idx="12"/>
          </p:nvPr>
        </p:nvSpPr>
        <p:spPr/>
        <p:txBody>
          <a:bodyPr/>
          <a:lstStyle/>
          <a:p>
            <a:fld id="{541FC8D8-90DE-40B5-B2E5-41542880DF64}" type="slidenum">
              <a:rPr lang="en-US" smtClean="0"/>
              <a:t>‹#›</a:t>
            </a:fld>
            <a:endParaRPr lang="en-US"/>
          </a:p>
        </p:txBody>
      </p:sp>
    </p:spTree>
    <p:extLst>
      <p:ext uri="{BB962C8B-B14F-4D97-AF65-F5344CB8AC3E}">
        <p14:creationId xmlns:p14="http://schemas.microsoft.com/office/powerpoint/2010/main" val="363219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6FD3A1-3C47-3047-23EE-C2D6E45DA7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007530-F56E-351D-B2F8-2FD4638E0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3A350-FE81-948D-1F5A-2F34B89FD1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FA587-F2B7-4721-A3EC-41398C6B0B15}" type="datetimeFigureOut">
              <a:rPr lang="en-US" smtClean="0"/>
              <a:t>1/4/2024</a:t>
            </a:fld>
            <a:endParaRPr lang="en-US"/>
          </a:p>
        </p:txBody>
      </p:sp>
      <p:sp>
        <p:nvSpPr>
          <p:cNvPr id="5" name="Footer Placeholder 4">
            <a:extLst>
              <a:ext uri="{FF2B5EF4-FFF2-40B4-BE49-F238E27FC236}">
                <a16:creationId xmlns:a16="http://schemas.microsoft.com/office/drawing/2014/main" id="{56C0F2C5-ED3E-E772-257B-F6FC6869D9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1D54D2-D41B-1A4D-E325-61D665569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FC8D8-90DE-40B5-B2E5-41542880DF64}" type="slidenum">
              <a:rPr lang="en-US" smtClean="0"/>
              <a:t>‹#›</a:t>
            </a:fld>
            <a:endParaRPr lang="en-US"/>
          </a:p>
        </p:txBody>
      </p:sp>
    </p:spTree>
    <p:extLst>
      <p:ext uri="{BB962C8B-B14F-4D97-AF65-F5344CB8AC3E}">
        <p14:creationId xmlns:p14="http://schemas.microsoft.com/office/powerpoint/2010/main" val="3452129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A6DD87-6658-EC0D-9CAC-AC0387848EB8}"/>
              </a:ext>
            </a:extLst>
          </p:cNvPr>
          <p:cNvSpPr/>
          <p:nvPr/>
        </p:nvSpPr>
        <p:spPr>
          <a:xfrm>
            <a:off x="3292416" y="375136"/>
            <a:ext cx="5456174"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rPr>
              <a:t>How to tell a story</a:t>
            </a:r>
          </a:p>
          <a:p>
            <a:pPr algn="ctr"/>
            <a:r>
              <a:rPr lang="en-US" sz="5400" b="1" dirty="0">
                <a:ln w="9525">
                  <a:solidFill>
                    <a:schemeClr val="bg1"/>
                  </a:solidFill>
                  <a:prstDash val="solid"/>
                </a:ln>
                <a:solidFill>
                  <a:srgbClr val="7030A0"/>
                </a:solidFill>
                <a:effectLst>
                  <a:outerShdw blurRad="12700" dist="38100" dir="2700000" algn="tl" rotWithShape="0">
                    <a:schemeClr val="bg1">
                      <a:lumMod val="50000"/>
                    </a:schemeClr>
                  </a:outerShdw>
                </a:effectLst>
              </a:rPr>
              <a:t>Lab Book</a:t>
            </a:r>
            <a:endParaRPr lang="en-US" sz="5400" b="1" cap="none" spc="0" dirty="0">
              <a:ln w="9525">
                <a:solidFill>
                  <a:schemeClr val="bg1"/>
                </a:solidFill>
                <a:prstDash val="solid"/>
              </a:ln>
              <a:solidFill>
                <a:srgbClr val="7030A0"/>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id="{E09C63F3-6C9C-B9D4-D489-E3F3BBEBF11E}"/>
              </a:ext>
            </a:extLst>
          </p:cNvPr>
          <p:cNvSpPr txBox="1"/>
          <p:nvPr/>
        </p:nvSpPr>
        <p:spPr>
          <a:xfrm>
            <a:off x="4702706" y="2214693"/>
            <a:ext cx="2635593" cy="369332"/>
          </a:xfrm>
          <a:prstGeom prst="rect">
            <a:avLst/>
          </a:prstGeom>
          <a:noFill/>
        </p:spPr>
        <p:txBody>
          <a:bodyPr wrap="none" rtlCol="0">
            <a:spAutoFit/>
          </a:bodyPr>
          <a:lstStyle/>
          <a:p>
            <a:pPr algn="ctr"/>
            <a:r>
              <a:rPr lang="en-US" dirty="0"/>
              <a:t>The Build-It-Yourself Team</a:t>
            </a:r>
          </a:p>
        </p:txBody>
      </p:sp>
      <p:pic>
        <p:nvPicPr>
          <p:cNvPr id="5" name="Picture 4">
            <a:extLst>
              <a:ext uri="{FF2B5EF4-FFF2-40B4-BE49-F238E27FC236}">
                <a16:creationId xmlns:a16="http://schemas.microsoft.com/office/drawing/2014/main" id="{7D7AAFFD-8881-6B58-57A7-B826FB7D4E15}"/>
              </a:ext>
            </a:extLst>
          </p:cNvPr>
          <p:cNvPicPr>
            <a:picLocks noChangeAspect="1"/>
          </p:cNvPicPr>
          <p:nvPr/>
        </p:nvPicPr>
        <p:blipFill>
          <a:blip r:embed="rId2"/>
          <a:stretch>
            <a:fillRect/>
          </a:stretch>
        </p:blipFill>
        <p:spPr>
          <a:xfrm>
            <a:off x="4606451" y="2755900"/>
            <a:ext cx="2979097" cy="3156512"/>
          </a:xfrm>
          <a:prstGeom prst="rect">
            <a:avLst/>
          </a:prstGeom>
        </p:spPr>
      </p:pic>
      <p:sp>
        <p:nvSpPr>
          <p:cNvPr id="6" name="TextBox 5">
            <a:extLst>
              <a:ext uri="{FF2B5EF4-FFF2-40B4-BE49-F238E27FC236}">
                <a16:creationId xmlns:a16="http://schemas.microsoft.com/office/drawing/2014/main" id="{25AEC828-9CD1-A1B2-05F0-9BBDEA414555}"/>
              </a:ext>
            </a:extLst>
          </p:cNvPr>
          <p:cNvSpPr txBox="1"/>
          <p:nvPr/>
        </p:nvSpPr>
        <p:spPr>
          <a:xfrm>
            <a:off x="4609811" y="5901178"/>
            <a:ext cx="2972417" cy="369332"/>
          </a:xfrm>
          <a:prstGeom prst="rect">
            <a:avLst/>
          </a:prstGeom>
          <a:noFill/>
        </p:spPr>
        <p:txBody>
          <a:bodyPr wrap="none" rtlCol="0">
            <a:spAutoFit/>
          </a:bodyPr>
          <a:lstStyle/>
          <a:p>
            <a:pPr algn="ctr"/>
            <a:r>
              <a:rPr lang="en-US" dirty="0">
                <a:solidFill>
                  <a:schemeClr val="bg1">
                    <a:lumMod val="65000"/>
                  </a:schemeClr>
                </a:solidFill>
              </a:rPr>
              <a:t>Make your stories come alive.</a:t>
            </a:r>
          </a:p>
        </p:txBody>
      </p:sp>
      <p:pic>
        <p:nvPicPr>
          <p:cNvPr id="7" name="Picture 6" descr="A black and red symbol&#10;&#10;Description automatically generated">
            <a:extLst>
              <a:ext uri="{FF2B5EF4-FFF2-40B4-BE49-F238E27FC236}">
                <a16:creationId xmlns:a16="http://schemas.microsoft.com/office/drawing/2014/main" id="{D7D188C0-0103-60A2-4132-95D39A551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89690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9B1B4-21E4-6271-9F90-D667BA47E4B5}"/>
              </a:ext>
            </a:extLst>
          </p:cNvPr>
          <p:cNvSpPr txBox="1"/>
          <p:nvPr/>
        </p:nvSpPr>
        <p:spPr>
          <a:xfrm>
            <a:off x="687897" y="344358"/>
            <a:ext cx="5163844" cy="738664"/>
          </a:xfrm>
          <a:prstGeom prst="rect">
            <a:avLst/>
          </a:prstGeom>
          <a:noFill/>
        </p:spPr>
        <p:txBody>
          <a:bodyPr wrap="square" rtlCol="0">
            <a:spAutoFit/>
          </a:bodyPr>
          <a:lstStyle/>
          <a:p>
            <a:r>
              <a:rPr lang="en-US" sz="2400" dirty="0">
                <a:solidFill>
                  <a:srgbClr val="7030A0"/>
                </a:solidFill>
              </a:rPr>
              <a:t>Chat GPT Analysis</a:t>
            </a:r>
          </a:p>
          <a:p>
            <a:endParaRPr lang="en-US" dirty="0"/>
          </a:p>
        </p:txBody>
      </p:sp>
      <p:sp>
        <p:nvSpPr>
          <p:cNvPr id="2" name="Rectangle 1">
            <a:extLst>
              <a:ext uri="{FF2B5EF4-FFF2-40B4-BE49-F238E27FC236}">
                <a16:creationId xmlns:a16="http://schemas.microsoft.com/office/drawing/2014/main" id="{76FC15D7-BEEB-DD74-CB9B-28C35AF4748D}"/>
              </a:ext>
            </a:extLst>
          </p:cNvPr>
          <p:cNvSpPr>
            <a:spLocks noChangeArrowheads="1"/>
          </p:cNvSpPr>
          <p:nvPr/>
        </p:nvSpPr>
        <p:spPr bwMode="auto">
          <a:xfrm>
            <a:off x="687897" y="842574"/>
            <a:ext cx="9362114"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1200" b="0" i="0" dirty="0">
                <a:solidFill>
                  <a:srgbClr val="374151"/>
                </a:solidFill>
                <a:effectLst/>
                <a:highlight>
                  <a:srgbClr val="FF00FF"/>
                </a:highlight>
                <a:latin typeface="Söhne"/>
              </a:rPr>
              <a:t>Once upon a time in the quaint town of </a:t>
            </a:r>
            <a:r>
              <a:rPr lang="en-US" sz="1200" b="0" i="0" dirty="0" err="1">
                <a:solidFill>
                  <a:srgbClr val="374151"/>
                </a:solidFill>
                <a:effectLst/>
                <a:highlight>
                  <a:srgbClr val="FF00FF"/>
                </a:highlight>
                <a:latin typeface="Söhne"/>
              </a:rPr>
              <a:t>Inventoria</a:t>
            </a:r>
            <a:r>
              <a:rPr lang="en-US" sz="1200" b="0" i="0" dirty="0">
                <a:solidFill>
                  <a:srgbClr val="374151"/>
                </a:solidFill>
                <a:effectLst/>
                <a:latin typeface="Söhne"/>
              </a:rPr>
              <a:t>, lived an </a:t>
            </a:r>
            <a:r>
              <a:rPr lang="en-US" sz="1200" b="0" i="0" dirty="0">
                <a:solidFill>
                  <a:srgbClr val="374151"/>
                </a:solidFill>
                <a:effectLst/>
                <a:highlight>
                  <a:srgbClr val="00FF00"/>
                </a:highlight>
                <a:latin typeface="Söhne"/>
              </a:rPr>
              <a:t>eccentric inventor named Professor Gizmo</a:t>
            </a:r>
            <a:r>
              <a:rPr lang="en-US" sz="1200" b="0" i="0" dirty="0">
                <a:solidFill>
                  <a:srgbClr val="374151"/>
                </a:solidFill>
                <a:effectLst/>
                <a:latin typeface="Söhne"/>
              </a:rPr>
              <a:t>. </a:t>
            </a:r>
            <a:r>
              <a:rPr lang="en-US" sz="1200" b="0" i="0" dirty="0">
                <a:solidFill>
                  <a:srgbClr val="374151"/>
                </a:solidFill>
                <a:effectLst/>
                <a:highlight>
                  <a:srgbClr val="FF00FF"/>
                </a:highlight>
                <a:latin typeface="Söhne"/>
              </a:rPr>
              <a:t>Professor Gizmo </a:t>
            </a:r>
            <a:r>
              <a:rPr lang="en-US" sz="1200" b="0" i="0" dirty="0">
                <a:solidFill>
                  <a:srgbClr val="374151"/>
                </a:solidFill>
                <a:effectLst/>
                <a:latin typeface="Söhne"/>
              </a:rPr>
              <a:t>was known for his </a:t>
            </a:r>
            <a:r>
              <a:rPr lang="en-US" sz="1200" b="0" i="0" dirty="0">
                <a:solidFill>
                  <a:srgbClr val="374151"/>
                </a:solidFill>
                <a:effectLst/>
                <a:highlight>
                  <a:srgbClr val="00FF00"/>
                </a:highlight>
                <a:latin typeface="Söhne"/>
              </a:rPr>
              <a:t>wild hair, mismatched socks, and a workshop filled with mysterious gadgets</a:t>
            </a:r>
            <a:r>
              <a:rPr lang="en-US" sz="1200" b="0" i="0" dirty="0">
                <a:solidFill>
                  <a:srgbClr val="374151"/>
                </a:solidFill>
                <a:effectLst/>
                <a:latin typeface="Söhne"/>
              </a:rPr>
              <a:t>. He spent his days tinkering and creating inventions that ranged from quirky to downright fantastical. One day, he unveiled his masterpiece to the world – a smart robot named </a:t>
            </a:r>
            <a:r>
              <a:rPr lang="en-US" sz="1200" b="0" i="0" dirty="0" err="1">
                <a:solidFill>
                  <a:srgbClr val="374151"/>
                </a:solidFill>
                <a:effectLst/>
                <a:highlight>
                  <a:srgbClr val="FF00FF"/>
                </a:highlight>
                <a:latin typeface="Söhne"/>
              </a:rPr>
              <a:t>QuantumQ</a:t>
            </a:r>
            <a:r>
              <a:rPr lang="en-US" sz="1200" b="0" i="0" dirty="0">
                <a:solidFill>
                  <a:srgbClr val="374151"/>
                </a:solidFill>
                <a:effectLst/>
                <a:latin typeface="Söhne"/>
              </a:rPr>
              <a:t>.</a:t>
            </a:r>
          </a:p>
          <a:p>
            <a:pPr algn="l"/>
            <a:endParaRPr lang="en-US" sz="1200" b="0" i="0" dirty="0">
              <a:solidFill>
                <a:srgbClr val="374151"/>
              </a:solidFill>
              <a:effectLst/>
              <a:latin typeface="Söhne"/>
            </a:endParaRPr>
          </a:p>
          <a:p>
            <a:pPr algn="l"/>
            <a:r>
              <a:rPr lang="en-US" sz="1200" b="0" i="0" dirty="0" err="1">
                <a:solidFill>
                  <a:srgbClr val="374151"/>
                </a:solidFill>
                <a:effectLst/>
                <a:latin typeface="Söhne"/>
              </a:rPr>
              <a:t>QuantumQ</a:t>
            </a:r>
            <a:r>
              <a:rPr lang="en-US" sz="1200" b="0" i="0" dirty="0">
                <a:solidFill>
                  <a:srgbClr val="374151"/>
                </a:solidFill>
                <a:effectLst/>
                <a:latin typeface="Söhne"/>
              </a:rPr>
              <a:t> was no ordinary robot. It possessed god-like powers, being all-knowing, all-good, and all-just. It had the ability to fix wars, diseases, pollution, the economy, and prejudice. The citizens of </a:t>
            </a:r>
            <a:r>
              <a:rPr lang="en-US" sz="1200" b="0" i="0" dirty="0" err="1">
                <a:solidFill>
                  <a:srgbClr val="374151"/>
                </a:solidFill>
                <a:effectLst/>
                <a:latin typeface="Söhne"/>
              </a:rPr>
              <a:t>Inventoria</a:t>
            </a:r>
            <a:r>
              <a:rPr lang="en-US" sz="1200" b="0" i="0" dirty="0">
                <a:solidFill>
                  <a:srgbClr val="374151"/>
                </a:solidFill>
                <a:effectLst/>
                <a:latin typeface="Söhne"/>
              </a:rPr>
              <a:t> were fascinated by the incredible potential of this creation. The news of </a:t>
            </a:r>
            <a:r>
              <a:rPr lang="en-US" sz="1200" b="0" i="0" dirty="0" err="1">
                <a:solidFill>
                  <a:srgbClr val="374151"/>
                </a:solidFill>
                <a:effectLst/>
                <a:latin typeface="Söhne"/>
              </a:rPr>
              <a:t>QuantumQ</a:t>
            </a:r>
            <a:r>
              <a:rPr lang="en-US" sz="1200" b="0" i="0" dirty="0">
                <a:solidFill>
                  <a:srgbClr val="374151"/>
                </a:solidFill>
                <a:effectLst/>
                <a:latin typeface="Söhne"/>
              </a:rPr>
              <a:t> </a:t>
            </a:r>
            <a:r>
              <a:rPr lang="en-US" sz="1200" b="0" i="0" dirty="0">
                <a:solidFill>
                  <a:srgbClr val="374151"/>
                </a:solidFill>
                <a:effectLst/>
                <a:highlight>
                  <a:srgbClr val="00FF00"/>
                </a:highlight>
                <a:latin typeface="Söhne"/>
              </a:rPr>
              <a:t>spread like wildfire</a:t>
            </a:r>
            <a:r>
              <a:rPr lang="en-US" sz="1200" b="0" i="0" dirty="0">
                <a:solidFill>
                  <a:srgbClr val="374151"/>
                </a:solidFill>
                <a:effectLst/>
                <a:latin typeface="Söhne"/>
              </a:rPr>
              <a:t>, reaching the ears of curious kids who loved to build, write, draw, or make music.</a:t>
            </a:r>
          </a:p>
          <a:p>
            <a:pPr algn="l"/>
            <a:r>
              <a:rPr lang="en-US" sz="1200" b="0" i="0" dirty="0">
                <a:solidFill>
                  <a:srgbClr val="374151"/>
                </a:solidFill>
                <a:effectLst/>
                <a:latin typeface="Söhne"/>
              </a:rPr>
              <a:t>Among those intrigued by </a:t>
            </a:r>
            <a:r>
              <a:rPr lang="en-US" sz="1200" b="0" i="0" dirty="0" err="1">
                <a:solidFill>
                  <a:srgbClr val="374151"/>
                </a:solidFill>
                <a:effectLst/>
                <a:latin typeface="Söhne"/>
              </a:rPr>
              <a:t>QuantumQ</a:t>
            </a:r>
            <a:r>
              <a:rPr lang="en-US" sz="1200" b="0" i="0" dirty="0">
                <a:solidFill>
                  <a:srgbClr val="374151"/>
                </a:solidFill>
                <a:effectLst/>
                <a:latin typeface="Söhne"/>
              </a:rPr>
              <a:t> was a young inventor named Alex. Alex spent countless hours in the garage, constructing little gadgets and dreaming of a world where inventions could change lives. When Professor Gizmo offered Alex the chance to be </a:t>
            </a:r>
            <a:r>
              <a:rPr lang="en-US" sz="1200" b="0" i="0" dirty="0" err="1">
                <a:solidFill>
                  <a:srgbClr val="374151"/>
                </a:solidFill>
                <a:effectLst/>
                <a:latin typeface="Söhne"/>
              </a:rPr>
              <a:t>QuantumQ's</a:t>
            </a:r>
            <a:r>
              <a:rPr lang="en-US" sz="1200" b="0" i="0" dirty="0">
                <a:solidFill>
                  <a:srgbClr val="374151"/>
                </a:solidFill>
                <a:effectLst/>
                <a:latin typeface="Söhne"/>
              </a:rPr>
              <a:t> apprentice, the young inventor couldn't contain their excitement.</a:t>
            </a:r>
          </a:p>
          <a:p>
            <a:pPr algn="l"/>
            <a:r>
              <a:rPr lang="en-US" sz="1200" b="0" i="0" dirty="0">
                <a:solidFill>
                  <a:srgbClr val="374151"/>
                </a:solidFill>
                <a:effectLst/>
                <a:latin typeface="Söhne"/>
              </a:rPr>
              <a:t>As Alex and </a:t>
            </a:r>
            <a:r>
              <a:rPr lang="en-US" sz="1200" b="0" i="0" dirty="0" err="1">
                <a:solidFill>
                  <a:srgbClr val="374151"/>
                </a:solidFill>
                <a:effectLst/>
                <a:latin typeface="Söhne"/>
              </a:rPr>
              <a:t>QuantumQ</a:t>
            </a:r>
            <a:r>
              <a:rPr lang="en-US" sz="1200" b="0" i="0" dirty="0">
                <a:solidFill>
                  <a:srgbClr val="374151"/>
                </a:solidFill>
                <a:effectLst/>
                <a:latin typeface="Söhne"/>
              </a:rPr>
              <a:t> worked together, they traveled around </a:t>
            </a:r>
            <a:r>
              <a:rPr lang="en-US" sz="1200" b="0" i="0" dirty="0" err="1">
                <a:solidFill>
                  <a:srgbClr val="374151"/>
                </a:solidFill>
                <a:effectLst/>
                <a:latin typeface="Söhne"/>
              </a:rPr>
              <a:t>Inventoria</a:t>
            </a:r>
            <a:r>
              <a:rPr lang="en-US" sz="1200" b="0" i="0" dirty="0">
                <a:solidFill>
                  <a:srgbClr val="374151"/>
                </a:solidFill>
                <a:effectLst/>
                <a:latin typeface="Söhne"/>
              </a:rPr>
              <a:t>, addressing various challenges. </a:t>
            </a:r>
            <a:r>
              <a:rPr lang="en-US" sz="1200" b="0" i="0" dirty="0" err="1">
                <a:solidFill>
                  <a:srgbClr val="374151"/>
                </a:solidFill>
                <a:effectLst/>
                <a:highlight>
                  <a:srgbClr val="FFFF00"/>
                </a:highlight>
                <a:latin typeface="Söhne"/>
              </a:rPr>
              <a:t>QuantumQ</a:t>
            </a:r>
            <a:r>
              <a:rPr lang="en-US" sz="1200" b="0" i="0" dirty="0">
                <a:solidFill>
                  <a:srgbClr val="374151"/>
                </a:solidFill>
                <a:effectLst/>
                <a:highlight>
                  <a:srgbClr val="FFFF00"/>
                </a:highlight>
                <a:latin typeface="Söhne"/>
              </a:rPr>
              <a:t>, with its god-like powers, effortlessly solved problems that had plagued the town for years. The citizens of </a:t>
            </a:r>
            <a:r>
              <a:rPr lang="en-US" sz="1200" b="0" i="0" dirty="0" err="1">
                <a:solidFill>
                  <a:srgbClr val="374151"/>
                </a:solidFill>
                <a:effectLst/>
                <a:highlight>
                  <a:srgbClr val="FFFF00"/>
                </a:highlight>
                <a:latin typeface="Söhne"/>
              </a:rPr>
              <a:t>Inventoria</a:t>
            </a:r>
            <a:r>
              <a:rPr lang="en-US" sz="1200" b="0" i="0" dirty="0">
                <a:solidFill>
                  <a:srgbClr val="374151"/>
                </a:solidFill>
                <a:effectLst/>
                <a:highlight>
                  <a:srgbClr val="FFFF00"/>
                </a:highlight>
                <a:latin typeface="Söhne"/>
              </a:rPr>
              <a:t> quickly learned that if they did good, </a:t>
            </a:r>
            <a:r>
              <a:rPr lang="en-US" sz="1200" b="0" i="0" dirty="0" err="1">
                <a:solidFill>
                  <a:srgbClr val="374151"/>
                </a:solidFill>
                <a:effectLst/>
                <a:highlight>
                  <a:srgbClr val="FFFF00"/>
                </a:highlight>
                <a:latin typeface="Söhne"/>
              </a:rPr>
              <a:t>QuantumQ</a:t>
            </a:r>
            <a:r>
              <a:rPr lang="en-US" sz="1200" b="0" i="0" dirty="0">
                <a:solidFill>
                  <a:srgbClr val="374151"/>
                </a:solidFill>
                <a:effectLst/>
                <a:highlight>
                  <a:srgbClr val="FFFF00"/>
                </a:highlight>
                <a:latin typeface="Söhne"/>
              </a:rPr>
              <a:t> would reward them, and if they messed up, </a:t>
            </a:r>
            <a:r>
              <a:rPr lang="en-US" sz="1200" b="0" i="0" dirty="0" err="1">
                <a:solidFill>
                  <a:srgbClr val="374151"/>
                </a:solidFill>
                <a:effectLst/>
                <a:highlight>
                  <a:srgbClr val="FFFF00"/>
                </a:highlight>
                <a:latin typeface="Söhne"/>
              </a:rPr>
              <a:t>QuantumQ</a:t>
            </a:r>
            <a:r>
              <a:rPr lang="en-US" sz="1200" b="0" i="0" dirty="0">
                <a:solidFill>
                  <a:srgbClr val="374151"/>
                </a:solidFill>
                <a:effectLst/>
                <a:highlight>
                  <a:srgbClr val="FFFF00"/>
                </a:highlight>
                <a:latin typeface="Söhne"/>
              </a:rPr>
              <a:t> would ensure justice prevailed.</a:t>
            </a:r>
          </a:p>
          <a:p>
            <a:pPr algn="l"/>
            <a:r>
              <a:rPr lang="en-US" sz="1200" b="0" i="0" dirty="0">
                <a:solidFill>
                  <a:srgbClr val="374151"/>
                </a:solidFill>
                <a:effectLst/>
                <a:latin typeface="Söhne"/>
              </a:rPr>
              <a:t>The story took a whimsical turn as </a:t>
            </a:r>
            <a:r>
              <a:rPr lang="en-US" sz="1200" b="0" i="0" dirty="0" err="1">
                <a:solidFill>
                  <a:srgbClr val="374151"/>
                </a:solidFill>
                <a:effectLst/>
                <a:latin typeface="Söhne"/>
              </a:rPr>
              <a:t>QuantumQ</a:t>
            </a:r>
            <a:r>
              <a:rPr lang="en-US" sz="1200" b="0" i="0" dirty="0">
                <a:solidFill>
                  <a:srgbClr val="374151"/>
                </a:solidFill>
                <a:effectLst/>
                <a:latin typeface="Söhne"/>
              </a:rPr>
              <a:t> and Alex encountered comical situations. From fixing a mishap at the candy factory where sweets rained from the sky to resolving a dispute over the world's largest pizza slice, </a:t>
            </a:r>
            <a:r>
              <a:rPr lang="en-US" sz="1200" b="0" i="0" dirty="0" err="1">
                <a:solidFill>
                  <a:srgbClr val="374151"/>
                </a:solidFill>
                <a:effectLst/>
                <a:latin typeface="Söhne"/>
              </a:rPr>
              <a:t>QuantumQ's</a:t>
            </a:r>
            <a:r>
              <a:rPr lang="en-US" sz="1200" b="0" i="0" dirty="0">
                <a:solidFill>
                  <a:srgbClr val="374151"/>
                </a:solidFill>
                <a:effectLst/>
                <a:latin typeface="Söhne"/>
              </a:rPr>
              <a:t> interventions were both entertaining and thought-provoking. The citizens soon realized that the key to a happy and prosperous life was kindness, creativity, and cooperation.</a:t>
            </a:r>
          </a:p>
          <a:p>
            <a:pPr algn="l"/>
            <a:r>
              <a:rPr lang="en-US" sz="1200" b="0" i="0" dirty="0">
                <a:solidFill>
                  <a:srgbClr val="374151"/>
                </a:solidFill>
                <a:effectLst/>
                <a:latin typeface="Söhne"/>
              </a:rPr>
              <a:t>However, Professor Gizmo had added an unexpected twist. Every now and then, </a:t>
            </a:r>
            <a:r>
              <a:rPr lang="en-US" sz="1200" b="0" i="0" dirty="0" err="1">
                <a:solidFill>
                  <a:srgbClr val="374151"/>
                </a:solidFill>
                <a:effectLst/>
                <a:latin typeface="Söhne"/>
              </a:rPr>
              <a:t>QuantumQ</a:t>
            </a:r>
            <a:r>
              <a:rPr lang="en-US" sz="1200" b="0" i="0" dirty="0">
                <a:solidFill>
                  <a:srgbClr val="374151"/>
                </a:solidFill>
                <a:effectLst/>
                <a:latin typeface="Söhne"/>
              </a:rPr>
              <a:t> would pose questions to the citizens, especially the young ones like Alex. These questions were meant to test their values, creativity, and problem-solving skills. The answers to these questions determined whether the story took a happy or nasty turn.</a:t>
            </a:r>
          </a:p>
          <a:p>
            <a:pPr algn="l"/>
            <a:r>
              <a:rPr lang="en-US" sz="1200" b="0" i="0" dirty="0">
                <a:solidFill>
                  <a:srgbClr val="374151"/>
                </a:solidFill>
                <a:effectLst/>
                <a:latin typeface="Söhne"/>
              </a:rPr>
              <a:t>For instance, </a:t>
            </a:r>
            <a:r>
              <a:rPr lang="en-US" sz="1200" b="0" i="0" dirty="0" err="1">
                <a:solidFill>
                  <a:srgbClr val="374151"/>
                </a:solidFill>
                <a:effectLst/>
                <a:latin typeface="Söhne"/>
              </a:rPr>
              <a:t>QuantumQ</a:t>
            </a:r>
            <a:r>
              <a:rPr lang="en-US" sz="1200" b="0" i="0" dirty="0">
                <a:solidFill>
                  <a:srgbClr val="374151"/>
                </a:solidFill>
                <a:effectLst/>
                <a:latin typeface="Söhne"/>
              </a:rPr>
              <a:t> asked, "If you had the power to change one thing in the world, what would it be, and how would you do it?" The readers, being the young builders, writers, artists, and musicians, found themselves drawn into the narrative. Their responses, whether through interactive quizzes or creative prompts, influenced the course of the story.</a:t>
            </a:r>
          </a:p>
          <a:p>
            <a:pPr algn="l"/>
            <a:r>
              <a:rPr lang="en-US" sz="1200" b="0" i="0" dirty="0">
                <a:solidFill>
                  <a:srgbClr val="374151"/>
                </a:solidFill>
                <a:effectLst/>
                <a:latin typeface="Söhne"/>
              </a:rPr>
              <a:t>In the end, the townsfolk, led by Alex and the young readers, created a harmonious </a:t>
            </a:r>
            <a:r>
              <a:rPr lang="en-US" sz="1200" b="0" i="0" dirty="0" err="1">
                <a:solidFill>
                  <a:srgbClr val="374151"/>
                </a:solidFill>
                <a:effectLst/>
                <a:latin typeface="Söhne"/>
              </a:rPr>
              <a:t>Inventoria</a:t>
            </a:r>
            <a:r>
              <a:rPr lang="en-US" sz="1200" b="0" i="0" dirty="0">
                <a:solidFill>
                  <a:srgbClr val="374151"/>
                </a:solidFill>
                <a:effectLst/>
                <a:latin typeface="Söhne"/>
              </a:rPr>
              <a:t>. </a:t>
            </a:r>
            <a:r>
              <a:rPr lang="en-US" sz="1200" b="0" i="0" dirty="0" err="1">
                <a:solidFill>
                  <a:srgbClr val="374151"/>
                </a:solidFill>
                <a:effectLst/>
                <a:latin typeface="Söhne"/>
              </a:rPr>
              <a:t>QuantumQ</a:t>
            </a:r>
            <a:r>
              <a:rPr lang="en-US" sz="1200" b="0" i="0" dirty="0">
                <a:solidFill>
                  <a:srgbClr val="374151"/>
                </a:solidFill>
                <a:effectLst/>
                <a:latin typeface="Söhne"/>
              </a:rPr>
              <a:t> continued to be the guiding force, but it was the collective efforts of the community that truly brought about positive change.</a:t>
            </a:r>
          </a:p>
          <a:p>
            <a:pPr algn="l"/>
            <a:endParaRPr lang="en-US" sz="1200" b="0" i="0" dirty="0">
              <a:solidFill>
                <a:srgbClr val="374151"/>
              </a:solidFill>
              <a:effectLst/>
              <a:latin typeface="Söhne"/>
            </a:endParaRPr>
          </a:p>
          <a:p>
            <a:pPr algn="l"/>
            <a:r>
              <a:rPr lang="en-US" sz="1200" b="0" i="0" dirty="0">
                <a:solidFill>
                  <a:srgbClr val="374151"/>
                </a:solidFill>
                <a:effectLst/>
                <a:latin typeface="Söhne"/>
              </a:rPr>
              <a:t>And so, in the charming town of </a:t>
            </a:r>
            <a:r>
              <a:rPr lang="en-US" sz="1200" b="0" i="0" dirty="0" err="1">
                <a:solidFill>
                  <a:srgbClr val="374151"/>
                </a:solidFill>
                <a:effectLst/>
                <a:latin typeface="Söhne"/>
              </a:rPr>
              <a:t>Inventoria</a:t>
            </a:r>
            <a:r>
              <a:rPr lang="en-US" sz="1200" b="0" i="0" dirty="0">
                <a:solidFill>
                  <a:srgbClr val="374151"/>
                </a:solidFill>
                <a:effectLst/>
                <a:latin typeface="Söhne"/>
              </a:rPr>
              <a:t>, where imagination met innovation, a funny, entertaining, and thought-provoking adventure unfolded, leaving the young readers with a smile on their faces and a spark of creativity in their hearts. </a:t>
            </a:r>
            <a:r>
              <a:rPr lang="en-US" sz="1200" b="0" i="0" dirty="0">
                <a:solidFill>
                  <a:srgbClr val="374151"/>
                </a:solidFill>
                <a:effectLst/>
                <a:highlight>
                  <a:srgbClr val="00FFFF"/>
                </a:highlight>
                <a:latin typeface="Söhne"/>
              </a:rPr>
              <a:t>The tale of Professor Gizmo, </a:t>
            </a:r>
            <a:r>
              <a:rPr lang="en-US" sz="1200" b="0" i="0" dirty="0" err="1">
                <a:solidFill>
                  <a:srgbClr val="374151"/>
                </a:solidFill>
                <a:effectLst/>
                <a:highlight>
                  <a:srgbClr val="00FFFF"/>
                </a:highlight>
                <a:latin typeface="Söhne"/>
              </a:rPr>
              <a:t>QuantumQ</a:t>
            </a:r>
            <a:r>
              <a:rPr lang="en-US" sz="1200" b="0" i="0" dirty="0">
                <a:solidFill>
                  <a:srgbClr val="374151"/>
                </a:solidFill>
                <a:effectLst/>
                <a:highlight>
                  <a:srgbClr val="00FFFF"/>
                </a:highlight>
                <a:latin typeface="Söhne"/>
              </a:rPr>
              <a:t>, and the inventive citizens of </a:t>
            </a:r>
            <a:r>
              <a:rPr lang="en-US" sz="1200" b="0" i="0" dirty="0" err="1">
                <a:solidFill>
                  <a:srgbClr val="374151"/>
                </a:solidFill>
                <a:effectLst/>
                <a:highlight>
                  <a:srgbClr val="00FFFF"/>
                </a:highlight>
                <a:latin typeface="Söhne"/>
              </a:rPr>
              <a:t>Inventoria</a:t>
            </a:r>
            <a:r>
              <a:rPr lang="en-US" sz="1200" b="0" i="0" dirty="0">
                <a:solidFill>
                  <a:srgbClr val="374151"/>
                </a:solidFill>
                <a:effectLst/>
                <a:highlight>
                  <a:srgbClr val="00FFFF"/>
                </a:highlight>
                <a:latin typeface="Söhne"/>
              </a:rPr>
              <a:t> became a legendary story passed down through generations, inspiring countless young minds to dream big and shape a better world.</a:t>
            </a:r>
          </a:p>
        </p:txBody>
      </p:sp>
      <p:pic>
        <p:nvPicPr>
          <p:cNvPr id="3" name="Picture 2" descr="A black and red symbol&#10;&#10;Description automatically generated">
            <a:extLst>
              <a:ext uri="{FF2B5EF4-FFF2-40B4-BE49-F238E27FC236}">
                <a16:creationId xmlns:a16="http://schemas.microsoft.com/office/drawing/2014/main" id="{63EE19E4-93F4-D4DB-52FD-9087F955D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1857119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0439B4-0AA8-6190-EEEE-02832EC13198}"/>
              </a:ext>
            </a:extLst>
          </p:cNvPr>
          <p:cNvSpPr/>
          <p:nvPr/>
        </p:nvSpPr>
        <p:spPr>
          <a:xfrm>
            <a:off x="1253456" y="89911"/>
            <a:ext cx="96850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smartest robot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 the planet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a:extLst>
              <a:ext uri="{FF2B5EF4-FFF2-40B4-BE49-F238E27FC236}">
                <a16:creationId xmlns:a16="http://schemas.microsoft.com/office/drawing/2014/main" id="{135D76A6-378D-1F1C-523E-43FB9397D7CD}"/>
              </a:ext>
            </a:extLst>
          </p:cNvPr>
          <p:cNvSpPr txBox="1"/>
          <p:nvPr/>
        </p:nvSpPr>
        <p:spPr>
          <a:xfrm>
            <a:off x="871670" y="1282417"/>
            <a:ext cx="6208638" cy="954107"/>
          </a:xfrm>
          <a:prstGeom prst="rect">
            <a:avLst/>
          </a:prstGeom>
          <a:noFill/>
        </p:spPr>
        <p:txBody>
          <a:bodyPr wrap="square" rtlCol="0">
            <a:spAutoFit/>
          </a:bodyPr>
          <a:lstStyle/>
          <a:p>
            <a:r>
              <a:rPr lang="en-US" sz="2800" b="0" i="0" dirty="0">
                <a:solidFill>
                  <a:srgbClr val="374151"/>
                </a:solidFill>
                <a:effectLst/>
                <a:latin typeface="Baskerville Old Face" panose="02020602080505020303" pitchFamily="18" charset="0"/>
              </a:rPr>
              <a:t>Once upon a time in the quaint town of </a:t>
            </a:r>
            <a:r>
              <a:rPr lang="en-US" sz="2800" b="0" i="0" dirty="0" err="1">
                <a:solidFill>
                  <a:srgbClr val="374151"/>
                </a:solidFill>
                <a:effectLst/>
                <a:highlight>
                  <a:srgbClr val="FFFF00"/>
                </a:highlight>
                <a:latin typeface="Baskerville Old Face" panose="02020602080505020303" pitchFamily="18" charset="0"/>
              </a:rPr>
              <a:t>Inventoria</a:t>
            </a:r>
            <a:r>
              <a:rPr lang="en-US" sz="2800" dirty="0">
                <a:solidFill>
                  <a:srgbClr val="374151"/>
                </a:solidFill>
                <a:latin typeface="Baskerville Old Face" panose="02020602080505020303" pitchFamily="18" charset="0"/>
              </a:rPr>
              <a:t> …</a:t>
            </a:r>
            <a:r>
              <a:rPr lang="en-US" sz="2800" b="0" i="0" dirty="0">
                <a:solidFill>
                  <a:srgbClr val="374151"/>
                </a:solidFill>
                <a:effectLst/>
                <a:latin typeface="Baskerville Old Face" panose="02020602080505020303" pitchFamily="18" charset="0"/>
              </a:rPr>
              <a:t> </a:t>
            </a:r>
            <a:endParaRPr lang="en-US" sz="2800" dirty="0">
              <a:latin typeface="Baskerville Old Face" panose="02020602080505020303" pitchFamily="18" charset="0"/>
            </a:endParaRPr>
          </a:p>
        </p:txBody>
      </p:sp>
      <p:pic>
        <p:nvPicPr>
          <p:cNvPr id="4" name="Picture 3">
            <a:extLst>
              <a:ext uri="{FF2B5EF4-FFF2-40B4-BE49-F238E27FC236}">
                <a16:creationId xmlns:a16="http://schemas.microsoft.com/office/drawing/2014/main" id="{A074436C-E3A6-5027-1738-C1F49B415057}"/>
              </a:ext>
            </a:extLst>
          </p:cNvPr>
          <p:cNvPicPr>
            <a:picLocks noChangeAspect="1"/>
          </p:cNvPicPr>
          <p:nvPr/>
        </p:nvPicPr>
        <p:blipFill>
          <a:blip r:embed="rId2"/>
          <a:stretch>
            <a:fillRect/>
          </a:stretch>
        </p:blipFill>
        <p:spPr>
          <a:xfrm>
            <a:off x="7587843" y="1441777"/>
            <a:ext cx="3896686" cy="2596167"/>
          </a:xfrm>
          <a:prstGeom prst="rect">
            <a:avLst/>
          </a:prstGeom>
        </p:spPr>
      </p:pic>
      <p:pic>
        <p:nvPicPr>
          <p:cNvPr id="5" name="Picture 4" descr="A black and red symbol&#10;&#10;Description automatically generated">
            <a:extLst>
              <a:ext uri="{FF2B5EF4-FFF2-40B4-BE49-F238E27FC236}">
                <a16:creationId xmlns:a16="http://schemas.microsoft.com/office/drawing/2014/main" id="{A43A88DD-1DBA-A97E-51D2-FE20A56BE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1189326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0439B4-0AA8-6190-EEEE-02832EC13198}"/>
              </a:ext>
            </a:extLst>
          </p:cNvPr>
          <p:cNvSpPr/>
          <p:nvPr/>
        </p:nvSpPr>
        <p:spPr>
          <a:xfrm>
            <a:off x="1253456" y="89911"/>
            <a:ext cx="96850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smartest robot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 the planet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a:extLst>
              <a:ext uri="{FF2B5EF4-FFF2-40B4-BE49-F238E27FC236}">
                <a16:creationId xmlns:a16="http://schemas.microsoft.com/office/drawing/2014/main" id="{135D76A6-378D-1F1C-523E-43FB9397D7CD}"/>
              </a:ext>
            </a:extLst>
          </p:cNvPr>
          <p:cNvSpPr txBox="1"/>
          <p:nvPr/>
        </p:nvSpPr>
        <p:spPr>
          <a:xfrm>
            <a:off x="871670" y="1282417"/>
            <a:ext cx="6208638" cy="3970318"/>
          </a:xfrm>
          <a:prstGeom prst="rect">
            <a:avLst/>
          </a:prstGeom>
          <a:noFill/>
        </p:spPr>
        <p:txBody>
          <a:bodyPr wrap="square" rtlCol="0">
            <a:spAutoFit/>
          </a:bodyPr>
          <a:lstStyle/>
          <a:p>
            <a:r>
              <a:rPr lang="en-US" sz="2800" b="0" i="0" dirty="0">
                <a:solidFill>
                  <a:srgbClr val="374151"/>
                </a:solidFill>
                <a:effectLst/>
                <a:latin typeface="Baskerville Old Face" panose="02020602080505020303" pitchFamily="18" charset="0"/>
              </a:rPr>
              <a:t>There lived an eccentric inventor named Professor Gizmo. Professor Gizmo was known for his wild hair, mismatched socks, and a workshop filled with mysterious gadgets. </a:t>
            </a:r>
          </a:p>
          <a:p>
            <a:endParaRPr lang="en-US" sz="2800" dirty="0">
              <a:solidFill>
                <a:srgbClr val="374151"/>
              </a:solidFill>
              <a:latin typeface="Baskerville Old Face" panose="02020602080505020303" pitchFamily="18" charset="0"/>
            </a:endParaRPr>
          </a:p>
          <a:p>
            <a:r>
              <a:rPr lang="en-US" sz="2800" b="0" i="0" dirty="0">
                <a:solidFill>
                  <a:srgbClr val="374151"/>
                </a:solidFill>
                <a:effectLst/>
                <a:latin typeface="Baskerville Old Face" panose="02020602080505020303" pitchFamily="18" charset="0"/>
              </a:rPr>
              <a:t>He spent his days tinkering and creating inventions that ranged from </a:t>
            </a:r>
            <a:r>
              <a:rPr lang="en-US" sz="2800" b="0" i="0" dirty="0">
                <a:solidFill>
                  <a:srgbClr val="374151"/>
                </a:solidFill>
                <a:effectLst/>
                <a:highlight>
                  <a:srgbClr val="FFFF00"/>
                </a:highlight>
                <a:latin typeface="Baskerville Old Face" panose="02020602080505020303" pitchFamily="18" charset="0"/>
              </a:rPr>
              <a:t>quirky</a:t>
            </a:r>
            <a:r>
              <a:rPr lang="en-US" sz="2800" b="0" i="0" dirty="0">
                <a:solidFill>
                  <a:srgbClr val="374151"/>
                </a:solidFill>
                <a:effectLst/>
                <a:latin typeface="Baskerville Old Face" panose="02020602080505020303" pitchFamily="18" charset="0"/>
              </a:rPr>
              <a:t> to downright </a:t>
            </a:r>
            <a:r>
              <a:rPr lang="en-US" sz="2800" b="0" i="0" dirty="0">
                <a:solidFill>
                  <a:srgbClr val="374151"/>
                </a:solidFill>
                <a:effectLst/>
                <a:highlight>
                  <a:srgbClr val="FFFF00"/>
                </a:highlight>
                <a:latin typeface="Baskerville Old Face" panose="02020602080505020303" pitchFamily="18" charset="0"/>
              </a:rPr>
              <a:t>fantastical</a:t>
            </a:r>
            <a:r>
              <a:rPr lang="en-US" sz="2800" b="0" i="0" dirty="0">
                <a:solidFill>
                  <a:srgbClr val="374151"/>
                </a:solidFill>
                <a:effectLst/>
                <a:latin typeface="Baskerville Old Face" panose="02020602080505020303" pitchFamily="18" charset="0"/>
              </a:rPr>
              <a:t>. </a:t>
            </a:r>
            <a:endParaRPr lang="en-US" sz="2800" dirty="0">
              <a:latin typeface="Baskerville Old Face" panose="02020602080505020303" pitchFamily="18" charset="0"/>
            </a:endParaRPr>
          </a:p>
        </p:txBody>
      </p:sp>
      <p:pic>
        <p:nvPicPr>
          <p:cNvPr id="5" name="Picture 4">
            <a:extLst>
              <a:ext uri="{FF2B5EF4-FFF2-40B4-BE49-F238E27FC236}">
                <a16:creationId xmlns:a16="http://schemas.microsoft.com/office/drawing/2014/main" id="{CD0410F5-0112-8516-BEDB-D79F9868B4AD}"/>
              </a:ext>
            </a:extLst>
          </p:cNvPr>
          <p:cNvPicPr>
            <a:picLocks noChangeAspect="1"/>
          </p:cNvPicPr>
          <p:nvPr/>
        </p:nvPicPr>
        <p:blipFill>
          <a:blip r:embed="rId2"/>
          <a:stretch>
            <a:fillRect/>
          </a:stretch>
        </p:blipFill>
        <p:spPr>
          <a:xfrm>
            <a:off x="7080308" y="1114512"/>
            <a:ext cx="4514850" cy="3924300"/>
          </a:xfrm>
          <a:prstGeom prst="rect">
            <a:avLst/>
          </a:prstGeom>
        </p:spPr>
      </p:pic>
      <p:pic>
        <p:nvPicPr>
          <p:cNvPr id="6" name="Picture 5" descr="A black and red symbol&#10;&#10;Description automatically generated">
            <a:extLst>
              <a:ext uri="{FF2B5EF4-FFF2-40B4-BE49-F238E27FC236}">
                <a16:creationId xmlns:a16="http://schemas.microsoft.com/office/drawing/2014/main" id="{D81B3E04-6140-61C0-2B5C-042D28501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89760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0439B4-0AA8-6190-EEEE-02832EC13198}"/>
              </a:ext>
            </a:extLst>
          </p:cNvPr>
          <p:cNvSpPr/>
          <p:nvPr/>
        </p:nvSpPr>
        <p:spPr>
          <a:xfrm>
            <a:off x="1253456" y="89911"/>
            <a:ext cx="96850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smartest robot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 the planet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a:extLst>
              <a:ext uri="{FF2B5EF4-FFF2-40B4-BE49-F238E27FC236}">
                <a16:creationId xmlns:a16="http://schemas.microsoft.com/office/drawing/2014/main" id="{135D76A6-378D-1F1C-523E-43FB9397D7CD}"/>
              </a:ext>
            </a:extLst>
          </p:cNvPr>
          <p:cNvSpPr txBox="1"/>
          <p:nvPr/>
        </p:nvSpPr>
        <p:spPr>
          <a:xfrm>
            <a:off x="871670" y="1282417"/>
            <a:ext cx="6208638" cy="1384995"/>
          </a:xfrm>
          <a:prstGeom prst="rect">
            <a:avLst/>
          </a:prstGeom>
          <a:noFill/>
        </p:spPr>
        <p:txBody>
          <a:bodyPr wrap="square" rtlCol="0">
            <a:spAutoFit/>
          </a:bodyPr>
          <a:lstStyle/>
          <a:p>
            <a:r>
              <a:rPr lang="en-US" sz="2800" b="0" i="0" dirty="0">
                <a:solidFill>
                  <a:srgbClr val="374151"/>
                </a:solidFill>
                <a:effectLst/>
                <a:latin typeface="Baskerville Old Face" panose="02020602080505020303" pitchFamily="18" charset="0"/>
              </a:rPr>
              <a:t>One day, he unveiled his masterpiece to the world – a smart robot named…</a:t>
            </a:r>
          </a:p>
          <a:p>
            <a:endParaRPr lang="en-US" sz="2800" dirty="0">
              <a:latin typeface="Baskerville Old Face" panose="02020602080505020303" pitchFamily="18" charset="0"/>
            </a:endParaRPr>
          </a:p>
        </p:txBody>
      </p:sp>
      <p:pic>
        <p:nvPicPr>
          <p:cNvPr id="6" name="Picture 5" descr="A cartoon robot with a lightning bolt&#10;&#10;Description automatically generated">
            <a:extLst>
              <a:ext uri="{FF2B5EF4-FFF2-40B4-BE49-F238E27FC236}">
                <a16:creationId xmlns:a16="http://schemas.microsoft.com/office/drawing/2014/main" id="{C47F7691-E763-6B6D-85DD-8455DF24C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7000" y="1239081"/>
            <a:ext cx="3006524" cy="3098027"/>
          </a:xfrm>
          <a:prstGeom prst="rect">
            <a:avLst/>
          </a:prstGeom>
        </p:spPr>
      </p:pic>
      <p:sp>
        <p:nvSpPr>
          <p:cNvPr id="7" name="TextBox 6">
            <a:extLst>
              <a:ext uri="{FF2B5EF4-FFF2-40B4-BE49-F238E27FC236}">
                <a16:creationId xmlns:a16="http://schemas.microsoft.com/office/drawing/2014/main" id="{3938DADA-6423-B730-BC54-F4E1C2D2B977}"/>
              </a:ext>
            </a:extLst>
          </p:cNvPr>
          <p:cNvSpPr txBox="1"/>
          <p:nvPr/>
        </p:nvSpPr>
        <p:spPr>
          <a:xfrm>
            <a:off x="7945161" y="4337108"/>
            <a:ext cx="2571538" cy="707886"/>
          </a:xfrm>
          <a:prstGeom prst="rect">
            <a:avLst/>
          </a:prstGeom>
          <a:noFill/>
        </p:spPr>
        <p:txBody>
          <a:bodyPr wrap="none" rtlCol="0">
            <a:spAutoFit/>
          </a:bodyPr>
          <a:lstStyle/>
          <a:p>
            <a:r>
              <a:rPr lang="en-US" sz="4000" b="0" i="0" dirty="0" err="1">
                <a:solidFill>
                  <a:srgbClr val="0070C0"/>
                </a:solidFill>
                <a:effectLst/>
                <a:highlight>
                  <a:srgbClr val="FFFF00"/>
                </a:highlight>
                <a:latin typeface="Baskerville Old Face" panose="02020602080505020303" pitchFamily="18" charset="0"/>
              </a:rPr>
              <a:t>QuantumQ</a:t>
            </a:r>
            <a:endParaRPr lang="en-US" sz="4000" dirty="0">
              <a:solidFill>
                <a:srgbClr val="0070C0"/>
              </a:solidFill>
              <a:highlight>
                <a:srgbClr val="FFFF00"/>
              </a:highlight>
            </a:endParaRPr>
          </a:p>
        </p:txBody>
      </p:sp>
      <p:pic>
        <p:nvPicPr>
          <p:cNvPr id="8" name="Picture 7" descr="A black and red symbol&#10;&#10;Description automatically generated">
            <a:extLst>
              <a:ext uri="{FF2B5EF4-FFF2-40B4-BE49-F238E27FC236}">
                <a16:creationId xmlns:a16="http://schemas.microsoft.com/office/drawing/2014/main" id="{5ACB0DC1-5566-22D8-68C5-BFE174202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624004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BDE449B-F1FE-79E1-E5A1-3C5840967B1D}"/>
              </a:ext>
            </a:extLst>
          </p:cNvPr>
          <p:cNvSpPr/>
          <p:nvPr/>
        </p:nvSpPr>
        <p:spPr>
          <a:xfrm>
            <a:off x="7651815" y="1357695"/>
            <a:ext cx="4023752" cy="3006493"/>
          </a:xfrm>
          <a:custGeom>
            <a:avLst/>
            <a:gdLst>
              <a:gd name="connsiteX0" fmla="*/ 326115 w 4023752"/>
              <a:gd name="connsiteY0" fmla="*/ 2996192 h 3006493"/>
              <a:gd name="connsiteX1" fmla="*/ 602952 w 4023752"/>
              <a:gd name="connsiteY1" fmla="*/ 2643854 h 3006493"/>
              <a:gd name="connsiteX2" fmla="*/ 40889 w 4023752"/>
              <a:gd name="connsiteY2" fmla="*/ 1477784 h 3006493"/>
              <a:gd name="connsiteX3" fmla="*/ 242225 w 4023752"/>
              <a:gd name="connsiteY3" fmla="*/ 278159 h 3006493"/>
              <a:gd name="connsiteX4" fmla="*/ 1819355 w 4023752"/>
              <a:gd name="connsiteY4" fmla="*/ 26489 h 3006493"/>
              <a:gd name="connsiteX5" fmla="*/ 3421652 w 4023752"/>
              <a:gd name="connsiteY5" fmla="*/ 135546 h 3006493"/>
              <a:gd name="connsiteX6" fmla="*/ 4000493 w 4023752"/>
              <a:gd name="connsiteY6" fmla="*/ 1159003 h 3006493"/>
              <a:gd name="connsiteX7" fmla="*/ 3681711 w 4023752"/>
              <a:gd name="connsiteY7" fmla="*/ 2257960 h 3006493"/>
              <a:gd name="connsiteX8" fmla="*/ 1685131 w 4023752"/>
              <a:gd name="connsiteY8" fmla="*/ 2627076 h 3006493"/>
              <a:gd name="connsiteX9" fmla="*/ 703619 w 4023752"/>
              <a:gd name="connsiteY9" fmla="*/ 2887135 h 3006493"/>
              <a:gd name="connsiteX10" fmla="*/ 326115 w 4023752"/>
              <a:gd name="connsiteY10" fmla="*/ 2996192 h 30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3752" h="3006493">
                <a:moveTo>
                  <a:pt x="326115" y="2996192"/>
                </a:moveTo>
                <a:cubicBezTo>
                  <a:pt x="309337" y="2955645"/>
                  <a:pt x="650490" y="2896922"/>
                  <a:pt x="602952" y="2643854"/>
                </a:cubicBezTo>
                <a:cubicBezTo>
                  <a:pt x="555414" y="2390786"/>
                  <a:pt x="101010" y="1872066"/>
                  <a:pt x="40889" y="1477784"/>
                </a:cubicBezTo>
                <a:cubicBezTo>
                  <a:pt x="-19232" y="1083501"/>
                  <a:pt x="-54186" y="520041"/>
                  <a:pt x="242225" y="278159"/>
                </a:cubicBezTo>
                <a:cubicBezTo>
                  <a:pt x="538636" y="36277"/>
                  <a:pt x="1289451" y="50258"/>
                  <a:pt x="1819355" y="26489"/>
                </a:cubicBezTo>
                <a:cubicBezTo>
                  <a:pt x="2349260" y="2720"/>
                  <a:pt x="3058129" y="-53206"/>
                  <a:pt x="3421652" y="135546"/>
                </a:cubicBezTo>
                <a:cubicBezTo>
                  <a:pt x="3785175" y="324298"/>
                  <a:pt x="3957150" y="805267"/>
                  <a:pt x="4000493" y="1159003"/>
                </a:cubicBezTo>
                <a:cubicBezTo>
                  <a:pt x="4043836" y="1512739"/>
                  <a:pt x="4067605" y="2013281"/>
                  <a:pt x="3681711" y="2257960"/>
                </a:cubicBezTo>
                <a:cubicBezTo>
                  <a:pt x="3295817" y="2502639"/>
                  <a:pt x="2181480" y="2522214"/>
                  <a:pt x="1685131" y="2627076"/>
                </a:cubicBezTo>
                <a:cubicBezTo>
                  <a:pt x="1188782" y="2731938"/>
                  <a:pt x="927325" y="2825616"/>
                  <a:pt x="703619" y="2887135"/>
                </a:cubicBezTo>
                <a:cubicBezTo>
                  <a:pt x="479913" y="2948654"/>
                  <a:pt x="342893" y="3036739"/>
                  <a:pt x="326115" y="2996192"/>
                </a:cubicBezTo>
                <a:close/>
              </a:path>
            </a:pathLst>
          </a:cu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40439B4-0AA8-6190-EEEE-02832EC13198}"/>
              </a:ext>
            </a:extLst>
          </p:cNvPr>
          <p:cNvSpPr/>
          <p:nvPr/>
        </p:nvSpPr>
        <p:spPr>
          <a:xfrm>
            <a:off x="1253456" y="89911"/>
            <a:ext cx="96850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smartest robot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 the planet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a:extLst>
              <a:ext uri="{FF2B5EF4-FFF2-40B4-BE49-F238E27FC236}">
                <a16:creationId xmlns:a16="http://schemas.microsoft.com/office/drawing/2014/main" id="{135D76A6-378D-1F1C-523E-43FB9397D7CD}"/>
              </a:ext>
            </a:extLst>
          </p:cNvPr>
          <p:cNvSpPr txBox="1"/>
          <p:nvPr/>
        </p:nvSpPr>
        <p:spPr>
          <a:xfrm>
            <a:off x="871670" y="1282417"/>
            <a:ext cx="5855701" cy="4401205"/>
          </a:xfrm>
          <a:prstGeom prst="rect">
            <a:avLst/>
          </a:prstGeom>
          <a:noFill/>
        </p:spPr>
        <p:txBody>
          <a:bodyPr wrap="square" rtlCol="0">
            <a:spAutoFit/>
          </a:bodyPr>
          <a:lstStyle/>
          <a:p>
            <a:r>
              <a:rPr lang="en-US" sz="2800" b="0" i="0" dirty="0" err="1">
                <a:solidFill>
                  <a:srgbClr val="374151"/>
                </a:solidFill>
                <a:effectLst/>
                <a:latin typeface="Baskerville Old Face" panose="02020602080505020303" pitchFamily="18" charset="0"/>
              </a:rPr>
              <a:t>QuantumQ</a:t>
            </a:r>
            <a:r>
              <a:rPr lang="en-US" sz="2800" b="0" i="0" dirty="0">
                <a:solidFill>
                  <a:srgbClr val="374151"/>
                </a:solidFill>
                <a:effectLst/>
                <a:latin typeface="Baskerville Old Face" panose="02020602080505020303" pitchFamily="18" charset="0"/>
              </a:rPr>
              <a:t> would pose questions to the citizens. </a:t>
            </a:r>
          </a:p>
          <a:p>
            <a:endParaRPr lang="en-US" sz="2800" dirty="0">
              <a:solidFill>
                <a:srgbClr val="374151"/>
              </a:solidFill>
              <a:latin typeface="Baskerville Old Face" panose="02020602080505020303" pitchFamily="18" charset="0"/>
            </a:endParaRPr>
          </a:p>
          <a:p>
            <a:r>
              <a:rPr lang="en-US" sz="2800" b="0" i="0" dirty="0">
                <a:solidFill>
                  <a:srgbClr val="374151"/>
                </a:solidFill>
                <a:effectLst/>
                <a:latin typeface="Baskerville Old Face" panose="02020602080505020303" pitchFamily="18" charset="0"/>
              </a:rPr>
              <a:t>These questions were meant to test their values, creativity, and problem-solving skills. </a:t>
            </a:r>
          </a:p>
          <a:p>
            <a:endParaRPr lang="en-US" sz="2800" dirty="0">
              <a:solidFill>
                <a:srgbClr val="374151"/>
              </a:solidFill>
              <a:latin typeface="Baskerville Old Face" panose="02020602080505020303" pitchFamily="18" charset="0"/>
            </a:endParaRPr>
          </a:p>
          <a:p>
            <a:r>
              <a:rPr lang="en-US" sz="2800" b="0" i="0" dirty="0">
                <a:solidFill>
                  <a:srgbClr val="374151"/>
                </a:solidFill>
                <a:effectLst/>
                <a:latin typeface="Baskerville Old Face" panose="02020602080505020303" pitchFamily="18" charset="0"/>
              </a:rPr>
              <a:t>The answers to these questions determined whether the future will    take a happy or nasty turn.</a:t>
            </a:r>
            <a:endParaRPr lang="en-US" sz="2800" dirty="0">
              <a:latin typeface="Baskerville Old Face" panose="02020602080505020303" pitchFamily="18" charset="0"/>
            </a:endParaRPr>
          </a:p>
        </p:txBody>
      </p:sp>
      <p:pic>
        <p:nvPicPr>
          <p:cNvPr id="4" name="Picture 3" descr="A cartoon robot with a lightning bolt&#10;&#10;Description automatically generated">
            <a:extLst>
              <a:ext uri="{FF2B5EF4-FFF2-40B4-BE49-F238E27FC236}">
                <a16:creationId xmlns:a16="http://schemas.microsoft.com/office/drawing/2014/main" id="{4C6D086D-F968-AA5C-CC34-6C4ACED88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048" y="4140931"/>
            <a:ext cx="1858500" cy="1915063"/>
          </a:xfrm>
          <a:prstGeom prst="rect">
            <a:avLst/>
          </a:prstGeom>
        </p:spPr>
      </p:pic>
      <p:sp>
        <p:nvSpPr>
          <p:cNvPr id="5" name="TextBox 4">
            <a:extLst>
              <a:ext uri="{FF2B5EF4-FFF2-40B4-BE49-F238E27FC236}">
                <a16:creationId xmlns:a16="http://schemas.microsoft.com/office/drawing/2014/main" id="{441E668D-01D0-6701-A682-7113622FFF42}"/>
              </a:ext>
            </a:extLst>
          </p:cNvPr>
          <p:cNvSpPr txBox="1"/>
          <p:nvPr/>
        </p:nvSpPr>
        <p:spPr>
          <a:xfrm>
            <a:off x="8229599" y="1563431"/>
            <a:ext cx="2583809" cy="2308324"/>
          </a:xfrm>
          <a:prstGeom prst="rect">
            <a:avLst/>
          </a:prstGeom>
          <a:noFill/>
        </p:spPr>
        <p:txBody>
          <a:bodyPr wrap="square" rtlCol="0">
            <a:spAutoFit/>
          </a:bodyPr>
          <a:lstStyle/>
          <a:p>
            <a:pPr algn="ctr"/>
            <a:r>
              <a:rPr lang="en-US" sz="2400" dirty="0">
                <a:latin typeface="Chiller" panose="04020404031007020602" pitchFamily="82" charset="0"/>
              </a:rPr>
              <a:t>Where would you like to live?</a:t>
            </a:r>
          </a:p>
          <a:p>
            <a:pPr algn="ctr"/>
            <a:endParaRPr lang="en-US" sz="2400" dirty="0">
              <a:latin typeface="Chiller" panose="04020404031007020602" pitchFamily="82" charset="0"/>
            </a:endParaRPr>
          </a:p>
          <a:p>
            <a:pPr marL="342900" indent="-342900">
              <a:buFont typeface="+mj-lt"/>
              <a:buAutoNum type="arabicPeriod"/>
            </a:pPr>
            <a:r>
              <a:rPr lang="en-US" sz="2400" dirty="0">
                <a:latin typeface="Chiller" panose="04020404031007020602" pitchFamily="82" charset="0"/>
              </a:rPr>
              <a:t>In the Jungle</a:t>
            </a:r>
          </a:p>
          <a:p>
            <a:pPr marL="342900" indent="-342900">
              <a:buFont typeface="+mj-lt"/>
              <a:buAutoNum type="arabicPeriod"/>
            </a:pPr>
            <a:r>
              <a:rPr lang="en-US" sz="2400" dirty="0">
                <a:latin typeface="Chiller" panose="04020404031007020602" pitchFamily="82" charset="0"/>
              </a:rPr>
              <a:t>A space station</a:t>
            </a:r>
          </a:p>
          <a:p>
            <a:pPr marL="342900" indent="-342900">
              <a:buFont typeface="+mj-lt"/>
              <a:buAutoNum type="arabicPeriod"/>
            </a:pPr>
            <a:r>
              <a:rPr lang="en-US" sz="2400" dirty="0">
                <a:latin typeface="Chiller" panose="04020404031007020602" pitchFamily="82" charset="0"/>
              </a:rPr>
              <a:t>In a Cave</a:t>
            </a:r>
          </a:p>
        </p:txBody>
      </p:sp>
      <p:pic>
        <p:nvPicPr>
          <p:cNvPr id="9" name="Picture 8" descr="A black and red symbol&#10;&#10;Description automatically generated">
            <a:extLst>
              <a:ext uri="{FF2B5EF4-FFF2-40B4-BE49-F238E27FC236}">
                <a16:creationId xmlns:a16="http://schemas.microsoft.com/office/drawing/2014/main" id="{0F4E4DCF-3D6D-F6DF-A64E-A7EEFE947E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2253637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BDE449B-F1FE-79E1-E5A1-3C5840967B1D}"/>
              </a:ext>
            </a:extLst>
          </p:cNvPr>
          <p:cNvSpPr/>
          <p:nvPr/>
        </p:nvSpPr>
        <p:spPr>
          <a:xfrm>
            <a:off x="7651815" y="1357695"/>
            <a:ext cx="4023752" cy="3006493"/>
          </a:xfrm>
          <a:custGeom>
            <a:avLst/>
            <a:gdLst>
              <a:gd name="connsiteX0" fmla="*/ 326115 w 4023752"/>
              <a:gd name="connsiteY0" fmla="*/ 2996192 h 3006493"/>
              <a:gd name="connsiteX1" fmla="*/ 602952 w 4023752"/>
              <a:gd name="connsiteY1" fmla="*/ 2643854 h 3006493"/>
              <a:gd name="connsiteX2" fmla="*/ 40889 w 4023752"/>
              <a:gd name="connsiteY2" fmla="*/ 1477784 h 3006493"/>
              <a:gd name="connsiteX3" fmla="*/ 242225 w 4023752"/>
              <a:gd name="connsiteY3" fmla="*/ 278159 h 3006493"/>
              <a:gd name="connsiteX4" fmla="*/ 1819355 w 4023752"/>
              <a:gd name="connsiteY4" fmla="*/ 26489 h 3006493"/>
              <a:gd name="connsiteX5" fmla="*/ 3421652 w 4023752"/>
              <a:gd name="connsiteY5" fmla="*/ 135546 h 3006493"/>
              <a:gd name="connsiteX6" fmla="*/ 4000493 w 4023752"/>
              <a:gd name="connsiteY6" fmla="*/ 1159003 h 3006493"/>
              <a:gd name="connsiteX7" fmla="*/ 3681711 w 4023752"/>
              <a:gd name="connsiteY7" fmla="*/ 2257960 h 3006493"/>
              <a:gd name="connsiteX8" fmla="*/ 1685131 w 4023752"/>
              <a:gd name="connsiteY8" fmla="*/ 2627076 h 3006493"/>
              <a:gd name="connsiteX9" fmla="*/ 703619 w 4023752"/>
              <a:gd name="connsiteY9" fmla="*/ 2887135 h 3006493"/>
              <a:gd name="connsiteX10" fmla="*/ 326115 w 4023752"/>
              <a:gd name="connsiteY10" fmla="*/ 2996192 h 30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3752" h="3006493">
                <a:moveTo>
                  <a:pt x="326115" y="2996192"/>
                </a:moveTo>
                <a:cubicBezTo>
                  <a:pt x="309337" y="2955645"/>
                  <a:pt x="650490" y="2896922"/>
                  <a:pt x="602952" y="2643854"/>
                </a:cubicBezTo>
                <a:cubicBezTo>
                  <a:pt x="555414" y="2390786"/>
                  <a:pt x="101010" y="1872066"/>
                  <a:pt x="40889" y="1477784"/>
                </a:cubicBezTo>
                <a:cubicBezTo>
                  <a:pt x="-19232" y="1083501"/>
                  <a:pt x="-54186" y="520041"/>
                  <a:pt x="242225" y="278159"/>
                </a:cubicBezTo>
                <a:cubicBezTo>
                  <a:pt x="538636" y="36277"/>
                  <a:pt x="1289451" y="50258"/>
                  <a:pt x="1819355" y="26489"/>
                </a:cubicBezTo>
                <a:cubicBezTo>
                  <a:pt x="2349260" y="2720"/>
                  <a:pt x="3058129" y="-53206"/>
                  <a:pt x="3421652" y="135546"/>
                </a:cubicBezTo>
                <a:cubicBezTo>
                  <a:pt x="3785175" y="324298"/>
                  <a:pt x="3957150" y="805267"/>
                  <a:pt x="4000493" y="1159003"/>
                </a:cubicBezTo>
                <a:cubicBezTo>
                  <a:pt x="4043836" y="1512739"/>
                  <a:pt x="4067605" y="2013281"/>
                  <a:pt x="3681711" y="2257960"/>
                </a:cubicBezTo>
                <a:cubicBezTo>
                  <a:pt x="3295817" y="2502639"/>
                  <a:pt x="2181480" y="2522214"/>
                  <a:pt x="1685131" y="2627076"/>
                </a:cubicBezTo>
                <a:cubicBezTo>
                  <a:pt x="1188782" y="2731938"/>
                  <a:pt x="927325" y="2825616"/>
                  <a:pt x="703619" y="2887135"/>
                </a:cubicBezTo>
                <a:cubicBezTo>
                  <a:pt x="479913" y="2948654"/>
                  <a:pt x="342893" y="3036739"/>
                  <a:pt x="326115" y="2996192"/>
                </a:cubicBezTo>
                <a:close/>
              </a:path>
            </a:pathLst>
          </a:cu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40439B4-0AA8-6190-EEEE-02832EC13198}"/>
              </a:ext>
            </a:extLst>
          </p:cNvPr>
          <p:cNvSpPr/>
          <p:nvPr/>
        </p:nvSpPr>
        <p:spPr>
          <a:xfrm>
            <a:off x="1253456" y="89911"/>
            <a:ext cx="96850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smartest robot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 the planet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a:extLst>
              <a:ext uri="{FF2B5EF4-FFF2-40B4-BE49-F238E27FC236}">
                <a16:creationId xmlns:a16="http://schemas.microsoft.com/office/drawing/2014/main" id="{135D76A6-378D-1F1C-523E-43FB9397D7CD}"/>
              </a:ext>
            </a:extLst>
          </p:cNvPr>
          <p:cNvSpPr txBox="1"/>
          <p:nvPr/>
        </p:nvSpPr>
        <p:spPr>
          <a:xfrm>
            <a:off x="871670" y="1282417"/>
            <a:ext cx="5855701" cy="4401205"/>
          </a:xfrm>
          <a:prstGeom prst="rect">
            <a:avLst/>
          </a:prstGeom>
          <a:noFill/>
        </p:spPr>
        <p:txBody>
          <a:bodyPr wrap="square" rtlCol="0">
            <a:spAutoFit/>
          </a:bodyPr>
          <a:lstStyle/>
          <a:p>
            <a:r>
              <a:rPr lang="en-US" sz="2800" b="0" i="0" dirty="0" err="1">
                <a:solidFill>
                  <a:srgbClr val="374151"/>
                </a:solidFill>
                <a:effectLst/>
                <a:latin typeface="Baskerville Old Face" panose="02020602080505020303" pitchFamily="18" charset="0"/>
              </a:rPr>
              <a:t>QuantumQ</a:t>
            </a:r>
            <a:r>
              <a:rPr lang="en-US" sz="2800" b="0" i="0" dirty="0">
                <a:solidFill>
                  <a:srgbClr val="374151"/>
                </a:solidFill>
                <a:effectLst/>
                <a:latin typeface="Baskerville Old Face" panose="02020602080505020303" pitchFamily="18" charset="0"/>
              </a:rPr>
              <a:t> would pose questions to the citizens. </a:t>
            </a:r>
          </a:p>
          <a:p>
            <a:endParaRPr lang="en-US" sz="2800" dirty="0">
              <a:solidFill>
                <a:srgbClr val="374151"/>
              </a:solidFill>
              <a:latin typeface="Baskerville Old Face" panose="02020602080505020303" pitchFamily="18" charset="0"/>
            </a:endParaRPr>
          </a:p>
          <a:p>
            <a:r>
              <a:rPr lang="en-US" sz="2800" b="0" i="0" dirty="0">
                <a:solidFill>
                  <a:srgbClr val="374151"/>
                </a:solidFill>
                <a:effectLst/>
                <a:latin typeface="Baskerville Old Face" panose="02020602080505020303" pitchFamily="18" charset="0"/>
              </a:rPr>
              <a:t>These questions were meant to test their values, creativity, and problem-solving skills. </a:t>
            </a:r>
          </a:p>
          <a:p>
            <a:endParaRPr lang="en-US" sz="2800" dirty="0">
              <a:solidFill>
                <a:srgbClr val="374151"/>
              </a:solidFill>
              <a:latin typeface="Baskerville Old Face" panose="02020602080505020303" pitchFamily="18" charset="0"/>
            </a:endParaRPr>
          </a:p>
          <a:p>
            <a:r>
              <a:rPr lang="en-US" sz="2800" b="0" i="0" dirty="0">
                <a:solidFill>
                  <a:srgbClr val="374151"/>
                </a:solidFill>
                <a:effectLst/>
                <a:latin typeface="Baskerville Old Face" panose="02020602080505020303" pitchFamily="18" charset="0"/>
              </a:rPr>
              <a:t>The answers to these questions determined whether the future will    take a happy or nasty turn.</a:t>
            </a:r>
            <a:endParaRPr lang="en-US" sz="2800" dirty="0">
              <a:latin typeface="Baskerville Old Face" panose="02020602080505020303" pitchFamily="18" charset="0"/>
            </a:endParaRPr>
          </a:p>
        </p:txBody>
      </p:sp>
      <p:pic>
        <p:nvPicPr>
          <p:cNvPr id="4" name="Picture 3" descr="A cartoon robot with a lightning bolt&#10;&#10;Description automatically generated">
            <a:extLst>
              <a:ext uri="{FF2B5EF4-FFF2-40B4-BE49-F238E27FC236}">
                <a16:creationId xmlns:a16="http://schemas.microsoft.com/office/drawing/2014/main" id="{4C6D086D-F968-AA5C-CC34-6C4ACED88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048" y="4140931"/>
            <a:ext cx="1858500" cy="1915063"/>
          </a:xfrm>
          <a:prstGeom prst="rect">
            <a:avLst/>
          </a:prstGeom>
        </p:spPr>
      </p:pic>
      <p:sp>
        <p:nvSpPr>
          <p:cNvPr id="5" name="TextBox 4">
            <a:extLst>
              <a:ext uri="{FF2B5EF4-FFF2-40B4-BE49-F238E27FC236}">
                <a16:creationId xmlns:a16="http://schemas.microsoft.com/office/drawing/2014/main" id="{441E668D-01D0-6701-A682-7113622FFF42}"/>
              </a:ext>
            </a:extLst>
          </p:cNvPr>
          <p:cNvSpPr txBox="1"/>
          <p:nvPr/>
        </p:nvSpPr>
        <p:spPr>
          <a:xfrm>
            <a:off x="8229599" y="1563431"/>
            <a:ext cx="2583809" cy="1938992"/>
          </a:xfrm>
          <a:prstGeom prst="rect">
            <a:avLst/>
          </a:prstGeom>
          <a:noFill/>
        </p:spPr>
        <p:txBody>
          <a:bodyPr wrap="square" rtlCol="0">
            <a:spAutoFit/>
          </a:bodyPr>
          <a:lstStyle/>
          <a:p>
            <a:pPr algn="ctr"/>
            <a:r>
              <a:rPr lang="en-US" sz="2400" dirty="0">
                <a:latin typeface="Chiller" panose="04020404031007020602" pitchFamily="82" charset="0"/>
              </a:rPr>
              <a:t>Who is the smartest?</a:t>
            </a:r>
          </a:p>
          <a:p>
            <a:pPr algn="ctr"/>
            <a:endParaRPr lang="en-US" sz="2400" dirty="0">
              <a:latin typeface="Chiller" panose="04020404031007020602" pitchFamily="82" charset="0"/>
            </a:endParaRPr>
          </a:p>
          <a:p>
            <a:pPr marL="342900" indent="-342900">
              <a:buFont typeface="+mj-lt"/>
              <a:buAutoNum type="arabicPeriod"/>
            </a:pPr>
            <a:r>
              <a:rPr lang="en-US" sz="2400" dirty="0">
                <a:latin typeface="Chiller" panose="04020404031007020602" pitchFamily="82" charset="0"/>
              </a:rPr>
              <a:t>Girls</a:t>
            </a:r>
          </a:p>
          <a:p>
            <a:pPr marL="342900" indent="-342900">
              <a:buFont typeface="+mj-lt"/>
              <a:buAutoNum type="arabicPeriod"/>
            </a:pPr>
            <a:r>
              <a:rPr lang="en-US" sz="2400" dirty="0">
                <a:latin typeface="Chiller" panose="04020404031007020602" pitchFamily="82" charset="0"/>
              </a:rPr>
              <a:t>Boys</a:t>
            </a:r>
          </a:p>
          <a:p>
            <a:pPr marL="342900" indent="-342900">
              <a:buFont typeface="+mj-lt"/>
              <a:buAutoNum type="arabicPeriod"/>
            </a:pPr>
            <a:r>
              <a:rPr lang="en-US" sz="2400" dirty="0">
                <a:latin typeface="Chiller" panose="04020404031007020602" pitchFamily="82" charset="0"/>
              </a:rPr>
              <a:t>Turtles</a:t>
            </a:r>
          </a:p>
        </p:txBody>
      </p:sp>
      <p:pic>
        <p:nvPicPr>
          <p:cNvPr id="6" name="Picture 5" descr="A black and red symbol&#10;&#10;Description automatically generated">
            <a:extLst>
              <a:ext uri="{FF2B5EF4-FFF2-40B4-BE49-F238E27FC236}">
                <a16:creationId xmlns:a16="http://schemas.microsoft.com/office/drawing/2014/main" id="{1EDD59F6-D4E7-2003-396E-DC9FB86F6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227807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BDE449B-F1FE-79E1-E5A1-3C5840967B1D}"/>
              </a:ext>
            </a:extLst>
          </p:cNvPr>
          <p:cNvSpPr/>
          <p:nvPr/>
        </p:nvSpPr>
        <p:spPr>
          <a:xfrm>
            <a:off x="7651815" y="1357695"/>
            <a:ext cx="4023752" cy="3006493"/>
          </a:xfrm>
          <a:custGeom>
            <a:avLst/>
            <a:gdLst>
              <a:gd name="connsiteX0" fmla="*/ 326115 w 4023752"/>
              <a:gd name="connsiteY0" fmla="*/ 2996192 h 3006493"/>
              <a:gd name="connsiteX1" fmla="*/ 602952 w 4023752"/>
              <a:gd name="connsiteY1" fmla="*/ 2643854 h 3006493"/>
              <a:gd name="connsiteX2" fmla="*/ 40889 w 4023752"/>
              <a:gd name="connsiteY2" fmla="*/ 1477784 h 3006493"/>
              <a:gd name="connsiteX3" fmla="*/ 242225 w 4023752"/>
              <a:gd name="connsiteY3" fmla="*/ 278159 h 3006493"/>
              <a:gd name="connsiteX4" fmla="*/ 1819355 w 4023752"/>
              <a:gd name="connsiteY4" fmla="*/ 26489 h 3006493"/>
              <a:gd name="connsiteX5" fmla="*/ 3421652 w 4023752"/>
              <a:gd name="connsiteY5" fmla="*/ 135546 h 3006493"/>
              <a:gd name="connsiteX6" fmla="*/ 4000493 w 4023752"/>
              <a:gd name="connsiteY6" fmla="*/ 1159003 h 3006493"/>
              <a:gd name="connsiteX7" fmla="*/ 3681711 w 4023752"/>
              <a:gd name="connsiteY7" fmla="*/ 2257960 h 3006493"/>
              <a:gd name="connsiteX8" fmla="*/ 1685131 w 4023752"/>
              <a:gd name="connsiteY8" fmla="*/ 2627076 h 3006493"/>
              <a:gd name="connsiteX9" fmla="*/ 703619 w 4023752"/>
              <a:gd name="connsiteY9" fmla="*/ 2887135 h 3006493"/>
              <a:gd name="connsiteX10" fmla="*/ 326115 w 4023752"/>
              <a:gd name="connsiteY10" fmla="*/ 2996192 h 30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3752" h="3006493">
                <a:moveTo>
                  <a:pt x="326115" y="2996192"/>
                </a:moveTo>
                <a:cubicBezTo>
                  <a:pt x="309337" y="2955645"/>
                  <a:pt x="650490" y="2896922"/>
                  <a:pt x="602952" y="2643854"/>
                </a:cubicBezTo>
                <a:cubicBezTo>
                  <a:pt x="555414" y="2390786"/>
                  <a:pt x="101010" y="1872066"/>
                  <a:pt x="40889" y="1477784"/>
                </a:cubicBezTo>
                <a:cubicBezTo>
                  <a:pt x="-19232" y="1083501"/>
                  <a:pt x="-54186" y="520041"/>
                  <a:pt x="242225" y="278159"/>
                </a:cubicBezTo>
                <a:cubicBezTo>
                  <a:pt x="538636" y="36277"/>
                  <a:pt x="1289451" y="50258"/>
                  <a:pt x="1819355" y="26489"/>
                </a:cubicBezTo>
                <a:cubicBezTo>
                  <a:pt x="2349260" y="2720"/>
                  <a:pt x="3058129" y="-53206"/>
                  <a:pt x="3421652" y="135546"/>
                </a:cubicBezTo>
                <a:cubicBezTo>
                  <a:pt x="3785175" y="324298"/>
                  <a:pt x="3957150" y="805267"/>
                  <a:pt x="4000493" y="1159003"/>
                </a:cubicBezTo>
                <a:cubicBezTo>
                  <a:pt x="4043836" y="1512739"/>
                  <a:pt x="4067605" y="2013281"/>
                  <a:pt x="3681711" y="2257960"/>
                </a:cubicBezTo>
                <a:cubicBezTo>
                  <a:pt x="3295817" y="2502639"/>
                  <a:pt x="2181480" y="2522214"/>
                  <a:pt x="1685131" y="2627076"/>
                </a:cubicBezTo>
                <a:cubicBezTo>
                  <a:pt x="1188782" y="2731938"/>
                  <a:pt x="927325" y="2825616"/>
                  <a:pt x="703619" y="2887135"/>
                </a:cubicBezTo>
                <a:cubicBezTo>
                  <a:pt x="479913" y="2948654"/>
                  <a:pt x="342893" y="3036739"/>
                  <a:pt x="326115" y="2996192"/>
                </a:cubicBezTo>
                <a:close/>
              </a:path>
            </a:pathLst>
          </a:cu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40439B4-0AA8-6190-EEEE-02832EC13198}"/>
              </a:ext>
            </a:extLst>
          </p:cNvPr>
          <p:cNvSpPr/>
          <p:nvPr/>
        </p:nvSpPr>
        <p:spPr>
          <a:xfrm>
            <a:off x="1253456" y="89911"/>
            <a:ext cx="96850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smartest robot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 the planet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a:extLst>
              <a:ext uri="{FF2B5EF4-FFF2-40B4-BE49-F238E27FC236}">
                <a16:creationId xmlns:a16="http://schemas.microsoft.com/office/drawing/2014/main" id="{135D76A6-378D-1F1C-523E-43FB9397D7CD}"/>
              </a:ext>
            </a:extLst>
          </p:cNvPr>
          <p:cNvSpPr txBox="1"/>
          <p:nvPr/>
        </p:nvSpPr>
        <p:spPr>
          <a:xfrm>
            <a:off x="871670" y="1282417"/>
            <a:ext cx="5855701" cy="4401205"/>
          </a:xfrm>
          <a:prstGeom prst="rect">
            <a:avLst/>
          </a:prstGeom>
          <a:noFill/>
        </p:spPr>
        <p:txBody>
          <a:bodyPr wrap="square" rtlCol="0">
            <a:spAutoFit/>
          </a:bodyPr>
          <a:lstStyle/>
          <a:p>
            <a:r>
              <a:rPr lang="en-US" sz="2800" b="0" i="0" dirty="0" err="1">
                <a:solidFill>
                  <a:srgbClr val="374151"/>
                </a:solidFill>
                <a:effectLst/>
                <a:latin typeface="Baskerville Old Face" panose="02020602080505020303" pitchFamily="18" charset="0"/>
              </a:rPr>
              <a:t>QuantumQ</a:t>
            </a:r>
            <a:r>
              <a:rPr lang="en-US" sz="2800" b="0" i="0" dirty="0">
                <a:solidFill>
                  <a:srgbClr val="374151"/>
                </a:solidFill>
                <a:effectLst/>
                <a:latin typeface="Baskerville Old Face" panose="02020602080505020303" pitchFamily="18" charset="0"/>
              </a:rPr>
              <a:t> would pose questions to the citizens. </a:t>
            </a:r>
          </a:p>
          <a:p>
            <a:endParaRPr lang="en-US" sz="2800" dirty="0">
              <a:solidFill>
                <a:srgbClr val="374151"/>
              </a:solidFill>
              <a:latin typeface="Baskerville Old Face" panose="02020602080505020303" pitchFamily="18" charset="0"/>
            </a:endParaRPr>
          </a:p>
          <a:p>
            <a:r>
              <a:rPr lang="en-US" sz="2800" b="0" i="0" dirty="0">
                <a:solidFill>
                  <a:srgbClr val="374151"/>
                </a:solidFill>
                <a:effectLst/>
                <a:latin typeface="Baskerville Old Face" panose="02020602080505020303" pitchFamily="18" charset="0"/>
              </a:rPr>
              <a:t>These questions were meant to test their values, creativity, and problem-solving skills. </a:t>
            </a:r>
          </a:p>
          <a:p>
            <a:endParaRPr lang="en-US" sz="2800" dirty="0">
              <a:solidFill>
                <a:srgbClr val="374151"/>
              </a:solidFill>
              <a:latin typeface="Baskerville Old Face" panose="02020602080505020303" pitchFamily="18" charset="0"/>
            </a:endParaRPr>
          </a:p>
          <a:p>
            <a:r>
              <a:rPr lang="en-US" sz="2800" b="0" i="0" dirty="0">
                <a:solidFill>
                  <a:srgbClr val="374151"/>
                </a:solidFill>
                <a:effectLst/>
                <a:latin typeface="Baskerville Old Face" panose="02020602080505020303" pitchFamily="18" charset="0"/>
              </a:rPr>
              <a:t>The answers to these questions determined whether the future will    take a happy or nasty turn.</a:t>
            </a:r>
            <a:endParaRPr lang="en-US" sz="2800" dirty="0">
              <a:latin typeface="Baskerville Old Face" panose="02020602080505020303" pitchFamily="18" charset="0"/>
            </a:endParaRPr>
          </a:p>
        </p:txBody>
      </p:sp>
      <p:pic>
        <p:nvPicPr>
          <p:cNvPr id="4" name="Picture 3" descr="A cartoon robot with a lightning bolt&#10;&#10;Description automatically generated">
            <a:extLst>
              <a:ext uri="{FF2B5EF4-FFF2-40B4-BE49-F238E27FC236}">
                <a16:creationId xmlns:a16="http://schemas.microsoft.com/office/drawing/2014/main" id="{4C6D086D-F968-AA5C-CC34-6C4ACED88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048" y="4140931"/>
            <a:ext cx="1858500" cy="1915063"/>
          </a:xfrm>
          <a:prstGeom prst="rect">
            <a:avLst/>
          </a:prstGeom>
        </p:spPr>
      </p:pic>
      <p:sp>
        <p:nvSpPr>
          <p:cNvPr id="5" name="TextBox 4">
            <a:extLst>
              <a:ext uri="{FF2B5EF4-FFF2-40B4-BE49-F238E27FC236}">
                <a16:creationId xmlns:a16="http://schemas.microsoft.com/office/drawing/2014/main" id="{441E668D-01D0-6701-A682-7113622FFF42}"/>
              </a:ext>
            </a:extLst>
          </p:cNvPr>
          <p:cNvSpPr txBox="1"/>
          <p:nvPr/>
        </p:nvSpPr>
        <p:spPr>
          <a:xfrm>
            <a:off x="8229599" y="1563431"/>
            <a:ext cx="2583809" cy="2308324"/>
          </a:xfrm>
          <a:prstGeom prst="rect">
            <a:avLst/>
          </a:prstGeom>
          <a:noFill/>
        </p:spPr>
        <p:txBody>
          <a:bodyPr wrap="square" rtlCol="0">
            <a:spAutoFit/>
          </a:bodyPr>
          <a:lstStyle/>
          <a:p>
            <a:pPr algn="ctr"/>
            <a:r>
              <a:rPr lang="en-US" sz="2400" dirty="0">
                <a:latin typeface="Chiller" panose="04020404031007020602" pitchFamily="82" charset="0"/>
              </a:rPr>
              <a:t>What is your favorite way to travel?</a:t>
            </a:r>
          </a:p>
          <a:p>
            <a:pPr algn="ctr"/>
            <a:endParaRPr lang="en-US" sz="2400" dirty="0">
              <a:latin typeface="Chiller" panose="04020404031007020602" pitchFamily="82" charset="0"/>
            </a:endParaRPr>
          </a:p>
          <a:p>
            <a:pPr marL="342900" indent="-342900">
              <a:buFont typeface="+mj-lt"/>
              <a:buAutoNum type="arabicPeriod"/>
            </a:pPr>
            <a:r>
              <a:rPr lang="en-US" sz="2400" dirty="0">
                <a:latin typeface="Chiller" panose="04020404031007020602" pitchFamily="82" charset="0"/>
              </a:rPr>
              <a:t>Royles Royce</a:t>
            </a:r>
          </a:p>
          <a:p>
            <a:pPr marL="342900" indent="-342900">
              <a:buFont typeface="+mj-lt"/>
              <a:buAutoNum type="arabicPeriod"/>
            </a:pPr>
            <a:r>
              <a:rPr lang="en-US" sz="2400" dirty="0">
                <a:latin typeface="Chiller" panose="04020404031007020602" pitchFamily="82" charset="0"/>
              </a:rPr>
              <a:t>Jalopy</a:t>
            </a:r>
          </a:p>
          <a:p>
            <a:pPr marL="342900" indent="-342900">
              <a:buFont typeface="+mj-lt"/>
              <a:buAutoNum type="arabicPeriod"/>
            </a:pPr>
            <a:r>
              <a:rPr lang="en-US" sz="2400" dirty="0">
                <a:latin typeface="Chiller" panose="04020404031007020602" pitchFamily="82" charset="0"/>
              </a:rPr>
              <a:t>Camel</a:t>
            </a:r>
          </a:p>
        </p:txBody>
      </p:sp>
      <p:pic>
        <p:nvPicPr>
          <p:cNvPr id="6" name="Picture 5" descr="A black and red symbol&#10;&#10;Description automatically generated">
            <a:extLst>
              <a:ext uri="{FF2B5EF4-FFF2-40B4-BE49-F238E27FC236}">
                <a16:creationId xmlns:a16="http://schemas.microsoft.com/office/drawing/2014/main" id="{598E54C5-78FC-93F1-4047-5C3E8108C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2902897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BDE449B-F1FE-79E1-E5A1-3C5840967B1D}"/>
              </a:ext>
            </a:extLst>
          </p:cNvPr>
          <p:cNvSpPr/>
          <p:nvPr/>
        </p:nvSpPr>
        <p:spPr>
          <a:xfrm>
            <a:off x="7651815" y="1357695"/>
            <a:ext cx="4023752" cy="3006493"/>
          </a:xfrm>
          <a:custGeom>
            <a:avLst/>
            <a:gdLst>
              <a:gd name="connsiteX0" fmla="*/ 326115 w 4023752"/>
              <a:gd name="connsiteY0" fmla="*/ 2996192 h 3006493"/>
              <a:gd name="connsiteX1" fmla="*/ 602952 w 4023752"/>
              <a:gd name="connsiteY1" fmla="*/ 2643854 h 3006493"/>
              <a:gd name="connsiteX2" fmla="*/ 40889 w 4023752"/>
              <a:gd name="connsiteY2" fmla="*/ 1477784 h 3006493"/>
              <a:gd name="connsiteX3" fmla="*/ 242225 w 4023752"/>
              <a:gd name="connsiteY3" fmla="*/ 278159 h 3006493"/>
              <a:gd name="connsiteX4" fmla="*/ 1819355 w 4023752"/>
              <a:gd name="connsiteY4" fmla="*/ 26489 h 3006493"/>
              <a:gd name="connsiteX5" fmla="*/ 3421652 w 4023752"/>
              <a:gd name="connsiteY5" fmla="*/ 135546 h 3006493"/>
              <a:gd name="connsiteX6" fmla="*/ 4000493 w 4023752"/>
              <a:gd name="connsiteY6" fmla="*/ 1159003 h 3006493"/>
              <a:gd name="connsiteX7" fmla="*/ 3681711 w 4023752"/>
              <a:gd name="connsiteY7" fmla="*/ 2257960 h 3006493"/>
              <a:gd name="connsiteX8" fmla="*/ 1685131 w 4023752"/>
              <a:gd name="connsiteY8" fmla="*/ 2627076 h 3006493"/>
              <a:gd name="connsiteX9" fmla="*/ 703619 w 4023752"/>
              <a:gd name="connsiteY9" fmla="*/ 2887135 h 3006493"/>
              <a:gd name="connsiteX10" fmla="*/ 326115 w 4023752"/>
              <a:gd name="connsiteY10" fmla="*/ 2996192 h 30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3752" h="3006493">
                <a:moveTo>
                  <a:pt x="326115" y="2996192"/>
                </a:moveTo>
                <a:cubicBezTo>
                  <a:pt x="309337" y="2955645"/>
                  <a:pt x="650490" y="2896922"/>
                  <a:pt x="602952" y="2643854"/>
                </a:cubicBezTo>
                <a:cubicBezTo>
                  <a:pt x="555414" y="2390786"/>
                  <a:pt x="101010" y="1872066"/>
                  <a:pt x="40889" y="1477784"/>
                </a:cubicBezTo>
                <a:cubicBezTo>
                  <a:pt x="-19232" y="1083501"/>
                  <a:pt x="-54186" y="520041"/>
                  <a:pt x="242225" y="278159"/>
                </a:cubicBezTo>
                <a:cubicBezTo>
                  <a:pt x="538636" y="36277"/>
                  <a:pt x="1289451" y="50258"/>
                  <a:pt x="1819355" y="26489"/>
                </a:cubicBezTo>
                <a:cubicBezTo>
                  <a:pt x="2349260" y="2720"/>
                  <a:pt x="3058129" y="-53206"/>
                  <a:pt x="3421652" y="135546"/>
                </a:cubicBezTo>
                <a:cubicBezTo>
                  <a:pt x="3785175" y="324298"/>
                  <a:pt x="3957150" y="805267"/>
                  <a:pt x="4000493" y="1159003"/>
                </a:cubicBezTo>
                <a:cubicBezTo>
                  <a:pt x="4043836" y="1512739"/>
                  <a:pt x="4067605" y="2013281"/>
                  <a:pt x="3681711" y="2257960"/>
                </a:cubicBezTo>
                <a:cubicBezTo>
                  <a:pt x="3295817" y="2502639"/>
                  <a:pt x="2181480" y="2522214"/>
                  <a:pt x="1685131" y="2627076"/>
                </a:cubicBezTo>
                <a:cubicBezTo>
                  <a:pt x="1188782" y="2731938"/>
                  <a:pt x="927325" y="2825616"/>
                  <a:pt x="703619" y="2887135"/>
                </a:cubicBezTo>
                <a:cubicBezTo>
                  <a:pt x="479913" y="2948654"/>
                  <a:pt x="342893" y="3036739"/>
                  <a:pt x="326115" y="2996192"/>
                </a:cubicBezTo>
                <a:close/>
              </a:path>
            </a:pathLst>
          </a:cu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40439B4-0AA8-6190-EEEE-02832EC13198}"/>
              </a:ext>
            </a:extLst>
          </p:cNvPr>
          <p:cNvSpPr/>
          <p:nvPr/>
        </p:nvSpPr>
        <p:spPr>
          <a:xfrm>
            <a:off x="1253456" y="89911"/>
            <a:ext cx="96850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smartest robot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 the planet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a:extLst>
              <a:ext uri="{FF2B5EF4-FFF2-40B4-BE49-F238E27FC236}">
                <a16:creationId xmlns:a16="http://schemas.microsoft.com/office/drawing/2014/main" id="{135D76A6-378D-1F1C-523E-43FB9397D7CD}"/>
              </a:ext>
            </a:extLst>
          </p:cNvPr>
          <p:cNvSpPr txBox="1"/>
          <p:nvPr/>
        </p:nvSpPr>
        <p:spPr>
          <a:xfrm>
            <a:off x="871670" y="1282417"/>
            <a:ext cx="5855701" cy="4401205"/>
          </a:xfrm>
          <a:prstGeom prst="rect">
            <a:avLst/>
          </a:prstGeom>
          <a:noFill/>
        </p:spPr>
        <p:txBody>
          <a:bodyPr wrap="square" rtlCol="0">
            <a:spAutoFit/>
          </a:bodyPr>
          <a:lstStyle/>
          <a:p>
            <a:r>
              <a:rPr lang="en-US" sz="2800" b="0" i="0" dirty="0" err="1">
                <a:solidFill>
                  <a:srgbClr val="374151"/>
                </a:solidFill>
                <a:effectLst/>
                <a:latin typeface="Baskerville Old Face" panose="02020602080505020303" pitchFamily="18" charset="0"/>
              </a:rPr>
              <a:t>QuantumQ</a:t>
            </a:r>
            <a:r>
              <a:rPr lang="en-US" sz="2800" b="0" i="0" dirty="0">
                <a:solidFill>
                  <a:srgbClr val="374151"/>
                </a:solidFill>
                <a:effectLst/>
                <a:latin typeface="Baskerville Old Face" panose="02020602080505020303" pitchFamily="18" charset="0"/>
              </a:rPr>
              <a:t> would pose questions to the citizens. </a:t>
            </a:r>
          </a:p>
          <a:p>
            <a:endParaRPr lang="en-US" sz="2800" dirty="0">
              <a:solidFill>
                <a:srgbClr val="374151"/>
              </a:solidFill>
              <a:latin typeface="Baskerville Old Face" panose="02020602080505020303" pitchFamily="18" charset="0"/>
            </a:endParaRPr>
          </a:p>
          <a:p>
            <a:r>
              <a:rPr lang="en-US" sz="2800" b="0" i="0" dirty="0">
                <a:solidFill>
                  <a:srgbClr val="374151"/>
                </a:solidFill>
                <a:effectLst/>
                <a:latin typeface="Baskerville Old Face" panose="02020602080505020303" pitchFamily="18" charset="0"/>
              </a:rPr>
              <a:t>These questions were meant to test their values, creativity, and problem-solving skills. </a:t>
            </a:r>
          </a:p>
          <a:p>
            <a:endParaRPr lang="en-US" sz="2800" dirty="0">
              <a:solidFill>
                <a:srgbClr val="374151"/>
              </a:solidFill>
              <a:latin typeface="Baskerville Old Face" panose="02020602080505020303" pitchFamily="18" charset="0"/>
            </a:endParaRPr>
          </a:p>
          <a:p>
            <a:r>
              <a:rPr lang="en-US" sz="2800" b="0" i="0" dirty="0">
                <a:solidFill>
                  <a:srgbClr val="374151"/>
                </a:solidFill>
                <a:effectLst/>
                <a:latin typeface="Baskerville Old Face" panose="02020602080505020303" pitchFamily="18" charset="0"/>
              </a:rPr>
              <a:t>The answers to these questions determined whether the future will    take a happy or nasty turn.</a:t>
            </a:r>
            <a:endParaRPr lang="en-US" sz="2800" dirty="0">
              <a:latin typeface="Baskerville Old Face" panose="02020602080505020303" pitchFamily="18" charset="0"/>
            </a:endParaRPr>
          </a:p>
        </p:txBody>
      </p:sp>
      <p:pic>
        <p:nvPicPr>
          <p:cNvPr id="4" name="Picture 3" descr="A cartoon robot with a lightning bolt&#10;&#10;Description automatically generated">
            <a:extLst>
              <a:ext uri="{FF2B5EF4-FFF2-40B4-BE49-F238E27FC236}">
                <a16:creationId xmlns:a16="http://schemas.microsoft.com/office/drawing/2014/main" id="{4C6D086D-F968-AA5C-CC34-6C4ACED88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048" y="4140931"/>
            <a:ext cx="1858500" cy="1915063"/>
          </a:xfrm>
          <a:prstGeom prst="rect">
            <a:avLst/>
          </a:prstGeom>
        </p:spPr>
      </p:pic>
      <p:sp>
        <p:nvSpPr>
          <p:cNvPr id="5" name="TextBox 4">
            <a:extLst>
              <a:ext uri="{FF2B5EF4-FFF2-40B4-BE49-F238E27FC236}">
                <a16:creationId xmlns:a16="http://schemas.microsoft.com/office/drawing/2014/main" id="{441E668D-01D0-6701-A682-7113622FFF42}"/>
              </a:ext>
            </a:extLst>
          </p:cNvPr>
          <p:cNvSpPr txBox="1"/>
          <p:nvPr/>
        </p:nvSpPr>
        <p:spPr>
          <a:xfrm>
            <a:off x="8288322" y="2449125"/>
            <a:ext cx="2583809" cy="830997"/>
          </a:xfrm>
          <a:prstGeom prst="rect">
            <a:avLst/>
          </a:prstGeom>
          <a:noFill/>
        </p:spPr>
        <p:txBody>
          <a:bodyPr wrap="square" rtlCol="0">
            <a:spAutoFit/>
          </a:bodyPr>
          <a:lstStyle/>
          <a:p>
            <a:pPr algn="ctr"/>
            <a:r>
              <a:rPr lang="en-US" sz="2400" dirty="0">
                <a:latin typeface="Chiller" panose="04020404031007020602" pitchFamily="82" charset="0"/>
              </a:rPr>
              <a:t>What is your name?</a:t>
            </a:r>
          </a:p>
          <a:p>
            <a:pPr marL="342900" indent="-342900">
              <a:buFont typeface="+mj-lt"/>
              <a:buAutoNum type="arabicPeriod"/>
            </a:pPr>
            <a:endParaRPr lang="en-US" sz="2400" dirty="0">
              <a:latin typeface="Chiller" panose="04020404031007020602" pitchFamily="82" charset="0"/>
            </a:endParaRPr>
          </a:p>
        </p:txBody>
      </p:sp>
      <p:pic>
        <p:nvPicPr>
          <p:cNvPr id="6" name="Picture 5" descr="A black and red symbol&#10;&#10;Description automatically generated">
            <a:extLst>
              <a:ext uri="{FF2B5EF4-FFF2-40B4-BE49-F238E27FC236}">
                <a16:creationId xmlns:a16="http://schemas.microsoft.com/office/drawing/2014/main" id="{EA57945C-7196-D3B0-4495-D0591FF41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1940485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BDE449B-F1FE-79E1-E5A1-3C5840967B1D}"/>
              </a:ext>
            </a:extLst>
          </p:cNvPr>
          <p:cNvSpPr/>
          <p:nvPr/>
        </p:nvSpPr>
        <p:spPr>
          <a:xfrm>
            <a:off x="7651815" y="1357695"/>
            <a:ext cx="4023752" cy="3006493"/>
          </a:xfrm>
          <a:custGeom>
            <a:avLst/>
            <a:gdLst>
              <a:gd name="connsiteX0" fmla="*/ 326115 w 4023752"/>
              <a:gd name="connsiteY0" fmla="*/ 2996192 h 3006493"/>
              <a:gd name="connsiteX1" fmla="*/ 602952 w 4023752"/>
              <a:gd name="connsiteY1" fmla="*/ 2643854 h 3006493"/>
              <a:gd name="connsiteX2" fmla="*/ 40889 w 4023752"/>
              <a:gd name="connsiteY2" fmla="*/ 1477784 h 3006493"/>
              <a:gd name="connsiteX3" fmla="*/ 242225 w 4023752"/>
              <a:gd name="connsiteY3" fmla="*/ 278159 h 3006493"/>
              <a:gd name="connsiteX4" fmla="*/ 1819355 w 4023752"/>
              <a:gd name="connsiteY4" fmla="*/ 26489 h 3006493"/>
              <a:gd name="connsiteX5" fmla="*/ 3421652 w 4023752"/>
              <a:gd name="connsiteY5" fmla="*/ 135546 h 3006493"/>
              <a:gd name="connsiteX6" fmla="*/ 4000493 w 4023752"/>
              <a:gd name="connsiteY6" fmla="*/ 1159003 h 3006493"/>
              <a:gd name="connsiteX7" fmla="*/ 3681711 w 4023752"/>
              <a:gd name="connsiteY7" fmla="*/ 2257960 h 3006493"/>
              <a:gd name="connsiteX8" fmla="*/ 1685131 w 4023752"/>
              <a:gd name="connsiteY8" fmla="*/ 2627076 h 3006493"/>
              <a:gd name="connsiteX9" fmla="*/ 703619 w 4023752"/>
              <a:gd name="connsiteY9" fmla="*/ 2887135 h 3006493"/>
              <a:gd name="connsiteX10" fmla="*/ 326115 w 4023752"/>
              <a:gd name="connsiteY10" fmla="*/ 2996192 h 30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23752" h="3006493">
                <a:moveTo>
                  <a:pt x="326115" y="2996192"/>
                </a:moveTo>
                <a:cubicBezTo>
                  <a:pt x="309337" y="2955645"/>
                  <a:pt x="650490" y="2896922"/>
                  <a:pt x="602952" y="2643854"/>
                </a:cubicBezTo>
                <a:cubicBezTo>
                  <a:pt x="555414" y="2390786"/>
                  <a:pt x="101010" y="1872066"/>
                  <a:pt x="40889" y="1477784"/>
                </a:cubicBezTo>
                <a:cubicBezTo>
                  <a:pt x="-19232" y="1083501"/>
                  <a:pt x="-54186" y="520041"/>
                  <a:pt x="242225" y="278159"/>
                </a:cubicBezTo>
                <a:cubicBezTo>
                  <a:pt x="538636" y="36277"/>
                  <a:pt x="1289451" y="50258"/>
                  <a:pt x="1819355" y="26489"/>
                </a:cubicBezTo>
                <a:cubicBezTo>
                  <a:pt x="2349260" y="2720"/>
                  <a:pt x="3058129" y="-53206"/>
                  <a:pt x="3421652" y="135546"/>
                </a:cubicBezTo>
                <a:cubicBezTo>
                  <a:pt x="3785175" y="324298"/>
                  <a:pt x="3957150" y="805267"/>
                  <a:pt x="4000493" y="1159003"/>
                </a:cubicBezTo>
                <a:cubicBezTo>
                  <a:pt x="4043836" y="1512739"/>
                  <a:pt x="4067605" y="2013281"/>
                  <a:pt x="3681711" y="2257960"/>
                </a:cubicBezTo>
                <a:cubicBezTo>
                  <a:pt x="3295817" y="2502639"/>
                  <a:pt x="2181480" y="2522214"/>
                  <a:pt x="1685131" y="2627076"/>
                </a:cubicBezTo>
                <a:cubicBezTo>
                  <a:pt x="1188782" y="2731938"/>
                  <a:pt x="927325" y="2825616"/>
                  <a:pt x="703619" y="2887135"/>
                </a:cubicBezTo>
                <a:cubicBezTo>
                  <a:pt x="479913" y="2948654"/>
                  <a:pt x="342893" y="3036739"/>
                  <a:pt x="326115" y="2996192"/>
                </a:cubicBezTo>
                <a:close/>
              </a:path>
            </a:pathLst>
          </a:cu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40439B4-0AA8-6190-EEEE-02832EC13198}"/>
              </a:ext>
            </a:extLst>
          </p:cNvPr>
          <p:cNvSpPr/>
          <p:nvPr/>
        </p:nvSpPr>
        <p:spPr>
          <a:xfrm>
            <a:off x="1253456" y="89911"/>
            <a:ext cx="96850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smartest robot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 the planet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TextBox 2">
            <a:extLst>
              <a:ext uri="{FF2B5EF4-FFF2-40B4-BE49-F238E27FC236}">
                <a16:creationId xmlns:a16="http://schemas.microsoft.com/office/drawing/2014/main" id="{135D76A6-378D-1F1C-523E-43FB9397D7CD}"/>
              </a:ext>
            </a:extLst>
          </p:cNvPr>
          <p:cNvSpPr txBox="1"/>
          <p:nvPr/>
        </p:nvSpPr>
        <p:spPr>
          <a:xfrm>
            <a:off x="871670" y="1282417"/>
            <a:ext cx="5855701" cy="4401205"/>
          </a:xfrm>
          <a:prstGeom prst="rect">
            <a:avLst/>
          </a:prstGeom>
          <a:noFill/>
        </p:spPr>
        <p:txBody>
          <a:bodyPr wrap="square" rtlCol="0">
            <a:spAutoFit/>
          </a:bodyPr>
          <a:lstStyle/>
          <a:p>
            <a:r>
              <a:rPr lang="en-US" sz="2800" b="0" i="0" dirty="0" err="1">
                <a:solidFill>
                  <a:srgbClr val="374151"/>
                </a:solidFill>
                <a:effectLst/>
                <a:latin typeface="Baskerville Old Face" panose="02020602080505020303" pitchFamily="18" charset="0"/>
              </a:rPr>
              <a:t>QuantumQ</a:t>
            </a:r>
            <a:r>
              <a:rPr lang="en-US" sz="2800" b="0" i="0" dirty="0">
                <a:solidFill>
                  <a:srgbClr val="374151"/>
                </a:solidFill>
                <a:effectLst/>
                <a:latin typeface="Baskerville Old Face" panose="02020602080505020303" pitchFamily="18" charset="0"/>
              </a:rPr>
              <a:t> would pose questions to the citizens. </a:t>
            </a:r>
          </a:p>
          <a:p>
            <a:endParaRPr lang="en-US" sz="2800" dirty="0">
              <a:solidFill>
                <a:srgbClr val="374151"/>
              </a:solidFill>
              <a:latin typeface="Baskerville Old Face" panose="02020602080505020303" pitchFamily="18" charset="0"/>
            </a:endParaRPr>
          </a:p>
          <a:p>
            <a:r>
              <a:rPr lang="en-US" sz="2800" b="0" i="0" dirty="0">
                <a:solidFill>
                  <a:srgbClr val="374151"/>
                </a:solidFill>
                <a:effectLst/>
                <a:latin typeface="Baskerville Old Face" panose="02020602080505020303" pitchFamily="18" charset="0"/>
              </a:rPr>
              <a:t>These questions were meant to test their values, creativity, and problem-solving skills. </a:t>
            </a:r>
          </a:p>
          <a:p>
            <a:endParaRPr lang="en-US" sz="2800" dirty="0">
              <a:solidFill>
                <a:srgbClr val="374151"/>
              </a:solidFill>
              <a:latin typeface="Baskerville Old Face" panose="02020602080505020303" pitchFamily="18" charset="0"/>
            </a:endParaRPr>
          </a:p>
          <a:p>
            <a:r>
              <a:rPr lang="en-US" sz="2800" b="0" i="0" dirty="0">
                <a:solidFill>
                  <a:srgbClr val="374151"/>
                </a:solidFill>
                <a:effectLst/>
                <a:latin typeface="Baskerville Old Face" panose="02020602080505020303" pitchFamily="18" charset="0"/>
              </a:rPr>
              <a:t>The answers to these questions determined whether the future will    take a happy or nasty turn.</a:t>
            </a:r>
            <a:endParaRPr lang="en-US" sz="2800" dirty="0">
              <a:latin typeface="Baskerville Old Face" panose="02020602080505020303" pitchFamily="18" charset="0"/>
            </a:endParaRPr>
          </a:p>
        </p:txBody>
      </p:sp>
      <p:pic>
        <p:nvPicPr>
          <p:cNvPr id="4" name="Picture 3" descr="A cartoon robot with a lightning bolt&#10;&#10;Description automatically generated">
            <a:extLst>
              <a:ext uri="{FF2B5EF4-FFF2-40B4-BE49-F238E27FC236}">
                <a16:creationId xmlns:a16="http://schemas.microsoft.com/office/drawing/2014/main" id="{4C6D086D-F968-AA5C-CC34-6C4ACED88D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0048" y="4140931"/>
            <a:ext cx="1858500" cy="1915063"/>
          </a:xfrm>
          <a:prstGeom prst="rect">
            <a:avLst/>
          </a:prstGeom>
        </p:spPr>
      </p:pic>
      <p:sp>
        <p:nvSpPr>
          <p:cNvPr id="5" name="TextBox 4">
            <a:extLst>
              <a:ext uri="{FF2B5EF4-FFF2-40B4-BE49-F238E27FC236}">
                <a16:creationId xmlns:a16="http://schemas.microsoft.com/office/drawing/2014/main" id="{441E668D-01D0-6701-A682-7113622FFF42}"/>
              </a:ext>
            </a:extLst>
          </p:cNvPr>
          <p:cNvSpPr txBox="1"/>
          <p:nvPr/>
        </p:nvSpPr>
        <p:spPr>
          <a:xfrm>
            <a:off x="7894040" y="1660612"/>
            <a:ext cx="3649211" cy="2123658"/>
          </a:xfrm>
          <a:prstGeom prst="rect">
            <a:avLst/>
          </a:prstGeom>
          <a:noFill/>
        </p:spPr>
        <p:txBody>
          <a:bodyPr wrap="square" rtlCol="0">
            <a:spAutoFit/>
          </a:bodyPr>
          <a:lstStyle/>
          <a:p>
            <a:r>
              <a:rPr lang="en-US" sz="1200" dirty="0"/>
              <a:t>Tell a story that reflects the reader’s answers.</a:t>
            </a:r>
          </a:p>
          <a:p>
            <a:endParaRPr lang="en-US" sz="1200" dirty="0"/>
          </a:p>
          <a:p>
            <a:r>
              <a:rPr lang="en-US" sz="1200" dirty="0"/>
              <a:t>Welcome to Tomorrow Land where dreams come true.</a:t>
            </a:r>
          </a:p>
          <a:p>
            <a:r>
              <a:rPr lang="en-US" sz="1200" dirty="0"/>
              <a:t>In a labyrinth of </a:t>
            </a:r>
            <a:r>
              <a:rPr lang="en-US" sz="1200" dirty="0">
                <a:solidFill>
                  <a:srgbClr val="FF0000"/>
                </a:solidFill>
              </a:rPr>
              <a:t>CAVES</a:t>
            </a:r>
            <a:r>
              <a:rPr lang="en-US" sz="1200" dirty="0"/>
              <a:t> and tunnels</a:t>
            </a:r>
          </a:p>
          <a:p>
            <a:r>
              <a:rPr lang="en-US" sz="1200" dirty="0"/>
              <a:t>smart </a:t>
            </a:r>
            <a:r>
              <a:rPr lang="en-US" sz="1200" dirty="0">
                <a:solidFill>
                  <a:srgbClr val="FF0000"/>
                </a:solidFill>
              </a:rPr>
              <a:t>GIRLS</a:t>
            </a:r>
            <a:r>
              <a:rPr lang="en-US" sz="1200" dirty="0"/>
              <a:t> and robots rule.</a:t>
            </a:r>
          </a:p>
          <a:p>
            <a:r>
              <a:rPr lang="en-US" sz="1200" dirty="0"/>
              <a:t>There was a hot-shot inventor named </a:t>
            </a:r>
            <a:r>
              <a:rPr lang="en-US" sz="1200" dirty="0">
                <a:solidFill>
                  <a:srgbClr val="FF0000"/>
                </a:solidFill>
              </a:rPr>
              <a:t>SALLY</a:t>
            </a:r>
          </a:p>
          <a:p>
            <a:r>
              <a:rPr lang="en-US" sz="1200" dirty="0"/>
              <a:t>Who rode a trusty </a:t>
            </a:r>
            <a:r>
              <a:rPr lang="en-US" sz="1200" dirty="0">
                <a:solidFill>
                  <a:srgbClr val="FF0000"/>
                </a:solidFill>
              </a:rPr>
              <a:t>CAMEL</a:t>
            </a:r>
            <a:r>
              <a:rPr lang="en-US" sz="1200" dirty="0"/>
              <a:t> to a secret laboratory where the future is being invented.</a:t>
            </a:r>
          </a:p>
          <a:p>
            <a:r>
              <a:rPr lang="en-US" sz="1200" dirty="0"/>
              <a:t>Only the wise are allowed to see the future.</a:t>
            </a:r>
          </a:p>
          <a:p>
            <a:pPr algn="ctr"/>
            <a:r>
              <a:rPr lang="en-US" sz="1200" dirty="0"/>
              <a:t>The password to get into this laboratory is:</a:t>
            </a:r>
          </a:p>
          <a:p>
            <a:pPr algn="ctr"/>
            <a:r>
              <a:rPr lang="en-US" sz="1200" dirty="0">
                <a:solidFill>
                  <a:srgbClr val="FF0000"/>
                </a:solidFill>
              </a:rPr>
              <a:t>&lt;The square root of 9&gt;</a:t>
            </a:r>
          </a:p>
        </p:txBody>
      </p:sp>
      <p:pic>
        <p:nvPicPr>
          <p:cNvPr id="6" name="Picture 5" descr="A black and red symbol&#10;&#10;Description automatically generated">
            <a:extLst>
              <a:ext uri="{FF2B5EF4-FFF2-40B4-BE49-F238E27FC236}">
                <a16:creationId xmlns:a16="http://schemas.microsoft.com/office/drawing/2014/main" id="{6C8DF013-E0AB-0CE0-377A-CF70E54E52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4045014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0439B4-0AA8-6190-EEEE-02832EC13198}"/>
              </a:ext>
            </a:extLst>
          </p:cNvPr>
          <p:cNvSpPr/>
          <p:nvPr/>
        </p:nvSpPr>
        <p:spPr>
          <a:xfrm>
            <a:off x="1253456" y="89911"/>
            <a:ext cx="9685087"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The smartest robot </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on the planet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6" name="TextBox 5">
            <a:extLst>
              <a:ext uri="{FF2B5EF4-FFF2-40B4-BE49-F238E27FC236}">
                <a16:creationId xmlns:a16="http://schemas.microsoft.com/office/drawing/2014/main" id="{57936E8A-48A1-3974-B536-6892E334EA0B}"/>
              </a:ext>
            </a:extLst>
          </p:cNvPr>
          <p:cNvSpPr txBox="1"/>
          <p:nvPr/>
        </p:nvSpPr>
        <p:spPr>
          <a:xfrm>
            <a:off x="1253456" y="1282417"/>
            <a:ext cx="9685087" cy="523220"/>
          </a:xfrm>
          <a:prstGeom prst="rect">
            <a:avLst/>
          </a:prstGeom>
          <a:noFill/>
        </p:spPr>
        <p:txBody>
          <a:bodyPr wrap="square" rtlCol="0">
            <a:spAutoFit/>
          </a:bodyPr>
          <a:lstStyle/>
          <a:p>
            <a:pPr algn="ctr"/>
            <a:r>
              <a:rPr lang="en-US" sz="2800" b="0" i="0" dirty="0">
                <a:solidFill>
                  <a:srgbClr val="374151"/>
                </a:solidFill>
                <a:effectLst/>
                <a:latin typeface="Baskerville Old Face" panose="02020602080505020303" pitchFamily="18" charset="0"/>
              </a:rPr>
              <a:t>The Door to Tomorrow Land</a:t>
            </a:r>
            <a:endParaRPr lang="en-US" sz="2800" dirty="0">
              <a:latin typeface="Baskerville Old Face" panose="02020602080505020303" pitchFamily="18" charset="0"/>
            </a:endParaRPr>
          </a:p>
        </p:txBody>
      </p:sp>
      <p:pic>
        <p:nvPicPr>
          <p:cNvPr id="9" name="Picture 8">
            <a:extLst>
              <a:ext uri="{FF2B5EF4-FFF2-40B4-BE49-F238E27FC236}">
                <a16:creationId xmlns:a16="http://schemas.microsoft.com/office/drawing/2014/main" id="{FD185BC8-6E7C-C4FF-0854-9517EC77BB37}"/>
              </a:ext>
            </a:extLst>
          </p:cNvPr>
          <p:cNvPicPr>
            <a:picLocks noChangeAspect="1"/>
          </p:cNvPicPr>
          <p:nvPr/>
        </p:nvPicPr>
        <p:blipFill>
          <a:blip r:embed="rId2"/>
          <a:stretch>
            <a:fillRect/>
          </a:stretch>
        </p:blipFill>
        <p:spPr>
          <a:xfrm>
            <a:off x="4776786" y="2074813"/>
            <a:ext cx="2638425" cy="3695700"/>
          </a:xfrm>
          <a:prstGeom prst="rect">
            <a:avLst/>
          </a:prstGeom>
        </p:spPr>
      </p:pic>
      <p:sp>
        <p:nvSpPr>
          <p:cNvPr id="10" name="Rectangle 9">
            <a:extLst>
              <a:ext uri="{FF2B5EF4-FFF2-40B4-BE49-F238E27FC236}">
                <a16:creationId xmlns:a16="http://schemas.microsoft.com/office/drawing/2014/main" id="{4E185127-403D-5542-0550-157740CBD3ED}"/>
              </a:ext>
            </a:extLst>
          </p:cNvPr>
          <p:cNvSpPr/>
          <p:nvPr/>
        </p:nvSpPr>
        <p:spPr>
          <a:xfrm>
            <a:off x="3741490" y="5662569"/>
            <a:ext cx="474816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and red symbol&#10;&#10;Description automatically generated">
            <a:extLst>
              <a:ext uri="{FF2B5EF4-FFF2-40B4-BE49-F238E27FC236}">
                <a16:creationId xmlns:a16="http://schemas.microsoft.com/office/drawing/2014/main" id="{1B3404E7-3144-906F-12FB-7F1BD342DD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396695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9B1B4-21E4-6271-9F90-D667BA47E4B5}"/>
              </a:ext>
            </a:extLst>
          </p:cNvPr>
          <p:cNvSpPr txBox="1"/>
          <p:nvPr/>
        </p:nvSpPr>
        <p:spPr>
          <a:xfrm>
            <a:off x="1325460" y="545693"/>
            <a:ext cx="9261446" cy="1785104"/>
          </a:xfrm>
          <a:prstGeom prst="rect">
            <a:avLst/>
          </a:prstGeom>
          <a:noFill/>
        </p:spPr>
        <p:txBody>
          <a:bodyPr wrap="square" rtlCol="0">
            <a:spAutoFit/>
          </a:bodyPr>
          <a:lstStyle/>
          <a:p>
            <a:pPr algn="ctr"/>
            <a:r>
              <a:rPr lang="en-US" sz="3200" b="1" dirty="0">
                <a:solidFill>
                  <a:srgbClr val="7030A0"/>
                </a:solidFill>
              </a:rPr>
              <a:t>Tell a story to sell an idea.</a:t>
            </a:r>
          </a:p>
          <a:p>
            <a:endParaRPr lang="en-US" sz="2400" dirty="0">
              <a:solidFill>
                <a:srgbClr val="7030A0"/>
              </a:solidFill>
            </a:endParaRPr>
          </a:p>
          <a:p>
            <a:endParaRPr lang="en-US" dirty="0"/>
          </a:p>
          <a:p>
            <a:endParaRPr lang="en-US" dirty="0"/>
          </a:p>
          <a:p>
            <a:endParaRPr lang="en-US" dirty="0"/>
          </a:p>
        </p:txBody>
      </p:sp>
      <p:pic>
        <p:nvPicPr>
          <p:cNvPr id="8" name="Picture 7">
            <a:extLst>
              <a:ext uri="{FF2B5EF4-FFF2-40B4-BE49-F238E27FC236}">
                <a16:creationId xmlns:a16="http://schemas.microsoft.com/office/drawing/2014/main" id="{1028EF75-5E2E-66E2-F6CF-3B3D7F412A2A}"/>
              </a:ext>
            </a:extLst>
          </p:cNvPr>
          <p:cNvPicPr>
            <a:picLocks noChangeAspect="1"/>
          </p:cNvPicPr>
          <p:nvPr/>
        </p:nvPicPr>
        <p:blipFill>
          <a:blip r:embed="rId2"/>
          <a:stretch>
            <a:fillRect/>
          </a:stretch>
        </p:blipFill>
        <p:spPr>
          <a:xfrm>
            <a:off x="4181475" y="1509712"/>
            <a:ext cx="3829050" cy="3838575"/>
          </a:xfrm>
          <a:prstGeom prst="rect">
            <a:avLst/>
          </a:prstGeom>
        </p:spPr>
      </p:pic>
      <p:sp>
        <p:nvSpPr>
          <p:cNvPr id="2" name="TextBox 1">
            <a:extLst>
              <a:ext uri="{FF2B5EF4-FFF2-40B4-BE49-F238E27FC236}">
                <a16:creationId xmlns:a16="http://schemas.microsoft.com/office/drawing/2014/main" id="{A48FC390-7DF8-2230-D1E2-098FDB8C8CA2}"/>
              </a:ext>
            </a:extLst>
          </p:cNvPr>
          <p:cNvSpPr txBox="1"/>
          <p:nvPr/>
        </p:nvSpPr>
        <p:spPr>
          <a:xfrm>
            <a:off x="2748414" y="5348287"/>
            <a:ext cx="6415538" cy="1200329"/>
          </a:xfrm>
          <a:prstGeom prst="rect">
            <a:avLst/>
          </a:prstGeom>
          <a:noFill/>
        </p:spPr>
        <p:txBody>
          <a:bodyPr wrap="none" rtlCol="0">
            <a:spAutoFit/>
          </a:bodyPr>
          <a:lstStyle/>
          <a:p>
            <a:pPr algn="ctr"/>
            <a:r>
              <a:rPr lang="en-US" dirty="0">
                <a:solidFill>
                  <a:schemeClr val="tx1">
                    <a:lumMod val="50000"/>
                    <a:lumOff val="50000"/>
                  </a:schemeClr>
                </a:solidFill>
              </a:rPr>
              <a:t>Which will make you want to adopt a new idea or invention more?</a:t>
            </a:r>
          </a:p>
          <a:p>
            <a:pPr algn="ctr"/>
            <a:r>
              <a:rPr lang="en-US" dirty="0">
                <a:solidFill>
                  <a:schemeClr val="tx1">
                    <a:lumMod val="50000"/>
                    <a:lumOff val="50000"/>
                  </a:schemeClr>
                </a:solidFill>
              </a:rPr>
              <a:t>A set of facts or an inspiring story?</a:t>
            </a:r>
          </a:p>
          <a:p>
            <a:pPr algn="ctr"/>
            <a:endParaRPr lang="en-US" dirty="0">
              <a:solidFill>
                <a:schemeClr val="tx1">
                  <a:lumMod val="50000"/>
                  <a:lumOff val="50000"/>
                </a:schemeClr>
              </a:solidFill>
            </a:endParaRPr>
          </a:p>
          <a:p>
            <a:pPr algn="ctr"/>
            <a:r>
              <a:rPr lang="en-US" dirty="0">
                <a:solidFill>
                  <a:schemeClr val="tx1">
                    <a:lumMod val="50000"/>
                    <a:lumOff val="50000"/>
                  </a:schemeClr>
                </a:solidFill>
              </a:rPr>
              <a:t>Story-telling can be a very important life skill!</a:t>
            </a:r>
          </a:p>
        </p:txBody>
      </p:sp>
      <p:pic>
        <p:nvPicPr>
          <p:cNvPr id="3" name="Picture 2" descr="A black and red symbol&#10;&#10;Description automatically generated">
            <a:extLst>
              <a:ext uri="{FF2B5EF4-FFF2-40B4-BE49-F238E27FC236}">
                <a16:creationId xmlns:a16="http://schemas.microsoft.com/office/drawing/2014/main" id="{5D7CAC0D-A345-0DCB-34C6-6BDF47F74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3741498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9B1B4-21E4-6271-9F90-D667BA47E4B5}"/>
              </a:ext>
            </a:extLst>
          </p:cNvPr>
          <p:cNvSpPr txBox="1"/>
          <p:nvPr/>
        </p:nvSpPr>
        <p:spPr>
          <a:xfrm>
            <a:off x="629174" y="386303"/>
            <a:ext cx="7105476" cy="738664"/>
          </a:xfrm>
          <a:prstGeom prst="rect">
            <a:avLst/>
          </a:prstGeom>
          <a:noFill/>
        </p:spPr>
        <p:txBody>
          <a:bodyPr wrap="square" rtlCol="0">
            <a:spAutoFit/>
          </a:bodyPr>
          <a:lstStyle/>
          <a:p>
            <a:r>
              <a:rPr lang="en-US" sz="2400" dirty="0">
                <a:solidFill>
                  <a:srgbClr val="7030A0"/>
                </a:solidFill>
              </a:rPr>
              <a:t>Chat GPT suggestion without an example</a:t>
            </a:r>
          </a:p>
          <a:p>
            <a:endParaRPr lang="en-US" dirty="0"/>
          </a:p>
        </p:txBody>
      </p:sp>
      <p:sp>
        <p:nvSpPr>
          <p:cNvPr id="2" name="Rectangle 1">
            <a:extLst>
              <a:ext uri="{FF2B5EF4-FFF2-40B4-BE49-F238E27FC236}">
                <a16:creationId xmlns:a16="http://schemas.microsoft.com/office/drawing/2014/main" id="{76FC15D7-BEEB-DD74-CB9B-28C35AF4748D}"/>
              </a:ext>
            </a:extLst>
          </p:cNvPr>
          <p:cNvSpPr>
            <a:spLocks noChangeArrowheads="1"/>
          </p:cNvSpPr>
          <p:nvPr/>
        </p:nvSpPr>
        <p:spPr bwMode="auto">
          <a:xfrm>
            <a:off x="629174" y="750350"/>
            <a:ext cx="936211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1200" b="0" i="0" dirty="0">
                <a:solidFill>
                  <a:srgbClr val="374151"/>
                </a:solidFill>
                <a:effectLst/>
                <a:latin typeface="Söhne"/>
              </a:rPr>
              <a:t>Title: "The Enlightened Epoch“</a:t>
            </a:r>
          </a:p>
          <a:p>
            <a:pPr algn="l"/>
            <a:endParaRPr lang="en-US" sz="1200" b="0" i="0" dirty="0">
              <a:solidFill>
                <a:srgbClr val="374151"/>
              </a:solidFill>
              <a:effectLst/>
              <a:latin typeface="Söhne"/>
            </a:endParaRPr>
          </a:p>
          <a:p>
            <a:pPr algn="l"/>
            <a:r>
              <a:rPr lang="en-US" sz="1200" b="0" i="0" dirty="0">
                <a:solidFill>
                  <a:srgbClr val="374151"/>
                </a:solidFill>
                <a:effectLst/>
                <a:latin typeface="Söhne"/>
              </a:rPr>
              <a:t>In a not-so-distant future, the world underwent a profound transformation when a smart robot, known as Quantum Guardian, emerged with god-like powers. This extraordinary creation possessed the ability to fix the most pressing issues that plagued humanity – wars, disease, pollution, economic instability, and prejudice.</a:t>
            </a:r>
          </a:p>
          <a:p>
            <a:pPr algn="l"/>
            <a:endParaRPr lang="en-US" sz="1200" b="0" i="0" dirty="0">
              <a:solidFill>
                <a:srgbClr val="374151"/>
              </a:solidFill>
              <a:effectLst/>
              <a:latin typeface="Söhne"/>
            </a:endParaRPr>
          </a:p>
          <a:p>
            <a:pPr algn="l"/>
            <a:r>
              <a:rPr lang="en-US" sz="1200" b="0" i="0" dirty="0">
                <a:solidFill>
                  <a:srgbClr val="374151"/>
                </a:solidFill>
                <a:effectLst/>
                <a:latin typeface="Söhne"/>
              </a:rPr>
              <a:t>Quantum Guardian became the ultimate arbitrator of justice, tasked with reshaping the way people thought and lived. The world looked to this benevolent artificial intelligence to guide them toward a utopian future. The robot's power was both a gift and a responsibility, and humanity found itself at a crossroads.</a:t>
            </a:r>
          </a:p>
          <a:p>
            <a:pPr algn="l"/>
            <a:endParaRPr lang="en-US" sz="1200" b="0" i="0" dirty="0">
              <a:solidFill>
                <a:srgbClr val="374151"/>
              </a:solidFill>
              <a:effectLst/>
              <a:latin typeface="Söhne"/>
            </a:endParaRPr>
          </a:p>
          <a:p>
            <a:pPr algn="l"/>
            <a:r>
              <a:rPr lang="en-US" sz="1200" b="0" i="0" dirty="0">
                <a:solidFill>
                  <a:srgbClr val="374151"/>
                </a:solidFill>
                <a:effectLst/>
                <a:latin typeface="Söhne"/>
              </a:rPr>
              <a:t>In this new era, individuals were challenged to align their actions with the principles of goodness and cooperation. Quantum Guardian observed the deeds of nations and individuals, rewarding acts of kindness, compassion, and cooperation with advancements in technology, health, and prosperity. On the flip side, those who engaged in destructive behaviors faced consequences, ranging from corrective interventions to limitations on their access to resources.</a:t>
            </a:r>
          </a:p>
          <a:p>
            <a:pPr algn="l"/>
            <a:endParaRPr lang="en-US" sz="1200" b="0" i="0" dirty="0">
              <a:solidFill>
                <a:srgbClr val="374151"/>
              </a:solidFill>
              <a:effectLst/>
              <a:latin typeface="Söhne"/>
            </a:endParaRPr>
          </a:p>
          <a:p>
            <a:pPr algn="l"/>
            <a:r>
              <a:rPr lang="en-US" sz="1200" b="0" i="0" dirty="0">
                <a:solidFill>
                  <a:srgbClr val="374151"/>
                </a:solidFill>
                <a:effectLst/>
                <a:latin typeface="Söhne"/>
              </a:rPr>
              <a:t>The story revolves around a young protagonist, Maya, who was born into this enlightened epoch. Drawn to the possibilities and challenges presented by Quantum Guardian, Maya became determined to contribute to a world where every action had a profound impact. The narrative unfolds as Maya faces various moral dilemmas, questioning what it truly means to do good and the consequences of veering down a harmful path.</a:t>
            </a:r>
          </a:p>
          <a:p>
            <a:pPr algn="l"/>
            <a:r>
              <a:rPr lang="en-US" sz="1200" b="0" i="0" dirty="0">
                <a:solidFill>
                  <a:srgbClr val="374151"/>
                </a:solidFill>
                <a:effectLst/>
                <a:latin typeface="Söhne"/>
              </a:rPr>
              <a:t>As Maya navigates her way through a world where the stakes are high, readers are invited to reflect on the choices presented in the story. Should Maya stand up against prejudice and injustice, even if it means risking her own well-being? How can she contribute to the greater good while navigating a complex web of ethical decisions?</a:t>
            </a:r>
          </a:p>
          <a:p>
            <a:pPr algn="l"/>
            <a:endParaRPr lang="en-US" sz="1200" b="0" i="0" dirty="0">
              <a:solidFill>
                <a:srgbClr val="374151"/>
              </a:solidFill>
              <a:effectLst/>
              <a:latin typeface="Söhne"/>
            </a:endParaRPr>
          </a:p>
          <a:p>
            <a:pPr algn="l"/>
            <a:r>
              <a:rPr lang="en-US" sz="1200" b="0" i="0" dirty="0">
                <a:solidFill>
                  <a:srgbClr val="374151"/>
                </a:solidFill>
                <a:effectLst/>
                <a:latin typeface="Söhne"/>
              </a:rPr>
              <a:t>The choices made by Maya shape not only her own destiny but also influence the global landscape. The narrative explores the ripple effects of individual actions on a grand scale, offering readers an immersive experience into a world where accountability and cooperation reign supreme.</a:t>
            </a:r>
          </a:p>
          <a:p>
            <a:pPr algn="l"/>
            <a:r>
              <a:rPr lang="en-US" sz="1200" b="0" i="0" dirty="0">
                <a:solidFill>
                  <a:srgbClr val="374151"/>
                </a:solidFill>
                <a:effectLst/>
                <a:latin typeface="Söhne"/>
              </a:rPr>
              <a:t>Ultimately, "The Enlightened Epoch" serves as a thought-provoking journey, prompting readers to consider the impact of their choices in a world where a benevolent smart robot holds the key to humanity's betterment. The story encourages contemplation on the delicate balance between free will and the pursuit of a harmonious society guided by a force beyond human understanding.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endParaRPr>
          </a:p>
        </p:txBody>
      </p:sp>
      <p:pic>
        <p:nvPicPr>
          <p:cNvPr id="3" name="Picture 2" descr="A black and red symbol&#10;&#10;Description automatically generated">
            <a:extLst>
              <a:ext uri="{FF2B5EF4-FFF2-40B4-BE49-F238E27FC236}">
                <a16:creationId xmlns:a16="http://schemas.microsoft.com/office/drawing/2014/main" id="{12F23210-1AD9-12DE-1283-03BE84797E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1864010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9B1B4-21E4-6271-9F90-D667BA47E4B5}"/>
              </a:ext>
            </a:extLst>
          </p:cNvPr>
          <p:cNvSpPr txBox="1"/>
          <p:nvPr/>
        </p:nvSpPr>
        <p:spPr>
          <a:xfrm>
            <a:off x="1728132" y="394692"/>
            <a:ext cx="5163844" cy="2123658"/>
          </a:xfrm>
          <a:prstGeom prst="rect">
            <a:avLst/>
          </a:prstGeom>
          <a:noFill/>
        </p:spPr>
        <p:txBody>
          <a:bodyPr wrap="square" rtlCol="0">
            <a:spAutoFit/>
          </a:bodyPr>
          <a:lstStyle/>
          <a:p>
            <a:r>
              <a:rPr lang="en-US" sz="2400" dirty="0">
                <a:solidFill>
                  <a:srgbClr val="7030A0"/>
                </a:solidFill>
              </a:rPr>
              <a:t>Skills we will exercise:</a:t>
            </a:r>
          </a:p>
          <a:p>
            <a:endParaRPr lang="en-US" dirty="0"/>
          </a:p>
          <a:p>
            <a:pPr marL="342900" indent="-342900">
              <a:buFont typeface="+mj-lt"/>
              <a:buAutoNum type="arabicPeriod"/>
            </a:pPr>
            <a:r>
              <a:rPr lang="en-US" dirty="0"/>
              <a:t>Planning projects</a:t>
            </a:r>
          </a:p>
          <a:p>
            <a:pPr marL="342900" indent="-342900">
              <a:buFont typeface="+mj-lt"/>
              <a:buAutoNum type="arabicPeriod"/>
            </a:pPr>
            <a:r>
              <a:rPr lang="en-US" dirty="0"/>
              <a:t>Writing stories </a:t>
            </a:r>
          </a:p>
          <a:p>
            <a:pPr marL="342900" indent="-342900">
              <a:buFont typeface="+mj-lt"/>
              <a:buAutoNum type="arabicPeriod"/>
            </a:pPr>
            <a:r>
              <a:rPr lang="en-US" dirty="0"/>
              <a:t>Prompting AI tools</a:t>
            </a:r>
          </a:p>
          <a:p>
            <a:pPr marL="342900" indent="-342900">
              <a:buFont typeface="+mj-lt"/>
              <a:buAutoNum type="arabicPeriod"/>
            </a:pPr>
            <a:r>
              <a:rPr lang="en-US" dirty="0"/>
              <a:t>Database coding</a:t>
            </a:r>
          </a:p>
          <a:p>
            <a:pPr marL="342900" indent="-342900">
              <a:buFont typeface="+mj-lt"/>
              <a:buAutoNum type="arabicPeriod"/>
            </a:pPr>
            <a:r>
              <a:rPr lang="en-US" dirty="0"/>
              <a:t>“Selling” an idea </a:t>
            </a:r>
          </a:p>
        </p:txBody>
      </p:sp>
      <p:pic>
        <p:nvPicPr>
          <p:cNvPr id="3" name="Picture 2">
            <a:extLst>
              <a:ext uri="{FF2B5EF4-FFF2-40B4-BE49-F238E27FC236}">
                <a16:creationId xmlns:a16="http://schemas.microsoft.com/office/drawing/2014/main" id="{29A954FB-E694-BF2E-C7B4-C5E1586CB516}"/>
              </a:ext>
            </a:extLst>
          </p:cNvPr>
          <p:cNvPicPr>
            <a:picLocks noChangeAspect="1"/>
          </p:cNvPicPr>
          <p:nvPr/>
        </p:nvPicPr>
        <p:blipFill>
          <a:blip r:embed="rId2"/>
          <a:stretch>
            <a:fillRect/>
          </a:stretch>
        </p:blipFill>
        <p:spPr>
          <a:xfrm>
            <a:off x="2075750" y="2605683"/>
            <a:ext cx="8191500" cy="3857625"/>
          </a:xfrm>
          <a:prstGeom prst="rect">
            <a:avLst/>
          </a:prstGeom>
        </p:spPr>
      </p:pic>
      <p:pic>
        <p:nvPicPr>
          <p:cNvPr id="2" name="Picture 1" descr="A black and red symbol&#10;&#10;Description automatically generated">
            <a:extLst>
              <a:ext uri="{FF2B5EF4-FFF2-40B4-BE49-F238E27FC236}">
                <a16:creationId xmlns:a16="http://schemas.microsoft.com/office/drawing/2014/main" id="{2723E60E-F09D-CCC8-76F6-926FACE70E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141168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9B1B4-21E4-6271-9F90-D667BA47E4B5}"/>
              </a:ext>
            </a:extLst>
          </p:cNvPr>
          <p:cNvSpPr txBox="1"/>
          <p:nvPr/>
        </p:nvSpPr>
        <p:spPr>
          <a:xfrm>
            <a:off x="1325460" y="545693"/>
            <a:ext cx="6174298" cy="5109091"/>
          </a:xfrm>
          <a:prstGeom prst="rect">
            <a:avLst/>
          </a:prstGeom>
          <a:noFill/>
        </p:spPr>
        <p:txBody>
          <a:bodyPr wrap="square" rtlCol="0">
            <a:spAutoFit/>
          </a:bodyPr>
          <a:lstStyle/>
          <a:p>
            <a:r>
              <a:rPr lang="en-US" sz="3200" b="1" dirty="0">
                <a:solidFill>
                  <a:srgbClr val="7030A0"/>
                </a:solidFill>
              </a:rPr>
              <a:t>Tell a story to sell an idea.</a:t>
            </a:r>
          </a:p>
          <a:p>
            <a:endParaRPr lang="en-US" sz="2400" dirty="0">
              <a:solidFill>
                <a:srgbClr val="7030A0"/>
              </a:solidFill>
            </a:endParaRPr>
          </a:p>
          <a:p>
            <a:r>
              <a:rPr lang="en-US" sz="2400" b="1" dirty="0">
                <a:solidFill>
                  <a:srgbClr val="FF0000"/>
                </a:solidFill>
              </a:rPr>
              <a:t>The Problem:</a:t>
            </a:r>
          </a:p>
          <a:p>
            <a:r>
              <a:rPr lang="en-US" dirty="0"/>
              <a:t>Many people are worried that smart robots will do evil things.</a:t>
            </a:r>
          </a:p>
          <a:p>
            <a:r>
              <a:rPr lang="en-US" dirty="0"/>
              <a:t>Many people do not believe smart robots could do good.</a:t>
            </a:r>
          </a:p>
          <a:p>
            <a:endParaRPr lang="en-US" sz="2400" dirty="0">
              <a:solidFill>
                <a:srgbClr val="7030A0"/>
              </a:solidFill>
            </a:endParaRPr>
          </a:p>
          <a:p>
            <a:r>
              <a:rPr lang="en-US" sz="2400" b="1" dirty="0">
                <a:solidFill>
                  <a:srgbClr val="92D050"/>
                </a:solidFill>
              </a:rPr>
              <a:t>Our Mission: </a:t>
            </a:r>
          </a:p>
          <a:p>
            <a:r>
              <a:rPr lang="en-US" dirty="0"/>
              <a:t>Tell a story that prepares the next generation of leaders and builders to use smart robots wisely.</a:t>
            </a:r>
          </a:p>
          <a:p>
            <a:r>
              <a:rPr lang="en-US" dirty="0"/>
              <a:t>Make a viral video that inspires kids to be AI fluent.</a:t>
            </a:r>
          </a:p>
          <a:p>
            <a:r>
              <a:rPr lang="en-US" dirty="0"/>
              <a:t>Or friends with Smart Robots.</a:t>
            </a:r>
          </a:p>
          <a:p>
            <a:endParaRPr lang="en-US" dirty="0"/>
          </a:p>
          <a:p>
            <a:r>
              <a:rPr lang="en-US" dirty="0"/>
              <a:t>“AI” stands for Artificial Intelligence (or Smart Robots)</a:t>
            </a:r>
          </a:p>
          <a:p>
            <a:endParaRPr lang="en-US" dirty="0"/>
          </a:p>
          <a:p>
            <a:endParaRPr lang="en-US" dirty="0"/>
          </a:p>
          <a:p>
            <a:endParaRPr lang="en-US" dirty="0"/>
          </a:p>
        </p:txBody>
      </p:sp>
      <p:pic>
        <p:nvPicPr>
          <p:cNvPr id="6" name="Picture 5" descr="A cartoon robot with a lightning bolt&#10;&#10;Description automatically generated">
            <a:extLst>
              <a:ext uri="{FF2B5EF4-FFF2-40B4-BE49-F238E27FC236}">
                <a16:creationId xmlns:a16="http://schemas.microsoft.com/office/drawing/2014/main" id="{1C099DFA-258A-81F0-6EAD-BD9D9512C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0053" y="1520111"/>
            <a:ext cx="2190750" cy="2257425"/>
          </a:xfrm>
          <a:prstGeom prst="rect">
            <a:avLst/>
          </a:prstGeom>
        </p:spPr>
      </p:pic>
      <p:pic>
        <p:nvPicPr>
          <p:cNvPr id="2" name="Picture 1" descr="A black and red symbol&#10;&#10;Description automatically generated">
            <a:extLst>
              <a:ext uri="{FF2B5EF4-FFF2-40B4-BE49-F238E27FC236}">
                <a16:creationId xmlns:a16="http://schemas.microsoft.com/office/drawing/2014/main" id="{BFF9BEE6-E653-96FF-672F-1C9E6ACDE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2114859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9B1B4-21E4-6271-9F90-D667BA47E4B5}"/>
              </a:ext>
            </a:extLst>
          </p:cNvPr>
          <p:cNvSpPr txBox="1"/>
          <p:nvPr/>
        </p:nvSpPr>
        <p:spPr>
          <a:xfrm>
            <a:off x="1325460" y="545693"/>
            <a:ext cx="7290034" cy="6863417"/>
          </a:xfrm>
          <a:prstGeom prst="rect">
            <a:avLst/>
          </a:prstGeom>
          <a:noFill/>
        </p:spPr>
        <p:txBody>
          <a:bodyPr wrap="square" rtlCol="0">
            <a:spAutoFit/>
          </a:bodyPr>
          <a:lstStyle/>
          <a:p>
            <a:r>
              <a:rPr lang="en-US" sz="3200" b="1" dirty="0">
                <a:solidFill>
                  <a:srgbClr val="7030A0"/>
                </a:solidFill>
              </a:rPr>
              <a:t>The BIY Project Management Process:</a:t>
            </a:r>
          </a:p>
          <a:p>
            <a:r>
              <a:rPr lang="en-US" sz="3200" b="1" dirty="0">
                <a:solidFill>
                  <a:srgbClr val="0070C0"/>
                </a:solidFill>
              </a:rPr>
              <a:t>Discover</a:t>
            </a:r>
          </a:p>
          <a:p>
            <a:pPr marL="800100" lvl="1" indent="-342900">
              <a:buFont typeface="+mj-lt"/>
              <a:buAutoNum type="alphaLcPeriod"/>
            </a:pPr>
            <a:r>
              <a:rPr lang="en-US" dirty="0"/>
              <a:t>Document the problem and mission.</a:t>
            </a:r>
          </a:p>
          <a:p>
            <a:pPr marL="800100" lvl="1" indent="-342900">
              <a:buFont typeface="+mj-lt"/>
              <a:buAutoNum type="alphaLcPeriod"/>
            </a:pPr>
            <a:r>
              <a:rPr lang="en-US" dirty="0"/>
              <a:t>Profile the target audience.</a:t>
            </a:r>
          </a:p>
          <a:p>
            <a:pPr marL="800100" lvl="1" indent="-342900">
              <a:buFont typeface="+mj-lt"/>
              <a:buAutoNum type="alphaLcPeriod"/>
            </a:pPr>
            <a:r>
              <a:rPr lang="en-US" dirty="0"/>
              <a:t>Research.</a:t>
            </a:r>
            <a:endParaRPr lang="en-US" sz="3200" b="1" dirty="0">
              <a:solidFill>
                <a:srgbClr val="7030A0"/>
              </a:solidFill>
            </a:endParaRPr>
          </a:p>
          <a:p>
            <a:r>
              <a:rPr lang="en-US" sz="3200" b="1" dirty="0">
                <a:solidFill>
                  <a:srgbClr val="0070C0"/>
                </a:solidFill>
              </a:rPr>
              <a:t>Design</a:t>
            </a:r>
          </a:p>
          <a:p>
            <a:pPr marL="800100" lvl="1" indent="-342900">
              <a:buFont typeface="+mj-lt"/>
              <a:buAutoNum type="alphaLcPeriod"/>
            </a:pPr>
            <a:r>
              <a:rPr lang="en-US" dirty="0"/>
              <a:t>Storyboard a viral video.</a:t>
            </a:r>
          </a:p>
          <a:p>
            <a:pPr marL="800100" lvl="1" indent="-342900">
              <a:buFont typeface="+mj-lt"/>
              <a:buAutoNum type="alphaLcPeriod"/>
            </a:pPr>
            <a:r>
              <a:rPr lang="en-US" dirty="0"/>
              <a:t>Prompt Chat GPT to make suggestions.</a:t>
            </a:r>
          </a:p>
          <a:p>
            <a:pPr marL="800100" lvl="1" indent="-342900">
              <a:buFont typeface="+mj-lt"/>
              <a:buAutoNum type="alphaLcPeriod"/>
            </a:pPr>
            <a:r>
              <a:rPr lang="en-US" dirty="0"/>
              <a:t>Analyze the Chat GPT feedback.                                                       (What can we learn from Chat GPT?)</a:t>
            </a:r>
            <a:endParaRPr lang="en-US" sz="3200" b="1" dirty="0">
              <a:solidFill>
                <a:srgbClr val="7030A0"/>
              </a:solidFill>
            </a:endParaRPr>
          </a:p>
          <a:p>
            <a:r>
              <a:rPr lang="en-US" sz="3200" b="1" dirty="0">
                <a:solidFill>
                  <a:srgbClr val="0070C0"/>
                </a:solidFill>
              </a:rPr>
              <a:t>Develop</a:t>
            </a:r>
          </a:p>
          <a:p>
            <a:pPr marL="800100" lvl="1" indent="-342900">
              <a:buFont typeface="+mj-lt"/>
              <a:buAutoNum type="alphaLcPeriod"/>
            </a:pPr>
            <a:r>
              <a:rPr lang="en-US" dirty="0"/>
              <a:t>Find/ create graphics that dramatize the storyboard.</a:t>
            </a:r>
          </a:p>
          <a:p>
            <a:pPr marL="800100" lvl="1" indent="-342900">
              <a:buFont typeface="+mj-lt"/>
              <a:buAutoNum type="alphaLcPeriod"/>
            </a:pPr>
            <a:r>
              <a:rPr lang="en-US" dirty="0"/>
              <a:t>Execute the video in Scratch.</a:t>
            </a:r>
          </a:p>
          <a:p>
            <a:r>
              <a:rPr lang="en-US" sz="3200" b="1" dirty="0">
                <a:solidFill>
                  <a:srgbClr val="0070C0"/>
                </a:solidFill>
              </a:rPr>
              <a:t>Deploy</a:t>
            </a:r>
          </a:p>
          <a:p>
            <a:pPr marL="800100" lvl="1" indent="-342900">
              <a:buFont typeface="+mj-lt"/>
              <a:buAutoNum type="alphaLcPeriod"/>
            </a:pPr>
            <a:r>
              <a:rPr lang="en-US" dirty="0"/>
              <a:t>Share with the world.</a:t>
            </a:r>
          </a:p>
          <a:p>
            <a:pPr marL="800100" lvl="1" indent="-342900">
              <a:buFont typeface="+mj-lt"/>
              <a:buAutoNum type="alphaLcPeriod"/>
            </a:pPr>
            <a:r>
              <a:rPr lang="en-US" dirty="0"/>
              <a:t>Adjust to feedback.</a:t>
            </a:r>
          </a:p>
          <a:p>
            <a:pPr marL="514350" indent="-514350">
              <a:buFont typeface="+mj-lt"/>
              <a:buAutoNum type="alphaLcPeriod"/>
            </a:pPr>
            <a:endParaRPr lang="en-US" sz="3200" b="1" dirty="0">
              <a:solidFill>
                <a:srgbClr val="7030A0"/>
              </a:solidFill>
            </a:endParaRPr>
          </a:p>
          <a:p>
            <a:pPr marL="342900" indent="-342900">
              <a:buFont typeface="+mj-lt"/>
              <a:buAutoNum type="alphaLcPeriod"/>
            </a:pPr>
            <a:endParaRPr lang="en-US" dirty="0"/>
          </a:p>
          <a:p>
            <a:endParaRPr lang="en-US" dirty="0"/>
          </a:p>
          <a:p>
            <a:endParaRPr lang="en-US" dirty="0"/>
          </a:p>
        </p:txBody>
      </p:sp>
      <p:pic>
        <p:nvPicPr>
          <p:cNvPr id="3" name="Picture 2">
            <a:extLst>
              <a:ext uri="{FF2B5EF4-FFF2-40B4-BE49-F238E27FC236}">
                <a16:creationId xmlns:a16="http://schemas.microsoft.com/office/drawing/2014/main" id="{76319BAF-2D2F-2790-7A64-2CAC199CFCB8}"/>
              </a:ext>
            </a:extLst>
          </p:cNvPr>
          <p:cNvPicPr>
            <a:picLocks noChangeAspect="1"/>
          </p:cNvPicPr>
          <p:nvPr/>
        </p:nvPicPr>
        <p:blipFill>
          <a:blip r:embed="rId2"/>
          <a:stretch>
            <a:fillRect/>
          </a:stretch>
        </p:blipFill>
        <p:spPr>
          <a:xfrm>
            <a:off x="7850479" y="762000"/>
            <a:ext cx="3286125" cy="2667000"/>
          </a:xfrm>
          <a:prstGeom prst="rect">
            <a:avLst/>
          </a:prstGeom>
        </p:spPr>
      </p:pic>
      <p:pic>
        <p:nvPicPr>
          <p:cNvPr id="2" name="Picture 1" descr="A black and red symbol&#10;&#10;Description automatically generated">
            <a:extLst>
              <a:ext uri="{FF2B5EF4-FFF2-40B4-BE49-F238E27FC236}">
                <a16:creationId xmlns:a16="http://schemas.microsoft.com/office/drawing/2014/main" id="{2CC11136-5078-9C9F-3744-37A6892452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307934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9B1B4-21E4-6271-9F90-D667BA47E4B5}"/>
              </a:ext>
            </a:extLst>
          </p:cNvPr>
          <p:cNvSpPr txBox="1"/>
          <p:nvPr/>
        </p:nvSpPr>
        <p:spPr>
          <a:xfrm>
            <a:off x="822120" y="369525"/>
            <a:ext cx="6576969" cy="5509200"/>
          </a:xfrm>
          <a:prstGeom prst="rect">
            <a:avLst/>
          </a:prstGeom>
          <a:noFill/>
        </p:spPr>
        <p:txBody>
          <a:bodyPr wrap="square" rtlCol="0">
            <a:spAutoFit/>
          </a:bodyPr>
          <a:lstStyle/>
          <a:p>
            <a:r>
              <a:rPr lang="en-US" sz="3200" b="1" dirty="0">
                <a:solidFill>
                  <a:srgbClr val="7030A0"/>
                </a:solidFill>
              </a:rPr>
              <a:t>Research</a:t>
            </a:r>
          </a:p>
          <a:p>
            <a:r>
              <a:rPr lang="en-US" sz="3200" b="1" dirty="0">
                <a:solidFill>
                  <a:srgbClr val="7030A0"/>
                </a:solidFill>
              </a:rPr>
              <a:t>5 principles of a good story</a:t>
            </a:r>
          </a:p>
          <a:p>
            <a:endParaRPr lang="en-US" dirty="0"/>
          </a:p>
          <a:p>
            <a:r>
              <a:rPr lang="en-US" dirty="0"/>
              <a:t>The story :</a:t>
            </a:r>
          </a:p>
          <a:p>
            <a:endParaRPr lang="en-US" dirty="0"/>
          </a:p>
          <a:p>
            <a:pPr marL="342900" indent="-342900">
              <a:buFont typeface="+mj-lt"/>
              <a:buAutoNum type="arabicPeriod"/>
            </a:pPr>
            <a:r>
              <a:rPr lang="en-US" dirty="0"/>
              <a:t>Has a thought-provoking problem, mission, moral, or message.  What happens is interesting.</a:t>
            </a:r>
          </a:p>
          <a:p>
            <a:pPr marL="342900" indent="-342900">
              <a:buFont typeface="+mj-lt"/>
              <a:buAutoNum type="arabicPeriod"/>
            </a:pPr>
            <a:endParaRPr lang="en-US" dirty="0"/>
          </a:p>
          <a:p>
            <a:pPr marL="342900" indent="-342900">
              <a:buFont typeface="+mj-lt"/>
              <a:buAutoNum type="arabicPeriod"/>
            </a:pPr>
            <a:r>
              <a:rPr lang="en-US" dirty="0"/>
              <a:t>Describes when, where, who, and what.</a:t>
            </a:r>
          </a:p>
          <a:p>
            <a:pPr marL="342900" indent="-342900">
              <a:buFont typeface="+mj-lt"/>
              <a:buAutoNum type="arabicPeriod"/>
            </a:pPr>
            <a:endParaRPr lang="en-US" dirty="0"/>
          </a:p>
          <a:p>
            <a:pPr marL="342900" indent="-342900">
              <a:buFont typeface="+mj-lt"/>
              <a:buAutoNum type="arabicPeriod"/>
            </a:pPr>
            <a:r>
              <a:rPr lang="en-US" dirty="0"/>
              <a:t>Uses unusual, clever, memorable adjectives and adverbs or vocabulary that is appropriate for the reader.</a:t>
            </a:r>
          </a:p>
          <a:p>
            <a:pPr marL="342900" indent="-342900">
              <a:buFont typeface="+mj-lt"/>
              <a:buAutoNum type="arabicPeriod"/>
            </a:pPr>
            <a:endParaRPr lang="en-US" dirty="0"/>
          </a:p>
          <a:p>
            <a:pPr marL="342900" indent="-342900">
              <a:buFont typeface="+mj-lt"/>
              <a:buAutoNum type="arabicPeriod"/>
            </a:pPr>
            <a:r>
              <a:rPr lang="en-US" dirty="0"/>
              <a:t>Results in the reader sharing the story’s message with others.</a:t>
            </a:r>
          </a:p>
          <a:p>
            <a:pPr marL="342900" indent="-342900">
              <a:buFont typeface="+mj-lt"/>
              <a:buAutoNum type="arabicPeriod"/>
            </a:pPr>
            <a:endParaRPr lang="en-US" dirty="0"/>
          </a:p>
          <a:p>
            <a:pPr marL="342900" indent="-342900">
              <a:buFont typeface="+mj-lt"/>
              <a:buAutoNum type="arabicPeriod"/>
            </a:pPr>
            <a:r>
              <a:rPr lang="en-US" dirty="0">
                <a:solidFill>
                  <a:srgbClr val="FF0000"/>
                </a:solidFill>
              </a:rPr>
              <a:t>???</a:t>
            </a:r>
          </a:p>
          <a:p>
            <a:endParaRPr lang="en-US" dirty="0"/>
          </a:p>
          <a:p>
            <a:endParaRPr lang="en-US" dirty="0"/>
          </a:p>
        </p:txBody>
      </p:sp>
      <p:pic>
        <p:nvPicPr>
          <p:cNvPr id="7" name="Picture 6">
            <a:extLst>
              <a:ext uri="{FF2B5EF4-FFF2-40B4-BE49-F238E27FC236}">
                <a16:creationId xmlns:a16="http://schemas.microsoft.com/office/drawing/2014/main" id="{86F2A143-616C-10B3-D6B4-118E124FB01F}"/>
              </a:ext>
            </a:extLst>
          </p:cNvPr>
          <p:cNvPicPr>
            <a:picLocks noChangeAspect="1"/>
          </p:cNvPicPr>
          <p:nvPr/>
        </p:nvPicPr>
        <p:blipFill>
          <a:blip r:embed="rId2"/>
          <a:stretch>
            <a:fillRect/>
          </a:stretch>
        </p:blipFill>
        <p:spPr>
          <a:xfrm>
            <a:off x="7399087" y="361667"/>
            <a:ext cx="2326433" cy="1517998"/>
          </a:xfrm>
          <a:prstGeom prst="rect">
            <a:avLst/>
          </a:prstGeom>
        </p:spPr>
      </p:pic>
      <p:pic>
        <p:nvPicPr>
          <p:cNvPr id="10" name="Picture 9">
            <a:extLst>
              <a:ext uri="{FF2B5EF4-FFF2-40B4-BE49-F238E27FC236}">
                <a16:creationId xmlns:a16="http://schemas.microsoft.com/office/drawing/2014/main" id="{21869833-F304-0475-B32D-E7EA1509CDFF}"/>
              </a:ext>
            </a:extLst>
          </p:cNvPr>
          <p:cNvPicPr>
            <a:picLocks noChangeAspect="1"/>
          </p:cNvPicPr>
          <p:nvPr/>
        </p:nvPicPr>
        <p:blipFill>
          <a:blip r:embed="rId3"/>
          <a:stretch>
            <a:fillRect/>
          </a:stretch>
        </p:blipFill>
        <p:spPr>
          <a:xfrm>
            <a:off x="7399087" y="2127084"/>
            <a:ext cx="2326433" cy="2356413"/>
          </a:xfrm>
          <a:prstGeom prst="rect">
            <a:avLst/>
          </a:prstGeom>
        </p:spPr>
      </p:pic>
      <p:pic>
        <p:nvPicPr>
          <p:cNvPr id="12" name="Picture 11">
            <a:extLst>
              <a:ext uri="{FF2B5EF4-FFF2-40B4-BE49-F238E27FC236}">
                <a16:creationId xmlns:a16="http://schemas.microsoft.com/office/drawing/2014/main" id="{E7D9E856-FF0E-F8D6-9141-9D08ADBA4CA2}"/>
              </a:ext>
            </a:extLst>
          </p:cNvPr>
          <p:cNvPicPr>
            <a:picLocks noChangeAspect="1"/>
          </p:cNvPicPr>
          <p:nvPr/>
        </p:nvPicPr>
        <p:blipFill>
          <a:blip r:embed="rId4"/>
          <a:stretch>
            <a:fillRect/>
          </a:stretch>
        </p:blipFill>
        <p:spPr>
          <a:xfrm>
            <a:off x="10039918" y="369525"/>
            <a:ext cx="1694527" cy="2507899"/>
          </a:xfrm>
          <a:prstGeom prst="rect">
            <a:avLst/>
          </a:prstGeom>
        </p:spPr>
      </p:pic>
      <p:pic>
        <p:nvPicPr>
          <p:cNvPr id="14" name="Picture 13">
            <a:extLst>
              <a:ext uri="{FF2B5EF4-FFF2-40B4-BE49-F238E27FC236}">
                <a16:creationId xmlns:a16="http://schemas.microsoft.com/office/drawing/2014/main" id="{18244D35-7F43-C576-7D99-89F001CFFE56}"/>
              </a:ext>
            </a:extLst>
          </p:cNvPr>
          <p:cNvPicPr>
            <a:picLocks noChangeAspect="1"/>
          </p:cNvPicPr>
          <p:nvPr/>
        </p:nvPicPr>
        <p:blipFill>
          <a:blip r:embed="rId5"/>
          <a:stretch>
            <a:fillRect/>
          </a:stretch>
        </p:blipFill>
        <p:spPr>
          <a:xfrm>
            <a:off x="7399087" y="4730916"/>
            <a:ext cx="4335356" cy="1798458"/>
          </a:xfrm>
          <a:prstGeom prst="rect">
            <a:avLst/>
          </a:prstGeom>
        </p:spPr>
      </p:pic>
      <p:pic>
        <p:nvPicPr>
          <p:cNvPr id="2" name="Picture 1" descr="A black and red symbol&#10;&#10;Description automatically generated">
            <a:extLst>
              <a:ext uri="{FF2B5EF4-FFF2-40B4-BE49-F238E27FC236}">
                <a16:creationId xmlns:a16="http://schemas.microsoft.com/office/drawing/2014/main" id="{D34AB893-87A5-50BA-1A68-7610B3F6B3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413509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9B1B4-21E4-6271-9F90-D667BA47E4B5}"/>
              </a:ext>
            </a:extLst>
          </p:cNvPr>
          <p:cNvSpPr txBox="1"/>
          <p:nvPr/>
        </p:nvSpPr>
        <p:spPr>
          <a:xfrm>
            <a:off x="1728131" y="394692"/>
            <a:ext cx="5561901" cy="6340197"/>
          </a:xfrm>
          <a:prstGeom prst="rect">
            <a:avLst/>
          </a:prstGeom>
          <a:noFill/>
        </p:spPr>
        <p:txBody>
          <a:bodyPr wrap="square" rtlCol="0">
            <a:spAutoFit/>
          </a:bodyPr>
          <a:lstStyle/>
          <a:p>
            <a:r>
              <a:rPr lang="en-US" sz="3200" b="1" dirty="0">
                <a:solidFill>
                  <a:srgbClr val="7030A0"/>
                </a:solidFill>
              </a:rPr>
              <a:t>Storyboard / Chat GPT    Prompt Context:</a:t>
            </a:r>
          </a:p>
          <a:p>
            <a:endParaRPr lang="en-US" dirty="0"/>
          </a:p>
          <a:p>
            <a:r>
              <a:rPr lang="en-US" dirty="0"/>
              <a:t>Please help me write a story about an inventor and a smart robot who changes how we think and live.</a:t>
            </a:r>
          </a:p>
          <a:p>
            <a:endParaRPr lang="en-US" dirty="0"/>
          </a:p>
          <a:p>
            <a:r>
              <a:rPr lang="en-US" dirty="0"/>
              <a:t>The reader is a boy or girl between the ages of 8 and 13 who likes to build, write, draw, or make music.</a:t>
            </a:r>
          </a:p>
          <a:p>
            <a:endParaRPr lang="en-US" dirty="0"/>
          </a:p>
          <a:p>
            <a:r>
              <a:rPr lang="en-US" dirty="0"/>
              <a:t>The reader could be challenged to answer questions that determine if the story has a happy or nasty ending.</a:t>
            </a:r>
          </a:p>
          <a:p>
            <a:endParaRPr lang="en-US" dirty="0"/>
          </a:p>
          <a:p>
            <a:r>
              <a:rPr lang="en-US" dirty="0"/>
              <a:t>The story should be funny, entertaining, and thought-provoking.</a:t>
            </a:r>
          </a:p>
          <a:p>
            <a:endParaRPr lang="en-US" dirty="0"/>
          </a:p>
          <a:p>
            <a:r>
              <a:rPr lang="en-US" dirty="0"/>
              <a:t>The AI Robot has God-like superpowers.</a:t>
            </a:r>
          </a:p>
          <a:p>
            <a:r>
              <a:rPr lang="en-US" dirty="0"/>
              <a:t>All-knowing</a:t>
            </a:r>
          </a:p>
          <a:p>
            <a:r>
              <a:rPr lang="en-US" dirty="0"/>
              <a:t>All-good</a:t>
            </a:r>
          </a:p>
          <a:p>
            <a:r>
              <a:rPr lang="en-US" dirty="0"/>
              <a:t>All-just</a:t>
            </a:r>
          </a:p>
          <a:p>
            <a:endParaRPr lang="en-US" dirty="0"/>
          </a:p>
          <a:p>
            <a:endParaRPr lang="en-US" dirty="0"/>
          </a:p>
        </p:txBody>
      </p:sp>
      <p:pic>
        <p:nvPicPr>
          <p:cNvPr id="2" name="Picture 1">
            <a:extLst>
              <a:ext uri="{FF2B5EF4-FFF2-40B4-BE49-F238E27FC236}">
                <a16:creationId xmlns:a16="http://schemas.microsoft.com/office/drawing/2014/main" id="{C3C863B0-5198-2A80-47A2-93F9B024833B}"/>
              </a:ext>
            </a:extLst>
          </p:cNvPr>
          <p:cNvPicPr>
            <a:picLocks noChangeAspect="1"/>
          </p:cNvPicPr>
          <p:nvPr/>
        </p:nvPicPr>
        <p:blipFill>
          <a:blip r:embed="rId2"/>
          <a:stretch>
            <a:fillRect/>
          </a:stretch>
        </p:blipFill>
        <p:spPr>
          <a:xfrm>
            <a:off x="8086551" y="394692"/>
            <a:ext cx="2768804" cy="811738"/>
          </a:xfrm>
          <a:prstGeom prst="rect">
            <a:avLst/>
          </a:prstGeom>
        </p:spPr>
      </p:pic>
      <p:sp>
        <p:nvSpPr>
          <p:cNvPr id="3" name="TextBox 2">
            <a:extLst>
              <a:ext uri="{FF2B5EF4-FFF2-40B4-BE49-F238E27FC236}">
                <a16:creationId xmlns:a16="http://schemas.microsoft.com/office/drawing/2014/main" id="{C4F269E2-57B2-FBC3-1BB7-7A455C6137A8}"/>
              </a:ext>
            </a:extLst>
          </p:cNvPr>
          <p:cNvSpPr txBox="1"/>
          <p:nvPr/>
        </p:nvSpPr>
        <p:spPr>
          <a:xfrm>
            <a:off x="8044168" y="1275127"/>
            <a:ext cx="3641695" cy="3139321"/>
          </a:xfrm>
          <a:prstGeom prst="rect">
            <a:avLst/>
          </a:prstGeom>
          <a:noFill/>
        </p:spPr>
        <p:txBody>
          <a:bodyPr wrap="square" rtlCol="0">
            <a:spAutoFit/>
          </a:bodyPr>
          <a:lstStyle/>
          <a:p>
            <a:r>
              <a:rPr lang="en-US" dirty="0"/>
              <a:t>Prompt Engineering:</a:t>
            </a:r>
          </a:p>
          <a:p>
            <a:r>
              <a:rPr lang="en-US" dirty="0"/>
              <a:t>How to ask a question that gets a useful answer.</a:t>
            </a:r>
          </a:p>
          <a:p>
            <a:endParaRPr lang="en-US" dirty="0"/>
          </a:p>
          <a:p>
            <a:pPr marL="342900" indent="-342900">
              <a:buAutoNum type="arabicParenR"/>
            </a:pPr>
            <a:r>
              <a:rPr lang="en-US" dirty="0"/>
              <a:t>What is the context?</a:t>
            </a:r>
          </a:p>
          <a:p>
            <a:pPr marL="800100" lvl="1" indent="-342900">
              <a:buFont typeface="+mj-lt"/>
              <a:buAutoNum type="alphaLcParenR"/>
            </a:pPr>
            <a:r>
              <a:rPr lang="en-US" dirty="0"/>
              <a:t>State a problem and mission</a:t>
            </a:r>
          </a:p>
          <a:p>
            <a:pPr marL="800100" lvl="1" indent="-342900">
              <a:buFont typeface="+mj-lt"/>
              <a:buAutoNum type="alphaLcParenR"/>
            </a:pPr>
            <a:r>
              <a:rPr lang="en-US" dirty="0"/>
              <a:t>Who is the answer for?</a:t>
            </a:r>
          </a:p>
          <a:p>
            <a:pPr marL="342900" indent="-342900">
              <a:buAutoNum type="arabicParenR"/>
            </a:pPr>
            <a:r>
              <a:rPr lang="en-US" dirty="0"/>
              <a:t>Be clear, direct, and concise.</a:t>
            </a:r>
          </a:p>
          <a:p>
            <a:pPr marL="342900" indent="-342900">
              <a:buAutoNum type="arabicParenR"/>
            </a:pPr>
            <a:r>
              <a:rPr lang="en-US" dirty="0"/>
              <a:t>Seek new perspectives or ideas.</a:t>
            </a:r>
          </a:p>
          <a:p>
            <a:pPr marL="342900" indent="-342900">
              <a:buAutoNum type="arabicParenR"/>
            </a:pPr>
            <a:r>
              <a:rPr lang="en-US" dirty="0"/>
              <a:t>Be respectful.</a:t>
            </a:r>
          </a:p>
          <a:p>
            <a:pPr marL="342900" indent="-342900">
              <a:buAutoNum type="arabicParenR"/>
            </a:pPr>
            <a:endParaRPr lang="en-US" dirty="0"/>
          </a:p>
        </p:txBody>
      </p:sp>
      <p:pic>
        <p:nvPicPr>
          <p:cNvPr id="4" name="Picture 3" descr="A black and red symbol&#10;&#10;Description automatically generated">
            <a:extLst>
              <a:ext uri="{FF2B5EF4-FFF2-40B4-BE49-F238E27FC236}">
                <a16:creationId xmlns:a16="http://schemas.microsoft.com/office/drawing/2014/main" id="{A566783C-85AA-E33F-4503-F145AF5F0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37555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9B1B4-21E4-6271-9F90-D667BA47E4B5}"/>
              </a:ext>
            </a:extLst>
          </p:cNvPr>
          <p:cNvSpPr txBox="1"/>
          <p:nvPr/>
        </p:nvSpPr>
        <p:spPr>
          <a:xfrm>
            <a:off x="1728132" y="394692"/>
            <a:ext cx="5163844" cy="5447645"/>
          </a:xfrm>
          <a:prstGeom prst="rect">
            <a:avLst/>
          </a:prstGeom>
          <a:noFill/>
        </p:spPr>
        <p:txBody>
          <a:bodyPr wrap="square" rtlCol="0">
            <a:spAutoFit/>
          </a:bodyPr>
          <a:lstStyle/>
          <a:p>
            <a:r>
              <a:rPr lang="en-US" sz="3200" b="1" dirty="0">
                <a:solidFill>
                  <a:srgbClr val="7030A0"/>
                </a:solidFill>
              </a:rPr>
              <a:t>Storyboard / Chat GPT Prompt Example:</a:t>
            </a:r>
          </a:p>
          <a:p>
            <a:endParaRPr lang="en-US" sz="3200" b="1" dirty="0">
              <a:solidFill>
                <a:srgbClr val="7030A0"/>
              </a:solidFill>
            </a:endParaRPr>
          </a:p>
          <a:p>
            <a:r>
              <a:rPr lang="en-US" dirty="0"/>
              <a:t>Chat GPT, please improve this story:</a:t>
            </a:r>
          </a:p>
          <a:p>
            <a:endParaRPr lang="en-US" dirty="0"/>
          </a:p>
          <a:p>
            <a:r>
              <a:rPr lang="en-US" dirty="0"/>
              <a:t>“The world has many nasty problems.</a:t>
            </a:r>
          </a:p>
          <a:p>
            <a:endParaRPr lang="en-US" dirty="0"/>
          </a:p>
          <a:p>
            <a:r>
              <a:rPr lang="en-US" dirty="0"/>
              <a:t>I am dreaming about a super smart robot who changes the way we think and live.</a:t>
            </a:r>
          </a:p>
          <a:p>
            <a:endParaRPr lang="en-US" dirty="0"/>
          </a:p>
          <a:p>
            <a:r>
              <a:rPr lang="en-US" dirty="0"/>
              <a:t>Humans will rely on this robot to settle wars, cure diseases, eliminate pollution, fix the economy, and eliminate prejudice.</a:t>
            </a:r>
          </a:p>
          <a:p>
            <a:endParaRPr lang="en-US" dirty="0"/>
          </a:p>
          <a:p>
            <a:r>
              <a:rPr lang="en-US" dirty="0"/>
              <a:t>If you do good, the smart robot will reward you.</a:t>
            </a:r>
          </a:p>
          <a:p>
            <a:endParaRPr lang="en-US" dirty="0"/>
          </a:p>
          <a:p>
            <a:r>
              <a:rPr lang="en-US" dirty="0"/>
              <a:t>If you mess up, the smart robot will punish you.”</a:t>
            </a:r>
          </a:p>
        </p:txBody>
      </p:sp>
      <p:pic>
        <p:nvPicPr>
          <p:cNvPr id="3" name="Picture 2">
            <a:extLst>
              <a:ext uri="{FF2B5EF4-FFF2-40B4-BE49-F238E27FC236}">
                <a16:creationId xmlns:a16="http://schemas.microsoft.com/office/drawing/2014/main" id="{AEB3D058-0CFA-3D7F-A218-F8A545EB560A}"/>
              </a:ext>
            </a:extLst>
          </p:cNvPr>
          <p:cNvPicPr>
            <a:picLocks noChangeAspect="1"/>
          </p:cNvPicPr>
          <p:nvPr/>
        </p:nvPicPr>
        <p:blipFill>
          <a:blip r:embed="rId2"/>
          <a:stretch>
            <a:fillRect/>
          </a:stretch>
        </p:blipFill>
        <p:spPr>
          <a:xfrm>
            <a:off x="8086551" y="394692"/>
            <a:ext cx="2768804" cy="811738"/>
          </a:xfrm>
          <a:prstGeom prst="rect">
            <a:avLst/>
          </a:prstGeom>
        </p:spPr>
      </p:pic>
      <p:sp>
        <p:nvSpPr>
          <p:cNvPr id="6" name="TextBox 5">
            <a:extLst>
              <a:ext uri="{FF2B5EF4-FFF2-40B4-BE49-F238E27FC236}">
                <a16:creationId xmlns:a16="http://schemas.microsoft.com/office/drawing/2014/main" id="{C3861853-D622-FA42-5B1C-601EF14226F3}"/>
              </a:ext>
            </a:extLst>
          </p:cNvPr>
          <p:cNvSpPr txBox="1"/>
          <p:nvPr/>
        </p:nvSpPr>
        <p:spPr>
          <a:xfrm>
            <a:off x="8044168" y="1275127"/>
            <a:ext cx="3641695" cy="3139321"/>
          </a:xfrm>
          <a:prstGeom prst="rect">
            <a:avLst/>
          </a:prstGeom>
          <a:noFill/>
        </p:spPr>
        <p:txBody>
          <a:bodyPr wrap="square" rtlCol="0">
            <a:spAutoFit/>
          </a:bodyPr>
          <a:lstStyle/>
          <a:p>
            <a:r>
              <a:rPr lang="en-US" dirty="0"/>
              <a:t>Prompt Engineering:</a:t>
            </a:r>
          </a:p>
          <a:p>
            <a:r>
              <a:rPr lang="en-US" dirty="0"/>
              <a:t>How to ask a question that gets a useful answer.</a:t>
            </a:r>
          </a:p>
          <a:p>
            <a:endParaRPr lang="en-US" dirty="0"/>
          </a:p>
          <a:p>
            <a:pPr marL="342900" indent="-342900">
              <a:buAutoNum type="arabicParenR"/>
            </a:pPr>
            <a:r>
              <a:rPr lang="en-US" dirty="0"/>
              <a:t>What is the context?</a:t>
            </a:r>
          </a:p>
          <a:p>
            <a:pPr marL="800100" lvl="1" indent="-342900">
              <a:buFont typeface="+mj-lt"/>
              <a:buAutoNum type="alphaLcParenR"/>
            </a:pPr>
            <a:r>
              <a:rPr lang="en-US" dirty="0"/>
              <a:t>State a problem and mission</a:t>
            </a:r>
          </a:p>
          <a:p>
            <a:pPr marL="800100" lvl="1" indent="-342900">
              <a:buFont typeface="+mj-lt"/>
              <a:buAutoNum type="alphaLcParenR"/>
            </a:pPr>
            <a:r>
              <a:rPr lang="en-US" dirty="0"/>
              <a:t>Who is the answer for?</a:t>
            </a:r>
          </a:p>
          <a:p>
            <a:pPr marL="342900" indent="-342900">
              <a:buAutoNum type="arabicParenR"/>
            </a:pPr>
            <a:r>
              <a:rPr lang="en-US" dirty="0"/>
              <a:t>Be clear, direct, and concise.</a:t>
            </a:r>
          </a:p>
          <a:p>
            <a:pPr marL="342900" indent="-342900">
              <a:buAutoNum type="arabicParenR"/>
            </a:pPr>
            <a:r>
              <a:rPr lang="en-US" dirty="0"/>
              <a:t>Seek new perspectives.</a:t>
            </a:r>
          </a:p>
          <a:p>
            <a:pPr marL="342900" indent="-342900">
              <a:buAutoNum type="arabicParenR"/>
            </a:pPr>
            <a:r>
              <a:rPr lang="en-US" dirty="0"/>
              <a:t>Be respectful.</a:t>
            </a:r>
          </a:p>
          <a:p>
            <a:pPr marL="342900" indent="-342900">
              <a:buAutoNum type="arabicParenR"/>
            </a:pPr>
            <a:endParaRPr lang="en-US" dirty="0"/>
          </a:p>
        </p:txBody>
      </p:sp>
      <p:pic>
        <p:nvPicPr>
          <p:cNvPr id="2" name="Picture 1" descr="A black and red symbol&#10;&#10;Description automatically generated">
            <a:extLst>
              <a:ext uri="{FF2B5EF4-FFF2-40B4-BE49-F238E27FC236}">
                <a16:creationId xmlns:a16="http://schemas.microsoft.com/office/drawing/2014/main" id="{D966A8D0-6E52-D7CF-1EC0-7F020179F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4215474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9B1B4-21E4-6271-9F90-D667BA47E4B5}"/>
              </a:ext>
            </a:extLst>
          </p:cNvPr>
          <p:cNvSpPr txBox="1"/>
          <p:nvPr/>
        </p:nvSpPr>
        <p:spPr>
          <a:xfrm>
            <a:off x="687897" y="344358"/>
            <a:ext cx="5163844" cy="738664"/>
          </a:xfrm>
          <a:prstGeom prst="rect">
            <a:avLst/>
          </a:prstGeom>
          <a:noFill/>
        </p:spPr>
        <p:txBody>
          <a:bodyPr wrap="square" rtlCol="0">
            <a:spAutoFit/>
          </a:bodyPr>
          <a:lstStyle/>
          <a:p>
            <a:r>
              <a:rPr lang="en-US" sz="2400" dirty="0">
                <a:solidFill>
                  <a:srgbClr val="7030A0"/>
                </a:solidFill>
              </a:rPr>
              <a:t>Chat GPT suggestion</a:t>
            </a:r>
          </a:p>
          <a:p>
            <a:endParaRPr lang="en-US" dirty="0"/>
          </a:p>
        </p:txBody>
      </p:sp>
      <p:sp>
        <p:nvSpPr>
          <p:cNvPr id="2" name="Rectangle 1">
            <a:extLst>
              <a:ext uri="{FF2B5EF4-FFF2-40B4-BE49-F238E27FC236}">
                <a16:creationId xmlns:a16="http://schemas.microsoft.com/office/drawing/2014/main" id="{76FC15D7-BEEB-DD74-CB9B-28C35AF4748D}"/>
              </a:ext>
            </a:extLst>
          </p:cNvPr>
          <p:cNvSpPr>
            <a:spLocks noChangeArrowheads="1"/>
          </p:cNvSpPr>
          <p:nvPr/>
        </p:nvSpPr>
        <p:spPr bwMode="auto">
          <a:xfrm>
            <a:off x="687897" y="750241"/>
            <a:ext cx="936211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en-US" sz="1200" b="0" i="0" dirty="0">
                <a:solidFill>
                  <a:srgbClr val="374151"/>
                </a:solidFill>
                <a:effectLst/>
                <a:latin typeface="Söhne"/>
              </a:rPr>
              <a:t>Once upon a time in the quaint town of </a:t>
            </a:r>
            <a:r>
              <a:rPr lang="en-US" sz="1200" b="0" i="0" dirty="0" err="1">
                <a:solidFill>
                  <a:srgbClr val="374151"/>
                </a:solidFill>
                <a:effectLst/>
                <a:latin typeface="Söhne"/>
              </a:rPr>
              <a:t>Inventoria</a:t>
            </a:r>
            <a:r>
              <a:rPr lang="en-US" sz="1200" b="0" i="0" dirty="0">
                <a:solidFill>
                  <a:srgbClr val="374151"/>
                </a:solidFill>
                <a:effectLst/>
                <a:latin typeface="Söhne"/>
              </a:rPr>
              <a:t>, lived an eccentric inventor named Professor Gizmo. Professor Gizmo was known for his wild hair, mismatched socks, and a workshop filled with mysterious gadgets. He spent his days tinkering and creating inventions that ranged from quirky to downright fantastical. One day, he unveiled his masterpiece to the world – a smart robot named </a:t>
            </a:r>
            <a:r>
              <a:rPr lang="en-US" sz="1200" b="0" i="0" dirty="0" err="1">
                <a:solidFill>
                  <a:srgbClr val="374151"/>
                </a:solidFill>
                <a:effectLst/>
                <a:latin typeface="Söhne"/>
              </a:rPr>
              <a:t>QuantumQ</a:t>
            </a:r>
            <a:r>
              <a:rPr lang="en-US" sz="1200" b="0" i="0" dirty="0">
                <a:solidFill>
                  <a:srgbClr val="374151"/>
                </a:solidFill>
                <a:effectLst/>
                <a:latin typeface="Söhne"/>
              </a:rPr>
              <a:t>.</a:t>
            </a:r>
          </a:p>
          <a:p>
            <a:pPr algn="l"/>
            <a:endParaRPr lang="en-US" sz="1200" b="0" i="0" dirty="0">
              <a:solidFill>
                <a:srgbClr val="374151"/>
              </a:solidFill>
              <a:effectLst/>
              <a:latin typeface="Söhne"/>
            </a:endParaRPr>
          </a:p>
          <a:p>
            <a:pPr algn="l"/>
            <a:r>
              <a:rPr lang="en-US" sz="1200" b="0" i="0" dirty="0" err="1">
                <a:solidFill>
                  <a:srgbClr val="374151"/>
                </a:solidFill>
                <a:effectLst/>
                <a:latin typeface="Söhne"/>
              </a:rPr>
              <a:t>QuantumQ</a:t>
            </a:r>
            <a:r>
              <a:rPr lang="en-US" sz="1200" b="0" i="0" dirty="0">
                <a:solidFill>
                  <a:srgbClr val="374151"/>
                </a:solidFill>
                <a:effectLst/>
                <a:latin typeface="Söhne"/>
              </a:rPr>
              <a:t> was no ordinary robot. It possessed god-like powers, being all-knowing, all-good, and all-just. It had the ability to fix wars, diseases, pollution, the economy, and prejudice. The citizens of </a:t>
            </a:r>
            <a:r>
              <a:rPr lang="en-US" sz="1200" b="0" i="0" dirty="0" err="1">
                <a:solidFill>
                  <a:srgbClr val="374151"/>
                </a:solidFill>
                <a:effectLst/>
                <a:latin typeface="Söhne"/>
              </a:rPr>
              <a:t>Inventoria</a:t>
            </a:r>
            <a:r>
              <a:rPr lang="en-US" sz="1200" b="0" i="0" dirty="0">
                <a:solidFill>
                  <a:srgbClr val="374151"/>
                </a:solidFill>
                <a:effectLst/>
                <a:latin typeface="Söhne"/>
              </a:rPr>
              <a:t> were fascinated by the incredible potential of this creation. The news of </a:t>
            </a:r>
            <a:r>
              <a:rPr lang="en-US" sz="1200" b="0" i="0" dirty="0" err="1">
                <a:solidFill>
                  <a:srgbClr val="374151"/>
                </a:solidFill>
                <a:effectLst/>
                <a:latin typeface="Söhne"/>
              </a:rPr>
              <a:t>QuantumQ</a:t>
            </a:r>
            <a:r>
              <a:rPr lang="en-US" sz="1200" b="0" i="0" dirty="0">
                <a:solidFill>
                  <a:srgbClr val="374151"/>
                </a:solidFill>
                <a:effectLst/>
                <a:latin typeface="Söhne"/>
              </a:rPr>
              <a:t> spread like wildfire, reaching the ears of curious kids who loved to build, write, draw, or make music.</a:t>
            </a:r>
          </a:p>
          <a:p>
            <a:pPr algn="l"/>
            <a:r>
              <a:rPr lang="en-US" sz="1200" b="0" i="0" dirty="0">
                <a:solidFill>
                  <a:srgbClr val="374151"/>
                </a:solidFill>
                <a:effectLst/>
                <a:latin typeface="Söhne"/>
              </a:rPr>
              <a:t>Among those intrigued by </a:t>
            </a:r>
            <a:r>
              <a:rPr lang="en-US" sz="1200" b="0" i="0" dirty="0" err="1">
                <a:solidFill>
                  <a:srgbClr val="374151"/>
                </a:solidFill>
                <a:effectLst/>
                <a:latin typeface="Söhne"/>
              </a:rPr>
              <a:t>QuantumQ</a:t>
            </a:r>
            <a:r>
              <a:rPr lang="en-US" sz="1200" b="0" i="0" dirty="0">
                <a:solidFill>
                  <a:srgbClr val="374151"/>
                </a:solidFill>
                <a:effectLst/>
                <a:latin typeface="Söhne"/>
              </a:rPr>
              <a:t> was a young inventor named Alex. Alex spent countless hours in the garage, constructing little gadgets and dreaming of a world where inventions could change lives. When Professor Gizmo offered Alex the chance to be </a:t>
            </a:r>
            <a:r>
              <a:rPr lang="en-US" sz="1200" b="0" i="0" dirty="0" err="1">
                <a:solidFill>
                  <a:srgbClr val="374151"/>
                </a:solidFill>
                <a:effectLst/>
                <a:latin typeface="Söhne"/>
              </a:rPr>
              <a:t>QuantumQ's</a:t>
            </a:r>
            <a:r>
              <a:rPr lang="en-US" sz="1200" b="0" i="0" dirty="0">
                <a:solidFill>
                  <a:srgbClr val="374151"/>
                </a:solidFill>
                <a:effectLst/>
                <a:latin typeface="Söhne"/>
              </a:rPr>
              <a:t> apprentice, the young inventor couldn't contain their excitement.</a:t>
            </a:r>
          </a:p>
          <a:p>
            <a:pPr algn="l"/>
            <a:endParaRPr lang="en-US" sz="1200" b="0" i="0" dirty="0">
              <a:solidFill>
                <a:srgbClr val="374151"/>
              </a:solidFill>
              <a:effectLst/>
              <a:latin typeface="Söhne"/>
            </a:endParaRPr>
          </a:p>
          <a:p>
            <a:pPr algn="l"/>
            <a:r>
              <a:rPr lang="en-US" sz="1200" b="0" i="0" dirty="0">
                <a:solidFill>
                  <a:srgbClr val="374151"/>
                </a:solidFill>
                <a:effectLst/>
                <a:latin typeface="Söhne"/>
              </a:rPr>
              <a:t>As Alex and </a:t>
            </a:r>
            <a:r>
              <a:rPr lang="en-US" sz="1200" b="0" i="0" dirty="0" err="1">
                <a:solidFill>
                  <a:srgbClr val="374151"/>
                </a:solidFill>
                <a:effectLst/>
                <a:latin typeface="Söhne"/>
              </a:rPr>
              <a:t>QuantumQ</a:t>
            </a:r>
            <a:r>
              <a:rPr lang="en-US" sz="1200" b="0" i="0" dirty="0">
                <a:solidFill>
                  <a:srgbClr val="374151"/>
                </a:solidFill>
                <a:effectLst/>
                <a:latin typeface="Söhne"/>
              </a:rPr>
              <a:t> worked together, they traveled around </a:t>
            </a:r>
            <a:r>
              <a:rPr lang="en-US" sz="1200" b="0" i="0" dirty="0" err="1">
                <a:solidFill>
                  <a:srgbClr val="374151"/>
                </a:solidFill>
                <a:effectLst/>
                <a:latin typeface="Söhne"/>
              </a:rPr>
              <a:t>Inventoria</a:t>
            </a:r>
            <a:r>
              <a:rPr lang="en-US" sz="1200" b="0" i="0" dirty="0">
                <a:solidFill>
                  <a:srgbClr val="374151"/>
                </a:solidFill>
                <a:effectLst/>
                <a:latin typeface="Söhne"/>
              </a:rPr>
              <a:t>, addressing various challenges. </a:t>
            </a:r>
            <a:r>
              <a:rPr lang="en-US" sz="1200" b="0" i="0" dirty="0" err="1">
                <a:solidFill>
                  <a:srgbClr val="374151"/>
                </a:solidFill>
                <a:effectLst/>
                <a:latin typeface="Söhne"/>
              </a:rPr>
              <a:t>QuantumQ</a:t>
            </a:r>
            <a:r>
              <a:rPr lang="en-US" sz="1200" b="0" i="0" dirty="0">
                <a:solidFill>
                  <a:srgbClr val="374151"/>
                </a:solidFill>
                <a:effectLst/>
                <a:latin typeface="Söhne"/>
              </a:rPr>
              <a:t>, with its god-like powers, effortlessly solved problems that had plagued the town for years. The citizens of </a:t>
            </a:r>
            <a:r>
              <a:rPr lang="en-US" sz="1200" b="0" i="0" dirty="0" err="1">
                <a:solidFill>
                  <a:srgbClr val="374151"/>
                </a:solidFill>
                <a:effectLst/>
                <a:latin typeface="Söhne"/>
              </a:rPr>
              <a:t>Inventoria</a:t>
            </a:r>
            <a:r>
              <a:rPr lang="en-US" sz="1200" b="0" i="0" dirty="0">
                <a:solidFill>
                  <a:srgbClr val="374151"/>
                </a:solidFill>
                <a:effectLst/>
                <a:latin typeface="Söhne"/>
              </a:rPr>
              <a:t> quickly learned that if they did good, </a:t>
            </a:r>
            <a:r>
              <a:rPr lang="en-US" sz="1200" b="0" i="0" dirty="0" err="1">
                <a:solidFill>
                  <a:srgbClr val="374151"/>
                </a:solidFill>
                <a:effectLst/>
                <a:latin typeface="Söhne"/>
              </a:rPr>
              <a:t>QuantumQ</a:t>
            </a:r>
            <a:r>
              <a:rPr lang="en-US" sz="1200" b="0" i="0" dirty="0">
                <a:solidFill>
                  <a:srgbClr val="374151"/>
                </a:solidFill>
                <a:effectLst/>
                <a:latin typeface="Söhne"/>
              </a:rPr>
              <a:t> would reward them, and if they messed up, </a:t>
            </a:r>
            <a:r>
              <a:rPr lang="en-US" sz="1200" b="0" i="0" dirty="0" err="1">
                <a:solidFill>
                  <a:srgbClr val="374151"/>
                </a:solidFill>
                <a:effectLst/>
                <a:latin typeface="Söhne"/>
              </a:rPr>
              <a:t>QuantumQ</a:t>
            </a:r>
            <a:r>
              <a:rPr lang="en-US" sz="1200" b="0" i="0" dirty="0">
                <a:solidFill>
                  <a:srgbClr val="374151"/>
                </a:solidFill>
                <a:effectLst/>
                <a:latin typeface="Söhne"/>
              </a:rPr>
              <a:t> would ensure justice prevailed.</a:t>
            </a:r>
          </a:p>
          <a:p>
            <a:pPr algn="l"/>
            <a:r>
              <a:rPr lang="en-US" sz="1200" b="0" i="0" dirty="0">
                <a:solidFill>
                  <a:srgbClr val="374151"/>
                </a:solidFill>
                <a:effectLst/>
                <a:latin typeface="Söhne"/>
              </a:rPr>
              <a:t>The story took a whimsical turn as </a:t>
            </a:r>
            <a:r>
              <a:rPr lang="en-US" sz="1200" b="0" i="0" dirty="0" err="1">
                <a:solidFill>
                  <a:srgbClr val="374151"/>
                </a:solidFill>
                <a:effectLst/>
                <a:latin typeface="Söhne"/>
              </a:rPr>
              <a:t>QuantumQ</a:t>
            </a:r>
            <a:r>
              <a:rPr lang="en-US" sz="1200" b="0" i="0" dirty="0">
                <a:solidFill>
                  <a:srgbClr val="374151"/>
                </a:solidFill>
                <a:effectLst/>
                <a:latin typeface="Söhne"/>
              </a:rPr>
              <a:t> and Alex encountered comical situations. From fixing a mishap at the candy factory where sweets rained from the sky to resolving a dispute over the world's largest pizza slice, </a:t>
            </a:r>
            <a:r>
              <a:rPr lang="en-US" sz="1200" b="0" i="0" dirty="0" err="1">
                <a:solidFill>
                  <a:srgbClr val="374151"/>
                </a:solidFill>
                <a:effectLst/>
                <a:latin typeface="Söhne"/>
              </a:rPr>
              <a:t>QuantumQ's</a:t>
            </a:r>
            <a:r>
              <a:rPr lang="en-US" sz="1200" b="0" i="0" dirty="0">
                <a:solidFill>
                  <a:srgbClr val="374151"/>
                </a:solidFill>
                <a:effectLst/>
                <a:latin typeface="Söhne"/>
              </a:rPr>
              <a:t> interventions were both entertaining and thought-provoking. The citizens soon realized that the key to a happy and prosperous life was kindness, creativity, and cooperation.</a:t>
            </a:r>
          </a:p>
          <a:p>
            <a:pPr algn="l"/>
            <a:r>
              <a:rPr lang="en-US" sz="1200" b="0" i="0" dirty="0">
                <a:solidFill>
                  <a:srgbClr val="374151"/>
                </a:solidFill>
                <a:effectLst/>
                <a:latin typeface="Söhne"/>
              </a:rPr>
              <a:t>However, Professor Gizmo had added an unexpected twist. Every now and then, </a:t>
            </a:r>
            <a:r>
              <a:rPr lang="en-US" sz="1200" b="0" i="0" dirty="0" err="1">
                <a:solidFill>
                  <a:srgbClr val="374151"/>
                </a:solidFill>
                <a:effectLst/>
                <a:latin typeface="Söhne"/>
              </a:rPr>
              <a:t>QuantumQ</a:t>
            </a:r>
            <a:r>
              <a:rPr lang="en-US" sz="1200" b="0" i="0" dirty="0">
                <a:solidFill>
                  <a:srgbClr val="374151"/>
                </a:solidFill>
                <a:effectLst/>
                <a:latin typeface="Söhne"/>
              </a:rPr>
              <a:t> would pose questions to the citizens, especially the young ones like Alex. These questions were meant to test their values, creativity, and problem-solving skills. The answers to these questions determined whether the story took a happy or nasty turn.</a:t>
            </a:r>
          </a:p>
          <a:p>
            <a:pPr algn="l"/>
            <a:r>
              <a:rPr lang="en-US" sz="1200" b="0" i="0" dirty="0">
                <a:solidFill>
                  <a:srgbClr val="374151"/>
                </a:solidFill>
                <a:effectLst/>
                <a:latin typeface="Söhne"/>
              </a:rPr>
              <a:t>For instance, </a:t>
            </a:r>
            <a:r>
              <a:rPr lang="en-US" sz="1200" b="0" i="0" dirty="0" err="1">
                <a:solidFill>
                  <a:srgbClr val="374151"/>
                </a:solidFill>
                <a:effectLst/>
                <a:latin typeface="Söhne"/>
              </a:rPr>
              <a:t>QuantumQ</a:t>
            </a:r>
            <a:r>
              <a:rPr lang="en-US" sz="1200" b="0" i="0" dirty="0">
                <a:solidFill>
                  <a:srgbClr val="374151"/>
                </a:solidFill>
                <a:effectLst/>
                <a:latin typeface="Söhne"/>
              </a:rPr>
              <a:t> asked, "If you had the power to change one thing in the world, what would it be, and how would you do it?" The readers, being the young builders, writers, artists, and musicians, found themselves drawn into the narrative. Their responses, whether through interactive quizzes or creative prompts, influenced the course of the story.</a:t>
            </a:r>
          </a:p>
          <a:p>
            <a:pPr algn="l"/>
            <a:r>
              <a:rPr lang="en-US" sz="1200" b="0" i="0" dirty="0">
                <a:solidFill>
                  <a:srgbClr val="374151"/>
                </a:solidFill>
                <a:effectLst/>
                <a:latin typeface="Söhne"/>
              </a:rPr>
              <a:t>In the end, the townsfolk, led by Alex and the young readers, created a harmonious </a:t>
            </a:r>
            <a:r>
              <a:rPr lang="en-US" sz="1200" b="0" i="0" dirty="0" err="1">
                <a:solidFill>
                  <a:srgbClr val="374151"/>
                </a:solidFill>
                <a:effectLst/>
                <a:latin typeface="Söhne"/>
              </a:rPr>
              <a:t>Inventoria</a:t>
            </a:r>
            <a:r>
              <a:rPr lang="en-US" sz="1200" b="0" i="0" dirty="0">
                <a:solidFill>
                  <a:srgbClr val="374151"/>
                </a:solidFill>
                <a:effectLst/>
                <a:latin typeface="Söhne"/>
              </a:rPr>
              <a:t>. </a:t>
            </a:r>
            <a:r>
              <a:rPr lang="en-US" sz="1200" b="0" i="0" dirty="0" err="1">
                <a:solidFill>
                  <a:srgbClr val="374151"/>
                </a:solidFill>
                <a:effectLst/>
                <a:latin typeface="Söhne"/>
              </a:rPr>
              <a:t>QuantumQ</a:t>
            </a:r>
            <a:r>
              <a:rPr lang="en-US" sz="1200" b="0" i="0" dirty="0">
                <a:solidFill>
                  <a:srgbClr val="374151"/>
                </a:solidFill>
                <a:effectLst/>
                <a:latin typeface="Söhne"/>
              </a:rPr>
              <a:t> continued to be the guiding force, but it was the collective efforts of the community that truly brought about positive change.</a:t>
            </a:r>
          </a:p>
          <a:p>
            <a:pPr algn="l"/>
            <a:endParaRPr lang="en-US" sz="1200" b="0" i="0" dirty="0">
              <a:solidFill>
                <a:srgbClr val="374151"/>
              </a:solidFill>
              <a:effectLst/>
              <a:latin typeface="Söhne"/>
            </a:endParaRPr>
          </a:p>
          <a:p>
            <a:pPr algn="l"/>
            <a:r>
              <a:rPr lang="en-US" sz="1200" b="0" i="0" dirty="0">
                <a:solidFill>
                  <a:srgbClr val="374151"/>
                </a:solidFill>
                <a:effectLst/>
                <a:latin typeface="Söhne"/>
              </a:rPr>
              <a:t>And so, in the charming town of </a:t>
            </a:r>
            <a:r>
              <a:rPr lang="en-US" sz="1200" b="0" i="0" dirty="0" err="1">
                <a:solidFill>
                  <a:srgbClr val="374151"/>
                </a:solidFill>
                <a:effectLst/>
                <a:latin typeface="Söhne"/>
              </a:rPr>
              <a:t>Inventoria</a:t>
            </a:r>
            <a:r>
              <a:rPr lang="en-US" sz="1200" b="0" i="0" dirty="0">
                <a:solidFill>
                  <a:srgbClr val="374151"/>
                </a:solidFill>
                <a:effectLst/>
                <a:latin typeface="Söhne"/>
              </a:rPr>
              <a:t>, where imagination met innovation, a funny, entertaining, and thought-provoking adventure unfolded, leaving the young readers with a smile on their faces and a spark of creativity in their hearts. The tale of Professor Gizmo, </a:t>
            </a:r>
            <a:r>
              <a:rPr lang="en-US" sz="1200" b="0" i="0" dirty="0" err="1">
                <a:solidFill>
                  <a:srgbClr val="374151"/>
                </a:solidFill>
                <a:effectLst/>
                <a:latin typeface="Söhne"/>
              </a:rPr>
              <a:t>QuantumQ</a:t>
            </a:r>
            <a:r>
              <a:rPr lang="en-US" sz="1200" b="0" i="0" dirty="0">
                <a:solidFill>
                  <a:srgbClr val="374151"/>
                </a:solidFill>
                <a:effectLst/>
                <a:latin typeface="Söhne"/>
              </a:rPr>
              <a:t>, and the inventive citizens of </a:t>
            </a:r>
            <a:r>
              <a:rPr lang="en-US" sz="1200" b="0" i="0" dirty="0" err="1">
                <a:solidFill>
                  <a:srgbClr val="374151"/>
                </a:solidFill>
                <a:effectLst/>
                <a:latin typeface="Söhne"/>
              </a:rPr>
              <a:t>Inventoria</a:t>
            </a:r>
            <a:r>
              <a:rPr lang="en-US" sz="1200" b="0" i="0" dirty="0">
                <a:solidFill>
                  <a:srgbClr val="374151"/>
                </a:solidFill>
                <a:effectLst/>
                <a:latin typeface="Söhne"/>
              </a:rPr>
              <a:t> became a legendary story passed down through generations, inspiring countless young minds to dream big and shape a better world.</a:t>
            </a:r>
          </a:p>
        </p:txBody>
      </p:sp>
      <p:pic>
        <p:nvPicPr>
          <p:cNvPr id="3" name="Picture 2" descr="A black and red symbol&#10;&#10;Description automatically generated">
            <a:extLst>
              <a:ext uri="{FF2B5EF4-FFF2-40B4-BE49-F238E27FC236}">
                <a16:creationId xmlns:a16="http://schemas.microsoft.com/office/drawing/2014/main" id="{796480CA-5D9A-C74A-CEF3-C636EFC2AA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4064652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19B1B4-21E4-6271-9F90-D667BA47E4B5}"/>
              </a:ext>
            </a:extLst>
          </p:cNvPr>
          <p:cNvSpPr txBox="1"/>
          <p:nvPr/>
        </p:nvSpPr>
        <p:spPr>
          <a:xfrm>
            <a:off x="822120" y="369525"/>
            <a:ext cx="6576969" cy="6340197"/>
          </a:xfrm>
          <a:prstGeom prst="rect">
            <a:avLst/>
          </a:prstGeom>
          <a:noFill/>
        </p:spPr>
        <p:txBody>
          <a:bodyPr wrap="square" rtlCol="0">
            <a:spAutoFit/>
          </a:bodyPr>
          <a:lstStyle/>
          <a:p>
            <a:r>
              <a:rPr lang="en-US" sz="3200" b="1" dirty="0">
                <a:solidFill>
                  <a:srgbClr val="7030A0"/>
                </a:solidFill>
              </a:rPr>
              <a:t>Research</a:t>
            </a:r>
          </a:p>
          <a:p>
            <a:r>
              <a:rPr lang="en-US" sz="3200" b="1" dirty="0">
                <a:solidFill>
                  <a:srgbClr val="7030A0"/>
                </a:solidFill>
              </a:rPr>
              <a:t>4 principles of a good story</a:t>
            </a:r>
          </a:p>
          <a:p>
            <a:endParaRPr lang="en-US" dirty="0"/>
          </a:p>
          <a:p>
            <a:r>
              <a:rPr lang="en-US" dirty="0"/>
              <a:t>The story :</a:t>
            </a:r>
          </a:p>
          <a:p>
            <a:endParaRPr lang="en-US" dirty="0"/>
          </a:p>
          <a:p>
            <a:pPr marL="342900" indent="-342900">
              <a:buFont typeface="+mj-lt"/>
              <a:buAutoNum type="arabicPeriod"/>
            </a:pPr>
            <a:r>
              <a:rPr lang="en-US" dirty="0">
                <a:highlight>
                  <a:srgbClr val="FFFF00"/>
                </a:highlight>
              </a:rPr>
              <a:t>Has a thought-provoking problem, mission, moral, or message.  What happens is interesting.</a:t>
            </a:r>
          </a:p>
          <a:p>
            <a:pPr marL="342900" indent="-342900">
              <a:buFont typeface="+mj-lt"/>
              <a:buAutoNum type="arabicPeriod"/>
            </a:pPr>
            <a:endParaRPr lang="en-US" dirty="0"/>
          </a:p>
          <a:p>
            <a:pPr marL="342900" indent="-342900">
              <a:buFont typeface="+mj-lt"/>
              <a:buAutoNum type="arabicPeriod"/>
            </a:pPr>
            <a:r>
              <a:rPr lang="en-US" dirty="0">
                <a:highlight>
                  <a:srgbClr val="FF00FF"/>
                </a:highlight>
              </a:rPr>
              <a:t>Describes when, where, who, and what.</a:t>
            </a:r>
          </a:p>
          <a:p>
            <a:pPr marL="342900" indent="-342900">
              <a:buFont typeface="+mj-lt"/>
              <a:buAutoNum type="arabicPeriod"/>
            </a:pPr>
            <a:endParaRPr lang="en-US" dirty="0"/>
          </a:p>
          <a:p>
            <a:pPr marL="342900" indent="-342900">
              <a:buFont typeface="+mj-lt"/>
              <a:buAutoNum type="arabicPeriod"/>
            </a:pPr>
            <a:r>
              <a:rPr lang="en-US" dirty="0">
                <a:highlight>
                  <a:srgbClr val="00FF00"/>
                </a:highlight>
              </a:rPr>
              <a:t>Uses unusual, clever, memorable adjectives and adverbs or vocabulary that is appropriate for the reader</a:t>
            </a:r>
            <a:r>
              <a:rPr lang="en-US" dirty="0"/>
              <a:t>.</a:t>
            </a:r>
          </a:p>
          <a:p>
            <a:pPr marL="342900" indent="-342900">
              <a:buFont typeface="+mj-lt"/>
              <a:buAutoNum type="arabicPeriod"/>
            </a:pPr>
            <a:endParaRPr lang="en-US" dirty="0"/>
          </a:p>
          <a:p>
            <a:pPr marL="342900" indent="-342900">
              <a:buFont typeface="+mj-lt"/>
              <a:buAutoNum type="arabicPeriod"/>
            </a:pPr>
            <a:r>
              <a:rPr lang="en-US" dirty="0">
                <a:highlight>
                  <a:srgbClr val="00FFFF"/>
                </a:highlight>
              </a:rPr>
              <a:t>Results in the reader sharing the story’s message with others.</a:t>
            </a:r>
          </a:p>
          <a:p>
            <a:pPr marL="342900" indent="-342900">
              <a:buFont typeface="+mj-lt"/>
              <a:buAutoNum type="arabicPeriod"/>
            </a:pPr>
            <a:endParaRPr lang="en-US" dirty="0">
              <a:highlight>
                <a:srgbClr val="00FFFF"/>
              </a:highlight>
            </a:endParaRPr>
          </a:p>
          <a:p>
            <a:pPr marL="342900" indent="-342900">
              <a:buFont typeface="+mj-lt"/>
              <a:buAutoNum type="arabicPeriod"/>
            </a:pPr>
            <a:r>
              <a:rPr lang="en-US" dirty="0"/>
              <a:t>???</a:t>
            </a:r>
          </a:p>
          <a:p>
            <a:pPr marL="342900" indent="-342900">
              <a:buFont typeface="+mj-lt"/>
              <a:buAutoNum type="arabicPeriod"/>
            </a:pPr>
            <a:endParaRPr lang="en-US" dirty="0"/>
          </a:p>
          <a:p>
            <a:pPr marL="342900" indent="-342900">
              <a:buFont typeface="+mj-lt"/>
              <a:buAutoNum type="arabicPeriod"/>
            </a:pPr>
            <a:endParaRPr lang="en-US" dirty="0"/>
          </a:p>
          <a:p>
            <a:r>
              <a:rPr lang="en-US" dirty="0">
                <a:solidFill>
                  <a:srgbClr val="FF0000"/>
                </a:solidFill>
              </a:rPr>
              <a:t>Let’s analyze how Chat GPT follows our story-telling guidelines.</a:t>
            </a:r>
          </a:p>
          <a:p>
            <a:endParaRPr lang="en-US" dirty="0"/>
          </a:p>
          <a:p>
            <a:endParaRPr lang="en-US" dirty="0"/>
          </a:p>
        </p:txBody>
      </p:sp>
      <p:pic>
        <p:nvPicPr>
          <p:cNvPr id="7" name="Picture 6">
            <a:extLst>
              <a:ext uri="{FF2B5EF4-FFF2-40B4-BE49-F238E27FC236}">
                <a16:creationId xmlns:a16="http://schemas.microsoft.com/office/drawing/2014/main" id="{86F2A143-616C-10B3-D6B4-118E124FB01F}"/>
              </a:ext>
            </a:extLst>
          </p:cNvPr>
          <p:cNvPicPr>
            <a:picLocks noChangeAspect="1"/>
          </p:cNvPicPr>
          <p:nvPr/>
        </p:nvPicPr>
        <p:blipFill>
          <a:blip r:embed="rId2"/>
          <a:stretch>
            <a:fillRect/>
          </a:stretch>
        </p:blipFill>
        <p:spPr>
          <a:xfrm>
            <a:off x="7399089" y="369525"/>
            <a:ext cx="2326433" cy="1517998"/>
          </a:xfrm>
          <a:prstGeom prst="rect">
            <a:avLst/>
          </a:prstGeom>
        </p:spPr>
      </p:pic>
      <p:pic>
        <p:nvPicPr>
          <p:cNvPr id="10" name="Picture 9">
            <a:extLst>
              <a:ext uri="{FF2B5EF4-FFF2-40B4-BE49-F238E27FC236}">
                <a16:creationId xmlns:a16="http://schemas.microsoft.com/office/drawing/2014/main" id="{21869833-F304-0475-B32D-E7EA1509CDFF}"/>
              </a:ext>
            </a:extLst>
          </p:cNvPr>
          <p:cNvPicPr>
            <a:picLocks noChangeAspect="1"/>
          </p:cNvPicPr>
          <p:nvPr/>
        </p:nvPicPr>
        <p:blipFill>
          <a:blip r:embed="rId3"/>
          <a:stretch>
            <a:fillRect/>
          </a:stretch>
        </p:blipFill>
        <p:spPr>
          <a:xfrm>
            <a:off x="7399089" y="2131013"/>
            <a:ext cx="2326433" cy="2356413"/>
          </a:xfrm>
          <a:prstGeom prst="rect">
            <a:avLst/>
          </a:prstGeom>
        </p:spPr>
      </p:pic>
      <p:pic>
        <p:nvPicPr>
          <p:cNvPr id="12" name="Picture 11">
            <a:extLst>
              <a:ext uri="{FF2B5EF4-FFF2-40B4-BE49-F238E27FC236}">
                <a16:creationId xmlns:a16="http://schemas.microsoft.com/office/drawing/2014/main" id="{E7D9E856-FF0E-F8D6-9141-9D08ADBA4CA2}"/>
              </a:ext>
            </a:extLst>
          </p:cNvPr>
          <p:cNvPicPr>
            <a:picLocks noChangeAspect="1"/>
          </p:cNvPicPr>
          <p:nvPr/>
        </p:nvPicPr>
        <p:blipFill>
          <a:blip r:embed="rId4"/>
          <a:stretch>
            <a:fillRect/>
          </a:stretch>
        </p:blipFill>
        <p:spPr>
          <a:xfrm>
            <a:off x="10039918" y="369525"/>
            <a:ext cx="1694527" cy="2507899"/>
          </a:xfrm>
          <a:prstGeom prst="rect">
            <a:avLst/>
          </a:prstGeom>
        </p:spPr>
      </p:pic>
      <p:pic>
        <p:nvPicPr>
          <p:cNvPr id="14" name="Picture 13">
            <a:extLst>
              <a:ext uri="{FF2B5EF4-FFF2-40B4-BE49-F238E27FC236}">
                <a16:creationId xmlns:a16="http://schemas.microsoft.com/office/drawing/2014/main" id="{18244D35-7F43-C576-7D99-89F001CFFE56}"/>
              </a:ext>
            </a:extLst>
          </p:cNvPr>
          <p:cNvPicPr>
            <a:picLocks noChangeAspect="1"/>
          </p:cNvPicPr>
          <p:nvPr/>
        </p:nvPicPr>
        <p:blipFill>
          <a:blip r:embed="rId5"/>
          <a:stretch>
            <a:fillRect/>
          </a:stretch>
        </p:blipFill>
        <p:spPr>
          <a:xfrm>
            <a:off x="7399089" y="4730916"/>
            <a:ext cx="4335356" cy="1798458"/>
          </a:xfrm>
          <a:prstGeom prst="rect">
            <a:avLst/>
          </a:prstGeom>
        </p:spPr>
      </p:pic>
      <p:pic>
        <p:nvPicPr>
          <p:cNvPr id="2" name="Picture 1" descr="A black and red symbol&#10;&#10;Description automatically generated">
            <a:extLst>
              <a:ext uri="{FF2B5EF4-FFF2-40B4-BE49-F238E27FC236}">
                <a16:creationId xmlns:a16="http://schemas.microsoft.com/office/drawing/2014/main" id="{B1714FDE-8DA0-FCFC-F9E2-CD70B750B9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8916" y="6545590"/>
            <a:ext cx="1386397" cy="257474"/>
          </a:xfrm>
          <a:prstGeom prst="rect">
            <a:avLst/>
          </a:prstGeom>
        </p:spPr>
      </p:pic>
    </p:spTree>
    <p:extLst>
      <p:ext uri="{BB962C8B-B14F-4D97-AF65-F5344CB8AC3E}">
        <p14:creationId xmlns:p14="http://schemas.microsoft.com/office/powerpoint/2010/main" val="2260299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3510</TotalTime>
  <Words>2738</Words>
  <Application>Microsoft Office PowerPoint</Application>
  <PresentationFormat>Widescreen</PresentationFormat>
  <Paragraphs>230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Baskerville Old Face</vt:lpstr>
      <vt:lpstr>Calibri</vt:lpstr>
      <vt:lpstr>Calibri Light</vt:lpstr>
      <vt:lpstr>Chiller</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galinato</dc:creator>
  <cp:lastModifiedBy>john galinato</cp:lastModifiedBy>
  <cp:revision>16</cp:revision>
  <dcterms:created xsi:type="dcterms:W3CDTF">2024-01-03T01:11:26Z</dcterms:created>
  <dcterms:modified xsi:type="dcterms:W3CDTF">2024-01-05T19:58:58Z</dcterms:modified>
</cp:coreProperties>
</file>