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377" r:id="rId3"/>
    <p:sldId id="269" r:id="rId4"/>
    <p:sldId id="372" r:id="rId5"/>
    <p:sldId id="358" r:id="rId6"/>
    <p:sldId id="357" r:id="rId7"/>
    <p:sldId id="379" r:id="rId8"/>
    <p:sldId id="381" r:id="rId9"/>
    <p:sldId id="355" r:id="rId10"/>
    <p:sldId id="362" r:id="rId11"/>
    <p:sldId id="365" r:id="rId12"/>
    <p:sldId id="370" r:id="rId13"/>
    <p:sldId id="371" r:id="rId14"/>
    <p:sldId id="376" r:id="rId15"/>
    <p:sldId id="356" r:id="rId16"/>
    <p:sldId id="351" r:id="rId17"/>
    <p:sldId id="352" r:id="rId18"/>
    <p:sldId id="353" r:id="rId19"/>
    <p:sldId id="359" r:id="rId20"/>
    <p:sldId id="364" r:id="rId21"/>
    <p:sldId id="384" r:id="rId22"/>
    <p:sldId id="380" r:id="rId23"/>
    <p:sldId id="360" r:id="rId24"/>
    <p:sldId id="361" r:id="rId25"/>
    <p:sldId id="363" r:id="rId26"/>
    <p:sldId id="382" r:id="rId27"/>
    <p:sldId id="366" r:id="rId28"/>
    <p:sldId id="374" r:id="rId29"/>
    <p:sldId id="375" r:id="rId30"/>
    <p:sldId id="383" r:id="rId31"/>
    <p:sldId id="368" r:id="rId32"/>
    <p:sldId id="369" r:id="rId33"/>
    <p:sldId id="367" r:id="rId34"/>
    <p:sldId id="33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73120" autoAdjust="0"/>
  </p:normalViewPr>
  <p:slideViewPr>
    <p:cSldViewPr snapToGrid="0">
      <p:cViewPr varScale="1">
        <p:scale>
          <a:sx n="61" d="100"/>
          <a:sy n="61" d="100"/>
        </p:scale>
        <p:origin x="3198" y="6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5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12850-F72C-4FA8-8EDA-850516AAE46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C3478-FA39-4E7B-A6E7-219C3C1A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A42CB-E814-311F-F861-06BF31E80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BEB1BC-F77A-1BD1-7BFA-053E5B4979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3F2948-BE27-BA10-42E8-DAFBF8E65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F309B-AEAD-FD4F-84E4-6DF374A49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1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BIY is scheduling a series of meetings with parents and members to discuss these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36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4965C-F8D0-43D6-D4D9-566A25D33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182D3F-BA6A-BF16-45BB-80178B210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DF94F4-A72C-FE4B-81EA-E0DE6982A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BIY Strategy:</a:t>
            </a:r>
          </a:p>
          <a:p>
            <a:r>
              <a:rPr lang="en-US" dirty="0"/>
              <a:t>The Build-It-Yourself environment focuses on 9 skills in 3 categories.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5E752-821B-2B98-5E41-5AB4CF78D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29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84B8E-D198-1B3E-AE43-0D3E91873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51CBC8-2362-451F-4F3C-E7DA1C6E3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36A703-830F-54B9-BEE6-99B9464EB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BIY Strategy:</a:t>
            </a:r>
          </a:p>
          <a:p>
            <a:r>
              <a:rPr lang="en-US" dirty="0"/>
              <a:t>Skill development is driven by 3 BIY Project Based Learning platforms.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551B0-D51E-5DE5-685E-E8E766009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02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230AB-87D2-D4D2-EEE4-1367DAB9A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F0AB9A-8709-145E-3A79-4A3C26105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B1EB99-C56D-D93E-9592-54952D54B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BIY offers thirty 8-week projects over 5 years. </a:t>
            </a:r>
          </a:p>
          <a:p>
            <a:r>
              <a:rPr lang="en-US" dirty="0">
                <a:highlight>
                  <a:srgbClr val="FFFF00"/>
                </a:highlight>
              </a:rPr>
              <a:t>BIY encourage kids to experiment with new tools aggressively in every project.</a:t>
            </a:r>
          </a:p>
          <a:p>
            <a:r>
              <a:rPr lang="en-US" dirty="0"/>
              <a:t>Maximize freedom. Think positive.  Trust that there are more good guys than bad.</a:t>
            </a:r>
          </a:p>
          <a:p>
            <a:r>
              <a:rPr lang="en-US" dirty="0"/>
              <a:t>School: teachers, tests, memorize -&gt; BIY: heroes, missions, 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DAC27-06E8-B111-F061-0AAAE27B9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4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of BIY’s 30 projects are directly about AI.</a:t>
            </a:r>
          </a:p>
          <a:p>
            <a:r>
              <a:rPr lang="en-US" dirty="0"/>
              <a:t>AI 101: Ethics. History. Prompt engineering.  Human/machine interface.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5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of BIY’s 30 projects are directly about AI</a:t>
            </a:r>
          </a:p>
          <a:p>
            <a:r>
              <a:rPr lang="en-US" dirty="0"/>
              <a:t>AI 102: Can a smart robot be creative at writing?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8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of BIY’s 30 projects are directly about AI</a:t>
            </a:r>
          </a:p>
          <a:p>
            <a:r>
              <a:rPr lang="en-US" dirty="0"/>
              <a:t>AI 103: Can a smart robot be creative at drawing?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3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of BIY’s 30 projects are directly about AI</a:t>
            </a:r>
          </a:p>
          <a:p>
            <a:r>
              <a:rPr lang="en-US" dirty="0"/>
              <a:t>AI 104: Can a smart robot be creative at composing music?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79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of BIY’s 30 projects are directly about AI</a:t>
            </a:r>
          </a:p>
          <a:p>
            <a:r>
              <a:rPr lang="en-US" dirty="0"/>
              <a:t>AI 105: Can a smart robot be productive in the physical world?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83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67C06-39FF-0E34-E5A0-ADFF6FB7B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96EDE2-503B-27ED-64C1-568759A2A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648D63-1075-8DCB-C5E3-AA244D640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of BIY’s 30 projects are directly about AI</a:t>
            </a:r>
          </a:p>
          <a:p>
            <a:r>
              <a:rPr lang="en-US" dirty="0"/>
              <a:t>AI 106: What are first principles of smart AI robots?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5FC07-D87D-DAFC-D203-C7D6355B7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8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Welcome to the Build-It-Yourself Laboratory, where dreams can come true.</a:t>
            </a:r>
            <a:endParaRPr sz="1000"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BFA77-514A-2914-7F5E-63E6827F7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58DC3D-5376-7A8E-E10B-6C98F1CCC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ED19CA-8099-2AC5-98B7-C1BCB3F35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BIY Environment has evolved over 20+ years.</a:t>
            </a:r>
          </a:p>
          <a:p>
            <a:r>
              <a:rPr lang="en-US" dirty="0"/>
              <a:t>We invite you to help us make the BIY global laboratory available to everyone.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2EAE1-139A-120C-3E44-5F9665CA0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93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5910F-F0EB-5B9B-2741-C0D7D36D5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F8AEF6-AFAC-0238-0396-D106BD164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147C1C-BA9E-EE33-F42E-910CE7351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research includes over 50 podcasts about well-known “builders” or influencers.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BFB38-EA72-D675-438F-45FBC6FCB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30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CBCDC-2384-0DB8-F625-1B027E36A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EF214-A79E-C365-1544-339A588FB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8D4D1D-997E-ADE4-1D4E-23325E3EE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research includes over 50 podcasts about well-known “builders” or influencers.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40A71-BAAA-1EFC-74AD-D3802F160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16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1D0D1-54E8-30D3-68AB-A72E66CDD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7D41B1-C5EE-1D28-641E-2D6212449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2BC76-BB57-F814-C161-4C636DE79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research includes over 50 podcasts about well-known “builders” or influencers.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9882E-12F7-CE78-349F-EC7C16EEF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59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56BB2-0CD7-61F7-7780-EC578E179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517951-459A-52B7-4E52-9C1130013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F68136-F82C-C7F8-F86D-DAAD14B01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research includes over 50 podcasts about well-known “builders” or influencers.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726D1-49C6-5A85-F304-676336CC0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77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67C7E-13E6-B836-66FB-7A9BD732F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56C673-72F8-537D-AA83-6ECB90EF1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622ABC-492C-3280-A597-23C605DEC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research includes over 50 podcasts about well-known “builders” or influencers.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EB58F-6BE8-596B-605A-655863ECA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6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7C444-6CFC-4AB8-64B7-06C75A8E2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5E663-FBF0-9FDF-393A-F2C9A3A21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B778AC-B01B-C3E8-9CE1-593A59411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research includes over 50 podcasts about well-known “builders” or influencers.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29A04-03A8-151B-45F8-15BA0BAFC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23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C60AB-FE89-0868-7507-F4B213649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146772-DCAD-6211-6A99-8648392C1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040EF-EAEC-E5EC-59B9-87FFD5364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research includes over 50 podcasts about well-known “builders” or influencers.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6A814-6BC6-0E4D-E8AE-7D4EA8E39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9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E3CC2-F40A-12FC-5678-6A0639617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534EF-7899-0712-7475-052C92484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5A33D-DFF0-9C38-CE10-15CDC07EE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we prepare the next generation of builders and leaders to solve the nasty problems past generations have left them?</a:t>
            </a:r>
          </a:p>
          <a:p>
            <a:r>
              <a:rPr lang="en-US" dirty="0"/>
              <a:t>Would you agree that we are facing some existential problems?</a:t>
            </a:r>
          </a:p>
          <a:p>
            <a:r>
              <a:rPr lang="en-US" dirty="0"/>
              <a:t>Could it be that we are in this mess in part because of our traditional education system?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A967B-035A-1442-FD99-E4C264726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5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‘With the right tool, you can move the earth.’ - Archimedes</a:t>
            </a:r>
          </a:p>
          <a:p>
            <a:r>
              <a:rPr lang="en-US" dirty="0"/>
              <a:t>Nothing important happens without teamwork.</a:t>
            </a:r>
          </a:p>
          <a:p>
            <a:r>
              <a:rPr lang="en-US" dirty="0"/>
              <a:t>This has been BIY’s mission for 20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6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parents think screen time/AI threatens social interactions, emotional intelligence, and even IQ.</a:t>
            </a:r>
          </a:p>
          <a:p>
            <a:endParaRPr lang="en-US" dirty="0"/>
          </a:p>
          <a:p>
            <a:r>
              <a:rPr lang="en-US" dirty="0"/>
              <a:t>Others say that we are on the cusp of the most significant revolution in the history of our good earth.</a:t>
            </a:r>
          </a:p>
          <a:p>
            <a:r>
              <a:rPr lang="en-US" dirty="0"/>
              <a:t>We have a golden opportunity to steer this revolution.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CC68E-C1ED-69D4-5625-31979B30D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7CEC2-EA51-B918-9AEA-4991AD918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BAA40-8C4A-DA7F-1484-C27F65B2D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we learn from our heroes about the skills tomorrow’s leaders should cultivate.</a:t>
            </a:r>
          </a:p>
          <a:p>
            <a:r>
              <a:rPr lang="en-US" dirty="0"/>
              <a:t>Confucius said, ‘Cultivate Virtue.”</a:t>
            </a:r>
          </a:p>
          <a:p>
            <a:r>
              <a:rPr lang="en-US" dirty="0"/>
              <a:t>Darwin said, ‘Survival of the fittest.’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3BB67-461D-5A74-54F8-01641BC79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93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39A5D-BBD6-58C3-B86A-21F0AED4B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8E7495-87AD-D3A4-47C8-FE3B294D10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DBC7F6-6B8C-C9DE-A56F-A572DD5B4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research includes over 50 podcasts about well-known “builders” or influencers.</a:t>
            </a:r>
          </a:p>
          <a:p>
            <a:r>
              <a:rPr lang="en-US" dirty="0"/>
              <a:t>What do they say about skills that will be valued by society?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B6267-3977-D726-1D50-DAE266DA3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2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BIY Conclusions: </a:t>
            </a:r>
          </a:p>
          <a:p>
            <a:pPr marL="228600" indent="-228600">
              <a:buAutoNum type="arabicParenR"/>
            </a:pPr>
            <a:r>
              <a:rPr lang="en-US" dirty="0"/>
              <a:t> Maximize freedom … animal nature.  (</a:t>
            </a:r>
            <a:r>
              <a:rPr lang="en-US" dirty="0">
                <a:highlight>
                  <a:srgbClr val="FFFF00"/>
                </a:highlight>
              </a:rPr>
              <a:t>Minimize rules, filters, regulations, censorship</a:t>
            </a:r>
            <a:r>
              <a:rPr lang="en-US" dirty="0"/>
              <a:t>.) </a:t>
            </a:r>
          </a:p>
          <a:p>
            <a:pPr marL="228600" indent="-228600">
              <a:buAutoNum type="arabicParenR"/>
            </a:pPr>
            <a:r>
              <a:rPr lang="en-US" dirty="0"/>
              <a:t> On balance, humans have used tools to improve life. (Think positive.  Trust others.)</a:t>
            </a:r>
          </a:p>
          <a:p>
            <a:pPr marL="228600" indent="-228600">
              <a:buAutoNum type="arabicParenR"/>
            </a:pPr>
            <a:r>
              <a:rPr lang="en-US" dirty="0"/>
              <a:t> The ARTS should drive technology.  (Arts=history, philosophy, art, music, poetry, …)</a:t>
            </a:r>
          </a:p>
          <a:p>
            <a:pPr marL="228600" indent="-228600">
              <a:buAutoNum type="arabicParenR"/>
            </a:pPr>
            <a:r>
              <a:rPr lang="en-US" dirty="0"/>
              <a:t> Survival of the fittest or ADAPTABLE  Being the best implies being empathetic.  (Be strong, fast, smart, and prosperous.)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3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7513-ABE1-1F52-B715-A9B65A053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5CAF2-4762-4027-65C4-335A9A4DBB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78C278-88E5-4CBA-32B2-DA6238636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conclusions would you draw to ensure the next generation flourishes?</a:t>
            </a:r>
          </a:p>
          <a:p>
            <a:r>
              <a:rPr lang="en-US" dirty="0"/>
              <a:t>What do you like about the education your kids are getting?</a:t>
            </a:r>
          </a:p>
          <a:p>
            <a:r>
              <a:rPr lang="en-US" dirty="0"/>
              <a:t>What could be better?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2835E-2CDF-2C07-D189-80D7019B7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5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56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07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03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35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69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088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955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85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688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25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2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3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C870-A9DC-43F3-897C-9523794E93A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9021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build-it-yourself.com/k-missions/proj-ai-intro/proj-ai-index.php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build-it-yourself.com/k-missions/proj-ai-intro/proj-ai-index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build-it-yourself.com/k-missions/proj-ai-intro/proj-ai-index.php" TargetMode="Externa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build-it-yourself.com/k-missions/proj-ai-intro/proj-ai-index.ph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build-it-yourself.com/k-missions/proj-ai-intro/proj-ai-index.ph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build-it-yourself.com/k-missions/proj-ai-intro/proj-ai-index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build-it-yourself.com/dev/biy-bus-dev/biy-ai-research-podcasts.tx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9gmyvf7JYo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8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EF73C6-E5E5-9605-0C74-51FE83F4A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702E1-D47F-4B2C-F4C8-D58218CD9327}"/>
              </a:ext>
            </a:extLst>
          </p:cNvPr>
          <p:cNvSpPr txBox="1"/>
          <p:nvPr/>
        </p:nvSpPr>
        <p:spPr>
          <a:xfrm>
            <a:off x="540468" y="379437"/>
            <a:ext cx="80408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Target Audience:  </a:t>
            </a:r>
          </a:p>
          <a:p>
            <a:r>
              <a:rPr lang="en-US" sz="2000" dirty="0"/>
              <a:t>Parents who want their kids to be ‘builders’ in an AI world.</a:t>
            </a:r>
          </a:p>
          <a:p>
            <a:endParaRPr lang="en-US" sz="2000" dirty="0"/>
          </a:p>
          <a:p>
            <a:r>
              <a:rPr lang="en-US" sz="2000" b="1" dirty="0"/>
              <a:t>Goals: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Prepare the next generation of leaders for an AI world.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ighlight>
                  <a:srgbClr val="FFFF00"/>
                </a:highlight>
              </a:rPr>
              <a:t>Incorporate the program ideas of parents.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Enroll kids in the BIY program for 5+ years (200+ hours) at a total  tuition cost of $2000+.</a:t>
            </a:r>
          </a:p>
          <a:p>
            <a:endParaRPr lang="en-US" sz="2000" dirty="0"/>
          </a:p>
          <a:p>
            <a:r>
              <a:rPr lang="en-US" sz="2000" b="1" dirty="0"/>
              <a:t>Index: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Problems and AI 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AI 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BIY Philosophy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AI  integration in BIY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Discussion (around 10 AI questions)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1B80D-C9F3-0AF0-BE0F-D14A6EAA338A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82969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90AAC4-4317-5F59-F319-7939A114A1EE}"/>
              </a:ext>
            </a:extLst>
          </p:cNvPr>
          <p:cNvSpPr txBox="1"/>
          <p:nvPr/>
        </p:nvSpPr>
        <p:spPr>
          <a:xfrm>
            <a:off x="828226" y="520511"/>
            <a:ext cx="748754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Discussion Topics: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Does screen time make you dumber?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Will AI make more or less jobs?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can we learn from history and influencers?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is human nature w/r tools?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are 'wise' tool rules?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Can we put global guard rails on certain tools?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much should we trust others to follow rules?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could happen if individuals, companies, or countries impose unilateral moratoriums on tool development?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skills will be valued in an AI world?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highlight>
                  <a:srgbClr val="FFFF00"/>
                </a:highlight>
              </a:rPr>
              <a:t>How can we evolve BIY content and environment to drive our philosophy?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2418A-643F-BBE5-4220-B74B2BA78C1E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CA2F9-F92E-6C8B-803B-9A927A6DAC38}"/>
              </a:ext>
            </a:extLst>
          </p:cNvPr>
          <p:cNvGrpSpPr/>
          <p:nvPr/>
        </p:nvGrpSpPr>
        <p:grpSpPr>
          <a:xfrm>
            <a:off x="7454684" y="411060"/>
            <a:ext cx="1225685" cy="1461573"/>
            <a:chOff x="5220318" y="547075"/>
            <a:chExt cx="1713882" cy="204372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6AA249-CACB-08F1-B696-86276641C8E4}"/>
                </a:ext>
              </a:extLst>
            </p:cNvPr>
            <p:cNvSpPr/>
            <p:nvPr/>
          </p:nvSpPr>
          <p:spPr>
            <a:xfrm>
              <a:off x="5287634" y="589812"/>
              <a:ext cx="1646566" cy="1445846"/>
            </a:xfrm>
            <a:custGeom>
              <a:avLst/>
              <a:gdLst>
                <a:gd name="connsiteX0" fmla="*/ 1074972 w 2702016"/>
                <a:gd name="connsiteY0" fmla="*/ 1360857 h 3619956"/>
                <a:gd name="connsiteX1" fmla="*/ 1039803 w 2702016"/>
                <a:gd name="connsiteY1" fmla="*/ 1607041 h 3619956"/>
                <a:gd name="connsiteX2" fmla="*/ 705695 w 2702016"/>
                <a:gd name="connsiteY2" fmla="*/ 1765303 h 3619956"/>
                <a:gd name="connsiteX3" fmla="*/ 239703 w 2702016"/>
                <a:gd name="connsiteY3" fmla="*/ 1686172 h 3619956"/>
                <a:gd name="connsiteX4" fmla="*/ 28688 w 2702016"/>
                <a:gd name="connsiteY4" fmla="*/ 1316895 h 3619956"/>
                <a:gd name="connsiteX5" fmla="*/ 19895 w 2702016"/>
                <a:gd name="connsiteY5" fmla="*/ 912449 h 3619956"/>
                <a:gd name="connsiteX6" fmla="*/ 195742 w 2702016"/>
                <a:gd name="connsiteY6" fmla="*/ 543172 h 3619956"/>
                <a:gd name="connsiteX7" fmla="*/ 644149 w 2702016"/>
                <a:gd name="connsiteY7" fmla="*/ 253026 h 3619956"/>
                <a:gd name="connsiteX8" fmla="*/ 1312365 w 2702016"/>
                <a:gd name="connsiteY8" fmla="*/ 15634 h 3619956"/>
                <a:gd name="connsiteX9" fmla="*/ 2050918 w 2702016"/>
                <a:gd name="connsiteY9" fmla="*/ 77180 h 3619956"/>
                <a:gd name="connsiteX10" fmla="*/ 2552080 w 2702016"/>
                <a:gd name="connsiteY10" fmla="*/ 516795 h 3619956"/>
                <a:gd name="connsiteX11" fmla="*/ 2701549 w 2702016"/>
                <a:gd name="connsiteY11" fmla="*/ 1167426 h 3619956"/>
                <a:gd name="connsiteX12" fmla="*/ 2587249 w 2702016"/>
                <a:gd name="connsiteY12" fmla="*/ 1694964 h 3619956"/>
                <a:gd name="connsiteX13" fmla="*/ 2279518 w 2702016"/>
                <a:gd name="connsiteY13" fmla="*/ 2433518 h 3619956"/>
                <a:gd name="connsiteX14" fmla="*/ 1769565 w 2702016"/>
                <a:gd name="connsiteY14" fmla="*/ 2591780 h 3619956"/>
                <a:gd name="connsiteX15" fmla="*/ 1655265 w 2702016"/>
                <a:gd name="connsiteY15" fmla="*/ 2820380 h 3619956"/>
                <a:gd name="connsiteX16" fmla="*/ 1751980 w 2702016"/>
                <a:gd name="connsiteY16" fmla="*/ 3163280 h 3619956"/>
                <a:gd name="connsiteX17" fmla="*/ 1804734 w 2702016"/>
                <a:gd name="connsiteY17" fmla="*/ 3374295 h 3619956"/>
                <a:gd name="connsiteX18" fmla="*/ 1532172 w 2702016"/>
                <a:gd name="connsiteY18" fmla="*/ 3594103 h 3619956"/>
                <a:gd name="connsiteX19" fmla="*/ 1048595 w 2702016"/>
                <a:gd name="connsiteY19" fmla="*/ 3594103 h 3619956"/>
                <a:gd name="connsiteX20" fmla="*/ 776034 w 2702016"/>
                <a:gd name="connsiteY20" fmla="*/ 3400672 h 3619956"/>
                <a:gd name="connsiteX21" fmla="*/ 828788 w 2702016"/>
                <a:gd name="connsiteY21" fmla="*/ 3040188 h 3619956"/>
                <a:gd name="connsiteX22" fmla="*/ 1118934 w 2702016"/>
                <a:gd name="connsiteY22" fmla="*/ 2723664 h 3619956"/>
                <a:gd name="connsiteX23" fmla="*/ 1233234 w 2702016"/>
                <a:gd name="connsiteY23" fmla="*/ 2459895 h 3619956"/>
                <a:gd name="connsiteX24" fmla="*/ 1285988 w 2702016"/>
                <a:gd name="connsiteY24" fmla="*/ 2143372 h 3619956"/>
                <a:gd name="connsiteX25" fmla="*/ 1804734 w 2702016"/>
                <a:gd name="connsiteY25" fmla="*/ 2187334 h 3619956"/>
                <a:gd name="connsiteX26" fmla="*/ 1971788 w 2702016"/>
                <a:gd name="connsiteY26" fmla="*/ 1730134 h 3619956"/>
                <a:gd name="connsiteX27" fmla="*/ 1883865 w 2702016"/>
                <a:gd name="connsiteY27" fmla="*/ 877280 h 3619956"/>
                <a:gd name="connsiteX28" fmla="*/ 1646472 w 2702016"/>
                <a:gd name="connsiteY28" fmla="*/ 340949 h 3619956"/>
                <a:gd name="connsiteX29" fmla="*/ 1347534 w 2702016"/>
                <a:gd name="connsiteY29" fmla="*/ 402495 h 3619956"/>
                <a:gd name="connsiteX30" fmla="*/ 907918 w 2702016"/>
                <a:gd name="connsiteY30" fmla="*/ 666264 h 3619956"/>
                <a:gd name="connsiteX31" fmla="*/ 811203 w 2702016"/>
                <a:gd name="connsiteY31" fmla="*/ 1000372 h 3619956"/>
                <a:gd name="connsiteX32" fmla="*/ 960672 w 2702016"/>
                <a:gd name="connsiteY32" fmla="*/ 1017957 h 3619956"/>
                <a:gd name="connsiteX33" fmla="*/ 1118934 w 2702016"/>
                <a:gd name="connsiteY33" fmla="*/ 1158634 h 3619956"/>
                <a:gd name="connsiteX34" fmla="*/ 1074972 w 2702016"/>
                <a:gd name="connsiteY34" fmla="*/ 1360857 h 3619956"/>
                <a:gd name="connsiteX0" fmla="*/ 1127725 w 2702016"/>
                <a:gd name="connsiteY0" fmla="*/ 1396027 h 3619956"/>
                <a:gd name="connsiteX1" fmla="*/ 1039803 w 2702016"/>
                <a:gd name="connsiteY1" fmla="*/ 1607041 h 3619956"/>
                <a:gd name="connsiteX2" fmla="*/ 705695 w 2702016"/>
                <a:gd name="connsiteY2" fmla="*/ 1765303 h 3619956"/>
                <a:gd name="connsiteX3" fmla="*/ 239703 w 2702016"/>
                <a:gd name="connsiteY3" fmla="*/ 1686172 h 3619956"/>
                <a:gd name="connsiteX4" fmla="*/ 28688 w 2702016"/>
                <a:gd name="connsiteY4" fmla="*/ 1316895 h 3619956"/>
                <a:gd name="connsiteX5" fmla="*/ 19895 w 2702016"/>
                <a:gd name="connsiteY5" fmla="*/ 912449 h 3619956"/>
                <a:gd name="connsiteX6" fmla="*/ 195742 w 2702016"/>
                <a:gd name="connsiteY6" fmla="*/ 543172 h 3619956"/>
                <a:gd name="connsiteX7" fmla="*/ 644149 w 2702016"/>
                <a:gd name="connsiteY7" fmla="*/ 253026 h 3619956"/>
                <a:gd name="connsiteX8" fmla="*/ 1312365 w 2702016"/>
                <a:gd name="connsiteY8" fmla="*/ 15634 h 3619956"/>
                <a:gd name="connsiteX9" fmla="*/ 2050918 w 2702016"/>
                <a:gd name="connsiteY9" fmla="*/ 77180 h 3619956"/>
                <a:gd name="connsiteX10" fmla="*/ 2552080 w 2702016"/>
                <a:gd name="connsiteY10" fmla="*/ 516795 h 3619956"/>
                <a:gd name="connsiteX11" fmla="*/ 2701549 w 2702016"/>
                <a:gd name="connsiteY11" fmla="*/ 1167426 h 3619956"/>
                <a:gd name="connsiteX12" fmla="*/ 2587249 w 2702016"/>
                <a:gd name="connsiteY12" fmla="*/ 1694964 h 3619956"/>
                <a:gd name="connsiteX13" fmla="*/ 2279518 w 2702016"/>
                <a:gd name="connsiteY13" fmla="*/ 2433518 h 3619956"/>
                <a:gd name="connsiteX14" fmla="*/ 1769565 w 2702016"/>
                <a:gd name="connsiteY14" fmla="*/ 2591780 h 3619956"/>
                <a:gd name="connsiteX15" fmla="*/ 1655265 w 2702016"/>
                <a:gd name="connsiteY15" fmla="*/ 2820380 h 3619956"/>
                <a:gd name="connsiteX16" fmla="*/ 1751980 w 2702016"/>
                <a:gd name="connsiteY16" fmla="*/ 3163280 h 3619956"/>
                <a:gd name="connsiteX17" fmla="*/ 1804734 w 2702016"/>
                <a:gd name="connsiteY17" fmla="*/ 3374295 h 3619956"/>
                <a:gd name="connsiteX18" fmla="*/ 1532172 w 2702016"/>
                <a:gd name="connsiteY18" fmla="*/ 3594103 h 3619956"/>
                <a:gd name="connsiteX19" fmla="*/ 1048595 w 2702016"/>
                <a:gd name="connsiteY19" fmla="*/ 3594103 h 3619956"/>
                <a:gd name="connsiteX20" fmla="*/ 776034 w 2702016"/>
                <a:gd name="connsiteY20" fmla="*/ 3400672 h 3619956"/>
                <a:gd name="connsiteX21" fmla="*/ 828788 w 2702016"/>
                <a:gd name="connsiteY21" fmla="*/ 3040188 h 3619956"/>
                <a:gd name="connsiteX22" fmla="*/ 1118934 w 2702016"/>
                <a:gd name="connsiteY22" fmla="*/ 2723664 h 3619956"/>
                <a:gd name="connsiteX23" fmla="*/ 1233234 w 2702016"/>
                <a:gd name="connsiteY23" fmla="*/ 2459895 h 3619956"/>
                <a:gd name="connsiteX24" fmla="*/ 1285988 w 2702016"/>
                <a:gd name="connsiteY24" fmla="*/ 2143372 h 3619956"/>
                <a:gd name="connsiteX25" fmla="*/ 1804734 w 2702016"/>
                <a:gd name="connsiteY25" fmla="*/ 2187334 h 3619956"/>
                <a:gd name="connsiteX26" fmla="*/ 1971788 w 2702016"/>
                <a:gd name="connsiteY26" fmla="*/ 1730134 h 3619956"/>
                <a:gd name="connsiteX27" fmla="*/ 1883865 w 2702016"/>
                <a:gd name="connsiteY27" fmla="*/ 877280 h 3619956"/>
                <a:gd name="connsiteX28" fmla="*/ 1646472 w 2702016"/>
                <a:gd name="connsiteY28" fmla="*/ 340949 h 3619956"/>
                <a:gd name="connsiteX29" fmla="*/ 1347534 w 2702016"/>
                <a:gd name="connsiteY29" fmla="*/ 402495 h 3619956"/>
                <a:gd name="connsiteX30" fmla="*/ 907918 w 2702016"/>
                <a:gd name="connsiteY30" fmla="*/ 666264 h 3619956"/>
                <a:gd name="connsiteX31" fmla="*/ 811203 w 2702016"/>
                <a:gd name="connsiteY31" fmla="*/ 1000372 h 3619956"/>
                <a:gd name="connsiteX32" fmla="*/ 960672 w 2702016"/>
                <a:gd name="connsiteY32" fmla="*/ 1017957 h 3619956"/>
                <a:gd name="connsiteX33" fmla="*/ 1118934 w 2702016"/>
                <a:gd name="connsiteY33" fmla="*/ 1158634 h 3619956"/>
                <a:gd name="connsiteX34" fmla="*/ 1127725 w 2702016"/>
                <a:gd name="connsiteY34" fmla="*/ 1396027 h 361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02016" h="3619956">
                  <a:moveTo>
                    <a:pt x="1127725" y="1396027"/>
                  </a:moveTo>
                  <a:cubicBezTo>
                    <a:pt x="1114537" y="1470761"/>
                    <a:pt x="1110141" y="1545495"/>
                    <a:pt x="1039803" y="1607041"/>
                  </a:cubicBezTo>
                  <a:cubicBezTo>
                    <a:pt x="969465" y="1668587"/>
                    <a:pt x="839045" y="1752115"/>
                    <a:pt x="705695" y="1765303"/>
                  </a:cubicBezTo>
                  <a:cubicBezTo>
                    <a:pt x="572345" y="1778491"/>
                    <a:pt x="352537" y="1760907"/>
                    <a:pt x="239703" y="1686172"/>
                  </a:cubicBezTo>
                  <a:cubicBezTo>
                    <a:pt x="126868" y="1611437"/>
                    <a:pt x="65323" y="1445849"/>
                    <a:pt x="28688" y="1316895"/>
                  </a:cubicBezTo>
                  <a:cubicBezTo>
                    <a:pt x="-7947" y="1187941"/>
                    <a:pt x="-7947" y="1041403"/>
                    <a:pt x="19895" y="912449"/>
                  </a:cubicBezTo>
                  <a:cubicBezTo>
                    <a:pt x="47737" y="783495"/>
                    <a:pt x="91700" y="653076"/>
                    <a:pt x="195742" y="543172"/>
                  </a:cubicBezTo>
                  <a:cubicBezTo>
                    <a:pt x="299784" y="433268"/>
                    <a:pt x="458045" y="340949"/>
                    <a:pt x="644149" y="253026"/>
                  </a:cubicBezTo>
                  <a:cubicBezTo>
                    <a:pt x="830253" y="165103"/>
                    <a:pt x="1077904" y="44942"/>
                    <a:pt x="1312365" y="15634"/>
                  </a:cubicBezTo>
                  <a:cubicBezTo>
                    <a:pt x="1546826" y="-13674"/>
                    <a:pt x="1844299" y="-6347"/>
                    <a:pt x="2050918" y="77180"/>
                  </a:cubicBezTo>
                  <a:cubicBezTo>
                    <a:pt x="2257537" y="160707"/>
                    <a:pt x="2443642" y="335087"/>
                    <a:pt x="2552080" y="516795"/>
                  </a:cubicBezTo>
                  <a:cubicBezTo>
                    <a:pt x="2660518" y="698503"/>
                    <a:pt x="2695688" y="971065"/>
                    <a:pt x="2701549" y="1167426"/>
                  </a:cubicBezTo>
                  <a:cubicBezTo>
                    <a:pt x="2707410" y="1363787"/>
                    <a:pt x="2657588" y="1483949"/>
                    <a:pt x="2587249" y="1694964"/>
                  </a:cubicBezTo>
                  <a:cubicBezTo>
                    <a:pt x="2516911" y="1905979"/>
                    <a:pt x="2415799" y="2284049"/>
                    <a:pt x="2279518" y="2433518"/>
                  </a:cubicBezTo>
                  <a:cubicBezTo>
                    <a:pt x="2143237" y="2582987"/>
                    <a:pt x="1873607" y="2527303"/>
                    <a:pt x="1769565" y="2591780"/>
                  </a:cubicBezTo>
                  <a:cubicBezTo>
                    <a:pt x="1665523" y="2656257"/>
                    <a:pt x="1658196" y="2725130"/>
                    <a:pt x="1655265" y="2820380"/>
                  </a:cubicBezTo>
                  <a:cubicBezTo>
                    <a:pt x="1652334" y="2915630"/>
                    <a:pt x="1727069" y="3070961"/>
                    <a:pt x="1751980" y="3163280"/>
                  </a:cubicBezTo>
                  <a:cubicBezTo>
                    <a:pt x="1776892" y="3255599"/>
                    <a:pt x="1841369" y="3302491"/>
                    <a:pt x="1804734" y="3374295"/>
                  </a:cubicBezTo>
                  <a:cubicBezTo>
                    <a:pt x="1768099" y="3446099"/>
                    <a:pt x="1658195" y="3557468"/>
                    <a:pt x="1532172" y="3594103"/>
                  </a:cubicBezTo>
                  <a:cubicBezTo>
                    <a:pt x="1406149" y="3630738"/>
                    <a:pt x="1174618" y="3626341"/>
                    <a:pt x="1048595" y="3594103"/>
                  </a:cubicBezTo>
                  <a:cubicBezTo>
                    <a:pt x="922572" y="3561865"/>
                    <a:pt x="812668" y="3492991"/>
                    <a:pt x="776034" y="3400672"/>
                  </a:cubicBezTo>
                  <a:cubicBezTo>
                    <a:pt x="739399" y="3308353"/>
                    <a:pt x="771638" y="3153023"/>
                    <a:pt x="828788" y="3040188"/>
                  </a:cubicBezTo>
                  <a:cubicBezTo>
                    <a:pt x="885938" y="2927353"/>
                    <a:pt x="1051526" y="2820379"/>
                    <a:pt x="1118934" y="2723664"/>
                  </a:cubicBezTo>
                  <a:cubicBezTo>
                    <a:pt x="1186342" y="2626949"/>
                    <a:pt x="1205392" y="2556610"/>
                    <a:pt x="1233234" y="2459895"/>
                  </a:cubicBezTo>
                  <a:cubicBezTo>
                    <a:pt x="1261076" y="2363180"/>
                    <a:pt x="1190738" y="2188799"/>
                    <a:pt x="1285988" y="2143372"/>
                  </a:cubicBezTo>
                  <a:cubicBezTo>
                    <a:pt x="1381238" y="2097945"/>
                    <a:pt x="1690434" y="2256207"/>
                    <a:pt x="1804734" y="2187334"/>
                  </a:cubicBezTo>
                  <a:cubicBezTo>
                    <a:pt x="1919034" y="2118461"/>
                    <a:pt x="1958600" y="1948476"/>
                    <a:pt x="1971788" y="1730134"/>
                  </a:cubicBezTo>
                  <a:cubicBezTo>
                    <a:pt x="1984976" y="1511792"/>
                    <a:pt x="1938084" y="1108811"/>
                    <a:pt x="1883865" y="877280"/>
                  </a:cubicBezTo>
                  <a:cubicBezTo>
                    <a:pt x="1829646" y="645749"/>
                    <a:pt x="1735861" y="420080"/>
                    <a:pt x="1646472" y="340949"/>
                  </a:cubicBezTo>
                  <a:cubicBezTo>
                    <a:pt x="1557084" y="261818"/>
                    <a:pt x="1470626" y="348276"/>
                    <a:pt x="1347534" y="402495"/>
                  </a:cubicBezTo>
                  <a:cubicBezTo>
                    <a:pt x="1224442" y="456714"/>
                    <a:pt x="997306" y="566618"/>
                    <a:pt x="907918" y="666264"/>
                  </a:cubicBezTo>
                  <a:cubicBezTo>
                    <a:pt x="818529" y="765910"/>
                    <a:pt x="802411" y="941756"/>
                    <a:pt x="811203" y="1000372"/>
                  </a:cubicBezTo>
                  <a:cubicBezTo>
                    <a:pt x="819995" y="1058987"/>
                    <a:pt x="909383" y="991580"/>
                    <a:pt x="960672" y="1017957"/>
                  </a:cubicBezTo>
                  <a:cubicBezTo>
                    <a:pt x="1011960" y="1044334"/>
                    <a:pt x="1091092" y="1095623"/>
                    <a:pt x="1118934" y="1158634"/>
                  </a:cubicBezTo>
                  <a:cubicBezTo>
                    <a:pt x="1146776" y="1221645"/>
                    <a:pt x="1140913" y="1321293"/>
                    <a:pt x="1127725" y="13960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F29BA97-9118-8126-3062-A6C1EB152D60}"/>
                </a:ext>
              </a:extLst>
            </p:cNvPr>
            <p:cNvSpPr/>
            <p:nvPr/>
          </p:nvSpPr>
          <p:spPr>
            <a:xfrm>
              <a:off x="5789855" y="2241444"/>
              <a:ext cx="618431" cy="349356"/>
            </a:xfrm>
            <a:custGeom>
              <a:avLst/>
              <a:gdLst>
                <a:gd name="connsiteX0" fmla="*/ 444258 w 1014846"/>
                <a:gd name="connsiteY0" fmla="*/ 4044 h 874681"/>
                <a:gd name="connsiteX1" fmla="*/ 162904 w 1014846"/>
                <a:gd name="connsiteY1" fmla="*/ 65590 h 874681"/>
                <a:gd name="connsiteX2" fmla="*/ 13435 w 1014846"/>
                <a:gd name="connsiteY2" fmla="*/ 294190 h 874681"/>
                <a:gd name="connsiteX3" fmla="*/ 31020 w 1014846"/>
                <a:gd name="connsiteY3" fmla="*/ 531582 h 874681"/>
                <a:gd name="connsiteX4" fmla="*/ 224450 w 1014846"/>
                <a:gd name="connsiteY4" fmla="*/ 716221 h 874681"/>
                <a:gd name="connsiteX5" fmla="*/ 751989 w 1014846"/>
                <a:gd name="connsiteY5" fmla="*/ 874482 h 874681"/>
                <a:gd name="connsiteX6" fmla="*/ 989381 w 1014846"/>
                <a:gd name="connsiteY6" fmla="*/ 742598 h 874681"/>
                <a:gd name="connsiteX7" fmla="*/ 989381 w 1014846"/>
                <a:gd name="connsiteY7" fmla="*/ 470036 h 874681"/>
                <a:gd name="connsiteX8" fmla="*/ 822327 w 1014846"/>
                <a:gd name="connsiteY8" fmla="*/ 56798 h 874681"/>
                <a:gd name="connsiteX9" fmla="*/ 444258 w 1014846"/>
                <a:gd name="connsiteY9" fmla="*/ 4044 h 8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846" h="874681">
                  <a:moveTo>
                    <a:pt x="444258" y="4044"/>
                  </a:moveTo>
                  <a:cubicBezTo>
                    <a:pt x="334354" y="5509"/>
                    <a:pt x="234708" y="17232"/>
                    <a:pt x="162904" y="65590"/>
                  </a:cubicBezTo>
                  <a:cubicBezTo>
                    <a:pt x="91100" y="113948"/>
                    <a:pt x="35416" y="216525"/>
                    <a:pt x="13435" y="294190"/>
                  </a:cubicBezTo>
                  <a:cubicBezTo>
                    <a:pt x="-8546" y="371855"/>
                    <a:pt x="-4149" y="461244"/>
                    <a:pt x="31020" y="531582"/>
                  </a:cubicBezTo>
                  <a:cubicBezTo>
                    <a:pt x="66189" y="601920"/>
                    <a:pt x="104288" y="659071"/>
                    <a:pt x="224450" y="716221"/>
                  </a:cubicBezTo>
                  <a:cubicBezTo>
                    <a:pt x="344611" y="773371"/>
                    <a:pt x="624501" y="870086"/>
                    <a:pt x="751989" y="874482"/>
                  </a:cubicBezTo>
                  <a:cubicBezTo>
                    <a:pt x="879477" y="878878"/>
                    <a:pt x="949816" y="810006"/>
                    <a:pt x="989381" y="742598"/>
                  </a:cubicBezTo>
                  <a:cubicBezTo>
                    <a:pt x="1028946" y="675190"/>
                    <a:pt x="1017223" y="584336"/>
                    <a:pt x="989381" y="470036"/>
                  </a:cubicBezTo>
                  <a:cubicBezTo>
                    <a:pt x="961539" y="355736"/>
                    <a:pt x="907319" y="132998"/>
                    <a:pt x="822327" y="56798"/>
                  </a:cubicBezTo>
                  <a:cubicBezTo>
                    <a:pt x="737335" y="-19402"/>
                    <a:pt x="554162" y="2579"/>
                    <a:pt x="444258" y="40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1712136-0245-1AB5-F53C-FD0DCABE8CC2}"/>
                </a:ext>
              </a:extLst>
            </p:cNvPr>
            <p:cNvSpPr/>
            <p:nvPr/>
          </p:nvSpPr>
          <p:spPr>
            <a:xfrm>
              <a:off x="5220318" y="547075"/>
              <a:ext cx="1646566" cy="1445846"/>
            </a:xfrm>
            <a:custGeom>
              <a:avLst/>
              <a:gdLst>
                <a:gd name="connsiteX0" fmla="*/ 1074972 w 2702016"/>
                <a:gd name="connsiteY0" fmla="*/ 1360857 h 3619956"/>
                <a:gd name="connsiteX1" fmla="*/ 1039803 w 2702016"/>
                <a:gd name="connsiteY1" fmla="*/ 1607041 h 3619956"/>
                <a:gd name="connsiteX2" fmla="*/ 705695 w 2702016"/>
                <a:gd name="connsiteY2" fmla="*/ 1765303 h 3619956"/>
                <a:gd name="connsiteX3" fmla="*/ 239703 w 2702016"/>
                <a:gd name="connsiteY3" fmla="*/ 1686172 h 3619956"/>
                <a:gd name="connsiteX4" fmla="*/ 28688 w 2702016"/>
                <a:gd name="connsiteY4" fmla="*/ 1316895 h 3619956"/>
                <a:gd name="connsiteX5" fmla="*/ 19895 w 2702016"/>
                <a:gd name="connsiteY5" fmla="*/ 912449 h 3619956"/>
                <a:gd name="connsiteX6" fmla="*/ 195742 w 2702016"/>
                <a:gd name="connsiteY6" fmla="*/ 543172 h 3619956"/>
                <a:gd name="connsiteX7" fmla="*/ 644149 w 2702016"/>
                <a:gd name="connsiteY7" fmla="*/ 253026 h 3619956"/>
                <a:gd name="connsiteX8" fmla="*/ 1312365 w 2702016"/>
                <a:gd name="connsiteY8" fmla="*/ 15634 h 3619956"/>
                <a:gd name="connsiteX9" fmla="*/ 2050918 w 2702016"/>
                <a:gd name="connsiteY9" fmla="*/ 77180 h 3619956"/>
                <a:gd name="connsiteX10" fmla="*/ 2552080 w 2702016"/>
                <a:gd name="connsiteY10" fmla="*/ 516795 h 3619956"/>
                <a:gd name="connsiteX11" fmla="*/ 2701549 w 2702016"/>
                <a:gd name="connsiteY11" fmla="*/ 1167426 h 3619956"/>
                <a:gd name="connsiteX12" fmla="*/ 2587249 w 2702016"/>
                <a:gd name="connsiteY12" fmla="*/ 1694964 h 3619956"/>
                <a:gd name="connsiteX13" fmla="*/ 2279518 w 2702016"/>
                <a:gd name="connsiteY13" fmla="*/ 2433518 h 3619956"/>
                <a:gd name="connsiteX14" fmla="*/ 1769565 w 2702016"/>
                <a:gd name="connsiteY14" fmla="*/ 2591780 h 3619956"/>
                <a:gd name="connsiteX15" fmla="*/ 1655265 w 2702016"/>
                <a:gd name="connsiteY15" fmla="*/ 2820380 h 3619956"/>
                <a:gd name="connsiteX16" fmla="*/ 1751980 w 2702016"/>
                <a:gd name="connsiteY16" fmla="*/ 3163280 h 3619956"/>
                <a:gd name="connsiteX17" fmla="*/ 1804734 w 2702016"/>
                <a:gd name="connsiteY17" fmla="*/ 3374295 h 3619956"/>
                <a:gd name="connsiteX18" fmla="*/ 1532172 w 2702016"/>
                <a:gd name="connsiteY18" fmla="*/ 3594103 h 3619956"/>
                <a:gd name="connsiteX19" fmla="*/ 1048595 w 2702016"/>
                <a:gd name="connsiteY19" fmla="*/ 3594103 h 3619956"/>
                <a:gd name="connsiteX20" fmla="*/ 776034 w 2702016"/>
                <a:gd name="connsiteY20" fmla="*/ 3400672 h 3619956"/>
                <a:gd name="connsiteX21" fmla="*/ 828788 w 2702016"/>
                <a:gd name="connsiteY21" fmla="*/ 3040188 h 3619956"/>
                <a:gd name="connsiteX22" fmla="*/ 1118934 w 2702016"/>
                <a:gd name="connsiteY22" fmla="*/ 2723664 h 3619956"/>
                <a:gd name="connsiteX23" fmla="*/ 1233234 w 2702016"/>
                <a:gd name="connsiteY23" fmla="*/ 2459895 h 3619956"/>
                <a:gd name="connsiteX24" fmla="*/ 1285988 w 2702016"/>
                <a:gd name="connsiteY24" fmla="*/ 2143372 h 3619956"/>
                <a:gd name="connsiteX25" fmla="*/ 1804734 w 2702016"/>
                <a:gd name="connsiteY25" fmla="*/ 2187334 h 3619956"/>
                <a:gd name="connsiteX26" fmla="*/ 1971788 w 2702016"/>
                <a:gd name="connsiteY26" fmla="*/ 1730134 h 3619956"/>
                <a:gd name="connsiteX27" fmla="*/ 1883865 w 2702016"/>
                <a:gd name="connsiteY27" fmla="*/ 877280 h 3619956"/>
                <a:gd name="connsiteX28" fmla="*/ 1646472 w 2702016"/>
                <a:gd name="connsiteY28" fmla="*/ 340949 h 3619956"/>
                <a:gd name="connsiteX29" fmla="*/ 1347534 w 2702016"/>
                <a:gd name="connsiteY29" fmla="*/ 402495 h 3619956"/>
                <a:gd name="connsiteX30" fmla="*/ 907918 w 2702016"/>
                <a:gd name="connsiteY30" fmla="*/ 666264 h 3619956"/>
                <a:gd name="connsiteX31" fmla="*/ 811203 w 2702016"/>
                <a:gd name="connsiteY31" fmla="*/ 1000372 h 3619956"/>
                <a:gd name="connsiteX32" fmla="*/ 960672 w 2702016"/>
                <a:gd name="connsiteY32" fmla="*/ 1017957 h 3619956"/>
                <a:gd name="connsiteX33" fmla="*/ 1118934 w 2702016"/>
                <a:gd name="connsiteY33" fmla="*/ 1158634 h 3619956"/>
                <a:gd name="connsiteX34" fmla="*/ 1074972 w 2702016"/>
                <a:gd name="connsiteY34" fmla="*/ 1360857 h 3619956"/>
                <a:gd name="connsiteX0" fmla="*/ 1127725 w 2702016"/>
                <a:gd name="connsiteY0" fmla="*/ 1396027 h 3619956"/>
                <a:gd name="connsiteX1" fmla="*/ 1039803 w 2702016"/>
                <a:gd name="connsiteY1" fmla="*/ 1607041 h 3619956"/>
                <a:gd name="connsiteX2" fmla="*/ 705695 w 2702016"/>
                <a:gd name="connsiteY2" fmla="*/ 1765303 h 3619956"/>
                <a:gd name="connsiteX3" fmla="*/ 239703 w 2702016"/>
                <a:gd name="connsiteY3" fmla="*/ 1686172 h 3619956"/>
                <a:gd name="connsiteX4" fmla="*/ 28688 w 2702016"/>
                <a:gd name="connsiteY4" fmla="*/ 1316895 h 3619956"/>
                <a:gd name="connsiteX5" fmla="*/ 19895 w 2702016"/>
                <a:gd name="connsiteY5" fmla="*/ 912449 h 3619956"/>
                <a:gd name="connsiteX6" fmla="*/ 195742 w 2702016"/>
                <a:gd name="connsiteY6" fmla="*/ 543172 h 3619956"/>
                <a:gd name="connsiteX7" fmla="*/ 644149 w 2702016"/>
                <a:gd name="connsiteY7" fmla="*/ 253026 h 3619956"/>
                <a:gd name="connsiteX8" fmla="*/ 1312365 w 2702016"/>
                <a:gd name="connsiteY8" fmla="*/ 15634 h 3619956"/>
                <a:gd name="connsiteX9" fmla="*/ 2050918 w 2702016"/>
                <a:gd name="connsiteY9" fmla="*/ 77180 h 3619956"/>
                <a:gd name="connsiteX10" fmla="*/ 2552080 w 2702016"/>
                <a:gd name="connsiteY10" fmla="*/ 516795 h 3619956"/>
                <a:gd name="connsiteX11" fmla="*/ 2701549 w 2702016"/>
                <a:gd name="connsiteY11" fmla="*/ 1167426 h 3619956"/>
                <a:gd name="connsiteX12" fmla="*/ 2587249 w 2702016"/>
                <a:gd name="connsiteY12" fmla="*/ 1694964 h 3619956"/>
                <a:gd name="connsiteX13" fmla="*/ 2279518 w 2702016"/>
                <a:gd name="connsiteY13" fmla="*/ 2433518 h 3619956"/>
                <a:gd name="connsiteX14" fmla="*/ 1769565 w 2702016"/>
                <a:gd name="connsiteY14" fmla="*/ 2591780 h 3619956"/>
                <a:gd name="connsiteX15" fmla="*/ 1655265 w 2702016"/>
                <a:gd name="connsiteY15" fmla="*/ 2820380 h 3619956"/>
                <a:gd name="connsiteX16" fmla="*/ 1751980 w 2702016"/>
                <a:gd name="connsiteY16" fmla="*/ 3163280 h 3619956"/>
                <a:gd name="connsiteX17" fmla="*/ 1804734 w 2702016"/>
                <a:gd name="connsiteY17" fmla="*/ 3374295 h 3619956"/>
                <a:gd name="connsiteX18" fmla="*/ 1532172 w 2702016"/>
                <a:gd name="connsiteY18" fmla="*/ 3594103 h 3619956"/>
                <a:gd name="connsiteX19" fmla="*/ 1048595 w 2702016"/>
                <a:gd name="connsiteY19" fmla="*/ 3594103 h 3619956"/>
                <a:gd name="connsiteX20" fmla="*/ 776034 w 2702016"/>
                <a:gd name="connsiteY20" fmla="*/ 3400672 h 3619956"/>
                <a:gd name="connsiteX21" fmla="*/ 828788 w 2702016"/>
                <a:gd name="connsiteY21" fmla="*/ 3040188 h 3619956"/>
                <a:gd name="connsiteX22" fmla="*/ 1118934 w 2702016"/>
                <a:gd name="connsiteY22" fmla="*/ 2723664 h 3619956"/>
                <a:gd name="connsiteX23" fmla="*/ 1233234 w 2702016"/>
                <a:gd name="connsiteY23" fmla="*/ 2459895 h 3619956"/>
                <a:gd name="connsiteX24" fmla="*/ 1285988 w 2702016"/>
                <a:gd name="connsiteY24" fmla="*/ 2143372 h 3619956"/>
                <a:gd name="connsiteX25" fmla="*/ 1804734 w 2702016"/>
                <a:gd name="connsiteY25" fmla="*/ 2187334 h 3619956"/>
                <a:gd name="connsiteX26" fmla="*/ 1971788 w 2702016"/>
                <a:gd name="connsiteY26" fmla="*/ 1730134 h 3619956"/>
                <a:gd name="connsiteX27" fmla="*/ 1883865 w 2702016"/>
                <a:gd name="connsiteY27" fmla="*/ 877280 h 3619956"/>
                <a:gd name="connsiteX28" fmla="*/ 1646472 w 2702016"/>
                <a:gd name="connsiteY28" fmla="*/ 340949 h 3619956"/>
                <a:gd name="connsiteX29" fmla="*/ 1347534 w 2702016"/>
                <a:gd name="connsiteY29" fmla="*/ 402495 h 3619956"/>
                <a:gd name="connsiteX30" fmla="*/ 907918 w 2702016"/>
                <a:gd name="connsiteY30" fmla="*/ 666264 h 3619956"/>
                <a:gd name="connsiteX31" fmla="*/ 811203 w 2702016"/>
                <a:gd name="connsiteY31" fmla="*/ 1000372 h 3619956"/>
                <a:gd name="connsiteX32" fmla="*/ 960672 w 2702016"/>
                <a:gd name="connsiteY32" fmla="*/ 1017957 h 3619956"/>
                <a:gd name="connsiteX33" fmla="*/ 1118934 w 2702016"/>
                <a:gd name="connsiteY33" fmla="*/ 1158634 h 3619956"/>
                <a:gd name="connsiteX34" fmla="*/ 1127725 w 2702016"/>
                <a:gd name="connsiteY34" fmla="*/ 1396027 h 361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02016" h="3619956">
                  <a:moveTo>
                    <a:pt x="1127725" y="1396027"/>
                  </a:moveTo>
                  <a:cubicBezTo>
                    <a:pt x="1114537" y="1470761"/>
                    <a:pt x="1110141" y="1545495"/>
                    <a:pt x="1039803" y="1607041"/>
                  </a:cubicBezTo>
                  <a:cubicBezTo>
                    <a:pt x="969465" y="1668587"/>
                    <a:pt x="839045" y="1752115"/>
                    <a:pt x="705695" y="1765303"/>
                  </a:cubicBezTo>
                  <a:cubicBezTo>
                    <a:pt x="572345" y="1778491"/>
                    <a:pt x="352537" y="1760907"/>
                    <a:pt x="239703" y="1686172"/>
                  </a:cubicBezTo>
                  <a:cubicBezTo>
                    <a:pt x="126868" y="1611437"/>
                    <a:pt x="65323" y="1445849"/>
                    <a:pt x="28688" y="1316895"/>
                  </a:cubicBezTo>
                  <a:cubicBezTo>
                    <a:pt x="-7947" y="1187941"/>
                    <a:pt x="-7947" y="1041403"/>
                    <a:pt x="19895" y="912449"/>
                  </a:cubicBezTo>
                  <a:cubicBezTo>
                    <a:pt x="47737" y="783495"/>
                    <a:pt x="91700" y="653076"/>
                    <a:pt x="195742" y="543172"/>
                  </a:cubicBezTo>
                  <a:cubicBezTo>
                    <a:pt x="299784" y="433268"/>
                    <a:pt x="458045" y="340949"/>
                    <a:pt x="644149" y="253026"/>
                  </a:cubicBezTo>
                  <a:cubicBezTo>
                    <a:pt x="830253" y="165103"/>
                    <a:pt x="1077904" y="44942"/>
                    <a:pt x="1312365" y="15634"/>
                  </a:cubicBezTo>
                  <a:cubicBezTo>
                    <a:pt x="1546826" y="-13674"/>
                    <a:pt x="1844299" y="-6347"/>
                    <a:pt x="2050918" y="77180"/>
                  </a:cubicBezTo>
                  <a:cubicBezTo>
                    <a:pt x="2257537" y="160707"/>
                    <a:pt x="2443642" y="335087"/>
                    <a:pt x="2552080" y="516795"/>
                  </a:cubicBezTo>
                  <a:cubicBezTo>
                    <a:pt x="2660518" y="698503"/>
                    <a:pt x="2695688" y="971065"/>
                    <a:pt x="2701549" y="1167426"/>
                  </a:cubicBezTo>
                  <a:cubicBezTo>
                    <a:pt x="2707410" y="1363787"/>
                    <a:pt x="2657588" y="1483949"/>
                    <a:pt x="2587249" y="1694964"/>
                  </a:cubicBezTo>
                  <a:cubicBezTo>
                    <a:pt x="2516911" y="1905979"/>
                    <a:pt x="2415799" y="2284049"/>
                    <a:pt x="2279518" y="2433518"/>
                  </a:cubicBezTo>
                  <a:cubicBezTo>
                    <a:pt x="2143237" y="2582987"/>
                    <a:pt x="1873607" y="2527303"/>
                    <a:pt x="1769565" y="2591780"/>
                  </a:cubicBezTo>
                  <a:cubicBezTo>
                    <a:pt x="1665523" y="2656257"/>
                    <a:pt x="1658196" y="2725130"/>
                    <a:pt x="1655265" y="2820380"/>
                  </a:cubicBezTo>
                  <a:cubicBezTo>
                    <a:pt x="1652334" y="2915630"/>
                    <a:pt x="1727069" y="3070961"/>
                    <a:pt x="1751980" y="3163280"/>
                  </a:cubicBezTo>
                  <a:cubicBezTo>
                    <a:pt x="1776892" y="3255599"/>
                    <a:pt x="1841369" y="3302491"/>
                    <a:pt x="1804734" y="3374295"/>
                  </a:cubicBezTo>
                  <a:cubicBezTo>
                    <a:pt x="1768099" y="3446099"/>
                    <a:pt x="1658195" y="3557468"/>
                    <a:pt x="1532172" y="3594103"/>
                  </a:cubicBezTo>
                  <a:cubicBezTo>
                    <a:pt x="1406149" y="3630738"/>
                    <a:pt x="1174618" y="3626341"/>
                    <a:pt x="1048595" y="3594103"/>
                  </a:cubicBezTo>
                  <a:cubicBezTo>
                    <a:pt x="922572" y="3561865"/>
                    <a:pt x="812668" y="3492991"/>
                    <a:pt x="776034" y="3400672"/>
                  </a:cubicBezTo>
                  <a:cubicBezTo>
                    <a:pt x="739399" y="3308353"/>
                    <a:pt x="771638" y="3153023"/>
                    <a:pt x="828788" y="3040188"/>
                  </a:cubicBezTo>
                  <a:cubicBezTo>
                    <a:pt x="885938" y="2927353"/>
                    <a:pt x="1051526" y="2820379"/>
                    <a:pt x="1118934" y="2723664"/>
                  </a:cubicBezTo>
                  <a:cubicBezTo>
                    <a:pt x="1186342" y="2626949"/>
                    <a:pt x="1205392" y="2556610"/>
                    <a:pt x="1233234" y="2459895"/>
                  </a:cubicBezTo>
                  <a:cubicBezTo>
                    <a:pt x="1261076" y="2363180"/>
                    <a:pt x="1190738" y="2188799"/>
                    <a:pt x="1285988" y="2143372"/>
                  </a:cubicBezTo>
                  <a:cubicBezTo>
                    <a:pt x="1381238" y="2097945"/>
                    <a:pt x="1690434" y="2256207"/>
                    <a:pt x="1804734" y="2187334"/>
                  </a:cubicBezTo>
                  <a:cubicBezTo>
                    <a:pt x="1919034" y="2118461"/>
                    <a:pt x="1958600" y="1948476"/>
                    <a:pt x="1971788" y="1730134"/>
                  </a:cubicBezTo>
                  <a:cubicBezTo>
                    <a:pt x="1984976" y="1511792"/>
                    <a:pt x="1938084" y="1108811"/>
                    <a:pt x="1883865" y="877280"/>
                  </a:cubicBezTo>
                  <a:cubicBezTo>
                    <a:pt x="1829646" y="645749"/>
                    <a:pt x="1735861" y="420080"/>
                    <a:pt x="1646472" y="340949"/>
                  </a:cubicBezTo>
                  <a:cubicBezTo>
                    <a:pt x="1557084" y="261818"/>
                    <a:pt x="1470626" y="348276"/>
                    <a:pt x="1347534" y="402495"/>
                  </a:cubicBezTo>
                  <a:cubicBezTo>
                    <a:pt x="1224442" y="456714"/>
                    <a:pt x="997306" y="566618"/>
                    <a:pt x="907918" y="666264"/>
                  </a:cubicBezTo>
                  <a:cubicBezTo>
                    <a:pt x="818529" y="765910"/>
                    <a:pt x="802411" y="941756"/>
                    <a:pt x="811203" y="1000372"/>
                  </a:cubicBezTo>
                  <a:cubicBezTo>
                    <a:pt x="819995" y="1058987"/>
                    <a:pt x="909383" y="991580"/>
                    <a:pt x="960672" y="1017957"/>
                  </a:cubicBezTo>
                  <a:cubicBezTo>
                    <a:pt x="1011960" y="1044334"/>
                    <a:pt x="1091092" y="1095623"/>
                    <a:pt x="1118934" y="1158634"/>
                  </a:cubicBezTo>
                  <a:cubicBezTo>
                    <a:pt x="1146776" y="1221645"/>
                    <a:pt x="1140913" y="1321293"/>
                    <a:pt x="1127725" y="1396027"/>
                  </a:cubicBezTo>
                  <a:close/>
                </a:path>
              </a:pathLst>
            </a:custGeom>
            <a:gradFill>
              <a:gsLst>
                <a:gs pos="43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E1BD32-3993-F298-38BE-9BB9428E734A}"/>
                </a:ext>
              </a:extLst>
            </p:cNvPr>
            <p:cNvSpPr/>
            <p:nvPr/>
          </p:nvSpPr>
          <p:spPr>
            <a:xfrm>
              <a:off x="5722539" y="2198706"/>
              <a:ext cx="618431" cy="349356"/>
            </a:xfrm>
            <a:custGeom>
              <a:avLst/>
              <a:gdLst>
                <a:gd name="connsiteX0" fmla="*/ 444258 w 1014846"/>
                <a:gd name="connsiteY0" fmla="*/ 4044 h 874681"/>
                <a:gd name="connsiteX1" fmla="*/ 162904 w 1014846"/>
                <a:gd name="connsiteY1" fmla="*/ 65590 h 874681"/>
                <a:gd name="connsiteX2" fmla="*/ 13435 w 1014846"/>
                <a:gd name="connsiteY2" fmla="*/ 294190 h 874681"/>
                <a:gd name="connsiteX3" fmla="*/ 31020 w 1014846"/>
                <a:gd name="connsiteY3" fmla="*/ 531582 h 874681"/>
                <a:gd name="connsiteX4" fmla="*/ 224450 w 1014846"/>
                <a:gd name="connsiteY4" fmla="*/ 716221 h 874681"/>
                <a:gd name="connsiteX5" fmla="*/ 751989 w 1014846"/>
                <a:gd name="connsiteY5" fmla="*/ 874482 h 874681"/>
                <a:gd name="connsiteX6" fmla="*/ 989381 w 1014846"/>
                <a:gd name="connsiteY6" fmla="*/ 742598 h 874681"/>
                <a:gd name="connsiteX7" fmla="*/ 989381 w 1014846"/>
                <a:gd name="connsiteY7" fmla="*/ 470036 h 874681"/>
                <a:gd name="connsiteX8" fmla="*/ 822327 w 1014846"/>
                <a:gd name="connsiteY8" fmla="*/ 56798 h 874681"/>
                <a:gd name="connsiteX9" fmla="*/ 444258 w 1014846"/>
                <a:gd name="connsiteY9" fmla="*/ 4044 h 8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846" h="874681">
                  <a:moveTo>
                    <a:pt x="444258" y="4044"/>
                  </a:moveTo>
                  <a:cubicBezTo>
                    <a:pt x="334354" y="5509"/>
                    <a:pt x="234708" y="17232"/>
                    <a:pt x="162904" y="65590"/>
                  </a:cubicBezTo>
                  <a:cubicBezTo>
                    <a:pt x="91100" y="113948"/>
                    <a:pt x="35416" y="216525"/>
                    <a:pt x="13435" y="294190"/>
                  </a:cubicBezTo>
                  <a:cubicBezTo>
                    <a:pt x="-8546" y="371855"/>
                    <a:pt x="-4149" y="461244"/>
                    <a:pt x="31020" y="531582"/>
                  </a:cubicBezTo>
                  <a:cubicBezTo>
                    <a:pt x="66189" y="601920"/>
                    <a:pt x="104288" y="659071"/>
                    <a:pt x="224450" y="716221"/>
                  </a:cubicBezTo>
                  <a:cubicBezTo>
                    <a:pt x="344611" y="773371"/>
                    <a:pt x="624501" y="870086"/>
                    <a:pt x="751989" y="874482"/>
                  </a:cubicBezTo>
                  <a:cubicBezTo>
                    <a:pt x="879477" y="878878"/>
                    <a:pt x="949816" y="810006"/>
                    <a:pt x="989381" y="742598"/>
                  </a:cubicBezTo>
                  <a:cubicBezTo>
                    <a:pt x="1028946" y="675190"/>
                    <a:pt x="1017223" y="584336"/>
                    <a:pt x="989381" y="470036"/>
                  </a:cubicBezTo>
                  <a:cubicBezTo>
                    <a:pt x="961539" y="355736"/>
                    <a:pt x="907319" y="132998"/>
                    <a:pt x="822327" y="56798"/>
                  </a:cubicBezTo>
                  <a:cubicBezTo>
                    <a:pt x="737335" y="-19402"/>
                    <a:pt x="554162" y="2579"/>
                    <a:pt x="444258" y="4044"/>
                  </a:cubicBezTo>
                  <a:close/>
                </a:path>
              </a:pathLst>
            </a:custGeom>
            <a:gradFill>
              <a:gsLst>
                <a:gs pos="43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0CDDC8A-FCF9-2C36-D459-60AE09BA4ECF}"/>
                </a:ext>
              </a:extLst>
            </p:cNvPr>
            <p:cNvSpPr/>
            <p:nvPr/>
          </p:nvSpPr>
          <p:spPr>
            <a:xfrm>
              <a:off x="5994620" y="2334376"/>
              <a:ext cx="105200" cy="8730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F42A41-914F-111F-8341-1A8D8218C8AE}"/>
                </a:ext>
              </a:extLst>
            </p:cNvPr>
            <p:cNvSpPr/>
            <p:nvPr/>
          </p:nvSpPr>
          <p:spPr>
            <a:xfrm>
              <a:off x="5979155" y="1778790"/>
              <a:ext cx="105200" cy="8730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5213AB-C657-9A68-2D19-17CECDBE2DA2}"/>
                </a:ext>
              </a:extLst>
            </p:cNvPr>
            <p:cNvSpPr/>
            <p:nvPr/>
          </p:nvSpPr>
          <p:spPr>
            <a:xfrm>
              <a:off x="6056588" y="1485696"/>
              <a:ext cx="105200" cy="8730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C673D4D-1CD2-BF9E-C90A-1A2E151E6730}"/>
                </a:ext>
              </a:extLst>
            </p:cNvPr>
            <p:cNvSpPr/>
            <p:nvPr/>
          </p:nvSpPr>
          <p:spPr>
            <a:xfrm>
              <a:off x="6409136" y="1398389"/>
              <a:ext cx="105200" cy="8730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61A40BC-E706-561D-A7E9-15961626F428}"/>
                </a:ext>
              </a:extLst>
            </p:cNvPr>
            <p:cNvSpPr/>
            <p:nvPr/>
          </p:nvSpPr>
          <p:spPr>
            <a:xfrm>
              <a:off x="6551035" y="1182690"/>
              <a:ext cx="105200" cy="8730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451214-E94A-8ECC-F8D8-FC5BE453C217}"/>
                </a:ext>
              </a:extLst>
            </p:cNvPr>
            <p:cNvSpPr/>
            <p:nvPr/>
          </p:nvSpPr>
          <p:spPr>
            <a:xfrm>
              <a:off x="6551035" y="826013"/>
              <a:ext cx="105200" cy="8730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8D7ACA-AEDF-B294-29A7-1260584DF97F}"/>
                </a:ext>
              </a:extLst>
            </p:cNvPr>
            <p:cNvSpPr/>
            <p:nvPr/>
          </p:nvSpPr>
          <p:spPr>
            <a:xfrm>
              <a:off x="6288371" y="582143"/>
              <a:ext cx="105200" cy="8730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D14965-BA7C-EC5E-BB2B-40F9DDFACBA5}"/>
                </a:ext>
              </a:extLst>
            </p:cNvPr>
            <p:cNvSpPr/>
            <p:nvPr/>
          </p:nvSpPr>
          <p:spPr>
            <a:xfrm>
              <a:off x="5873955" y="594671"/>
              <a:ext cx="105200" cy="8730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4401980-F35D-FB44-B89C-F71A154A1F71}"/>
                </a:ext>
              </a:extLst>
            </p:cNvPr>
            <p:cNvSpPr/>
            <p:nvPr/>
          </p:nvSpPr>
          <p:spPr>
            <a:xfrm>
              <a:off x="5468120" y="782359"/>
              <a:ext cx="105200" cy="8730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033810-7815-6A35-179A-73104B21ECEB}"/>
                </a:ext>
              </a:extLst>
            </p:cNvPr>
            <p:cNvSpPr/>
            <p:nvPr/>
          </p:nvSpPr>
          <p:spPr>
            <a:xfrm>
              <a:off x="5529397" y="1017644"/>
              <a:ext cx="105200" cy="8730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198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FC035-9786-51D3-E060-771B24F32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1E7F4A-53DD-30B2-E409-8E876EB6139B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BIY AI Skills: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32C9BC-897D-5DCE-497B-0C6AD1B0F3CB}"/>
              </a:ext>
            </a:extLst>
          </p:cNvPr>
          <p:cNvSpPr txBox="1"/>
          <p:nvPr/>
        </p:nvSpPr>
        <p:spPr>
          <a:xfrm>
            <a:off x="637563" y="811171"/>
            <a:ext cx="781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skills will we need to keep one step in front of the smart robots?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298FF-A2EE-36DE-33FC-0E7125B22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t="15000" r="12037" b="13981"/>
          <a:stretch>
            <a:fillRect/>
          </a:stretch>
        </p:blipFill>
        <p:spPr>
          <a:xfrm>
            <a:off x="1949450" y="1416050"/>
            <a:ext cx="5226050" cy="4870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A68ADA-AFEB-2010-D47E-879F5206FBC2}"/>
              </a:ext>
            </a:extLst>
          </p:cNvPr>
          <p:cNvSpPr txBox="1"/>
          <p:nvPr/>
        </p:nvSpPr>
        <p:spPr>
          <a:xfrm>
            <a:off x="497804" y="1926560"/>
            <a:ext cx="1924486" cy="92333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</a:rPr>
              <a:t>Values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kern="0" dirty="0">
                <a:solidFill>
                  <a:srgbClr val="558ED5"/>
                </a:solidFill>
              </a:rPr>
              <a:t>Respect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558ED5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32118-59DA-1C0A-1D85-5372CD31B00D}"/>
              </a:ext>
            </a:extLst>
          </p:cNvPr>
          <p:cNvSpPr txBox="1"/>
          <p:nvPr/>
        </p:nvSpPr>
        <p:spPr>
          <a:xfrm>
            <a:off x="6513350" y="4398373"/>
            <a:ext cx="2597986" cy="175432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</a:rPr>
              <a:t>Problem solving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en-US" b="1" kern="0" dirty="0">
                <a:solidFill>
                  <a:srgbClr val="558ED5"/>
                </a:solidFill>
              </a:rPr>
              <a:t>First principles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</a:rPr>
              <a:t>Tools</a:t>
            </a: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US" b="1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Communication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558ED5"/>
              </a:solidFill>
              <a:effectLst/>
              <a:uLnTx/>
              <a:uFillTx/>
            </a:endParaRP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558ED5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CF6308-154D-A523-BC38-9B54594C6DE1}"/>
              </a:ext>
            </a:extLst>
          </p:cNvPr>
          <p:cNvSpPr txBox="1"/>
          <p:nvPr/>
        </p:nvSpPr>
        <p:spPr>
          <a:xfrm>
            <a:off x="4258106" y="3355753"/>
            <a:ext cx="845991" cy="389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BIY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E1BD0-C372-AD64-8BDA-341220C8EE99}"/>
              </a:ext>
            </a:extLst>
          </p:cNvPr>
          <p:cNvSpPr txBox="1"/>
          <p:nvPr/>
        </p:nvSpPr>
        <p:spPr>
          <a:xfrm>
            <a:off x="3230426" y="4936923"/>
            <a:ext cx="267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Passion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6D723-006A-A2B5-895F-34F1F1AB49E0}"/>
              </a:ext>
            </a:extLst>
          </p:cNvPr>
          <p:cNvSpPr txBox="1"/>
          <p:nvPr/>
        </p:nvSpPr>
        <p:spPr>
          <a:xfrm>
            <a:off x="920057" y="5123499"/>
            <a:ext cx="2764231" cy="92333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b="1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Imagination</a:t>
            </a:r>
          </a:p>
          <a:p>
            <a:pPr marL="342900" indent="-342900">
              <a:buFont typeface="+mj-lt"/>
              <a:buAutoNum type="arabicPeriod" startAt="3"/>
              <a:defRPr/>
            </a:pPr>
            <a:r>
              <a:rPr lang="en-US" b="1" kern="0" dirty="0">
                <a:solidFill>
                  <a:srgbClr val="558ED5"/>
                </a:solidFill>
              </a:rPr>
              <a:t>Curiosity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b="1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Entrepreneurship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598161-AB2A-7386-B3E8-CB189DA65897}"/>
              </a:ext>
            </a:extLst>
          </p:cNvPr>
          <p:cNvSpPr txBox="1"/>
          <p:nvPr/>
        </p:nvSpPr>
        <p:spPr>
          <a:xfrm>
            <a:off x="2177688" y="2598336"/>
            <a:ext cx="171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</a:rPr>
              <a:t>Ethics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2410F5-41D0-4B18-6E91-71E62F065DAB}"/>
              </a:ext>
            </a:extLst>
          </p:cNvPr>
          <p:cNvSpPr txBox="1"/>
          <p:nvPr/>
        </p:nvSpPr>
        <p:spPr>
          <a:xfrm>
            <a:off x="5272362" y="2635866"/>
            <a:ext cx="171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Execution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EDBCB-EED7-3863-F2A1-F0726A92C08D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372941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5AEFD-C73E-6305-F0B4-30F30B2FE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BF195D-2205-5EF8-7574-B9A7D6199576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BIY AI Skills: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46F812-0B1A-DD4B-404A-7AED77B60BD5}"/>
              </a:ext>
            </a:extLst>
          </p:cNvPr>
          <p:cNvSpPr txBox="1"/>
          <p:nvPr/>
        </p:nvSpPr>
        <p:spPr>
          <a:xfrm>
            <a:off x="637563" y="811171"/>
            <a:ext cx="781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BIY exercises 9 valuable AI skills?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5E798-8224-1F7D-2576-F536F5E4469C}"/>
              </a:ext>
            </a:extLst>
          </p:cNvPr>
          <p:cNvSpPr txBox="1"/>
          <p:nvPr/>
        </p:nvSpPr>
        <p:spPr>
          <a:xfrm>
            <a:off x="637563" y="1446325"/>
            <a:ext cx="6085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1) Project storylines. </a:t>
            </a:r>
          </a:p>
          <a:p>
            <a:r>
              <a:rPr lang="en-US" dirty="0"/>
              <a:t>	(Ethics, curiosity, creativity, entrepreneurship)</a:t>
            </a:r>
          </a:p>
          <a:p>
            <a:endParaRPr lang="en-US" dirty="0"/>
          </a:p>
          <a:p>
            <a:r>
              <a:rPr lang="en-US" b="1" dirty="0"/>
              <a:t> 2) Build-It-Blocks </a:t>
            </a:r>
          </a:p>
          <a:p>
            <a:r>
              <a:rPr lang="en-US" dirty="0"/>
              <a:t>	(First principles, tools, problem solving tricks)</a:t>
            </a:r>
          </a:p>
          <a:p>
            <a:endParaRPr lang="en-US" dirty="0"/>
          </a:p>
          <a:p>
            <a:r>
              <a:rPr lang="en-US" b="1" dirty="0"/>
              <a:t>3)  Invention Universe</a:t>
            </a:r>
          </a:p>
          <a:p>
            <a:r>
              <a:rPr lang="en-US" dirty="0"/>
              <a:t>	(Respect, communication)</a:t>
            </a:r>
          </a:p>
        </p:txBody>
      </p:sp>
      <p:pic>
        <p:nvPicPr>
          <p:cNvPr id="4" name="Picture 3" descr="A stack of boxes with letters on them&#10;&#10;AI-generated content may be incorrect.">
            <a:extLst>
              <a:ext uri="{FF2B5EF4-FFF2-40B4-BE49-F238E27FC236}">
                <a16:creationId xmlns:a16="http://schemas.microsoft.com/office/drawing/2014/main" id="{5E1B87E1-A332-2EFE-EB7D-1E75E6414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r="31670"/>
          <a:stretch>
            <a:fillRect/>
          </a:stretch>
        </p:blipFill>
        <p:spPr>
          <a:xfrm>
            <a:off x="5534613" y="3055111"/>
            <a:ext cx="3002801" cy="3535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CDDBB8-6CC7-3B1C-859C-EFC433C06A52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322078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10397-F78B-0950-94C6-E79496163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E023DF-897A-93F5-4A9B-1ECAEE60AFF6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1AB2B-428B-0575-A047-1512DC74D065}"/>
              </a:ext>
            </a:extLst>
          </p:cNvPr>
          <p:cNvSpPr txBox="1"/>
          <p:nvPr/>
        </p:nvSpPr>
        <p:spPr>
          <a:xfrm>
            <a:off x="637563" y="1108700"/>
            <a:ext cx="608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AI tools and agents aggressively in all 30 BIY projects to experience the pros and cons.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D87372-F35F-B606-6490-AC05DE9EF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6" b="25701"/>
          <a:stretch>
            <a:fillRect/>
          </a:stretch>
        </p:blipFill>
        <p:spPr>
          <a:xfrm>
            <a:off x="1372381" y="2052560"/>
            <a:ext cx="6119256" cy="34251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298A99-5A8A-5F64-EC05-E8C7C3A456C0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286590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101:	History of Tools and Prompt Engineering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Document the </a:t>
            </a:r>
            <a:r>
              <a:rPr lang="en-US" sz="1600" dirty="0">
                <a:highlight>
                  <a:srgbClr val="FFFF00"/>
                </a:highlight>
              </a:rPr>
              <a:t>Problem and Mission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is the </a:t>
            </a:r>
            <a:r>
              <a:rPr lang="en-US" sz="1600" dirty="0">
                <a:highlight>
                  <a:srgbClr val="FFFF00"/>
                </a:highlight>
              </a:rPr>
              <a:t>definition</a:t>
            </a:r>
            <a:r>
              <a:rPr lang="en-US" sz="1600" dirty="0"/>
              <a:t> of Artificial Intelligence?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Research </a:t>
            </a:r>
            <a:r>
              <a:rPr lang="en-US" sz="1600" dirty="0">
                <a:highlight>
                  <a:srgbClr val="FFFF00"/>
                </a:highlight>
              </a:rPr>
              <a:t>examples</a:t>
            </a:r>
            <a:r>
              <a:rPr lang="en-US" sz="1600" dirty="0"/>
              <a:t> of AI tools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Document technology </a:t>
            </a:r>
            <a:r>
              <a:rPr lang="en-US" sz="1600" dirty="0">
                <a:highlight>
                  <a:srgbClr val="FFFF00"/>
                </a:highlight>
              </a:rPr>
              <a:t>ethics: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How did tools like the printing press and camera impact society?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What is plagiarism?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What is an AI hallucination?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are the attributes of a question or </a:t>
            </a:r>
            <a:r>
              <a:rPr lang="en-US" sz="1600" dirty="0">
                <a:highlight>
                  <a:srgbClr val="FFFF00"/>
                </a:highlight>
              </a:rPr>
              <a:t>prompt </a:t>
            </a:r>
            <a:r>
              <a:rPr lang="en-US" sz="1600" dirty="0"/>
              <a:t>that gets a useful answer?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are 3 ways to make a robot smart?  (Rules-based, ML, Neural Networks.)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ighlight>
                  <a:srgbClr val="FFFF00"/>
                </a:highlight>
              </a:rPr>
              <a:t>Code</a:t>
            </a:r>
            <a:r>
              <a:rPr lang="en-US" sz="1600" dirty="0"/>
              <a:t> Scratch to talk to a smart AI robot.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7410EB-016D-1F98-4451-5EC4F6F55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384" y="1333987"/>
            <a:ext cx="1729858" cy="171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3B8BB7-739A-22AC-3BD3-7236ACDFE2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427" y="1333987"/>
            <a:ext cx="1652762" cy="1958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8E35-D1A4-300D-57DD-429A270A3C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695" y="1462201"/>
            <a:ext cx="1945283" cy="1589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40570B-2346-9067-0AB2-CEA42EEE56F4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  <p:sp>
        <p:nvSpPr>
          <p:cNvPr id="6" name="Rectangle: Rounded Corners 5">
            <a:hlinkClick r:id="rId6"/>
            <a:extLst>
              <a:ext uri="{FF2B5EF4-FFF2-40B4-BE49-F238E27FC236}">
                <a16:creationId xmlns:a16="http://schemas.microsoft.com/office/drawing/2014/main" id="{FAF7D6D8-0513-49DB-098C-5E3537CF45A0}"/>
              </a:ext>
            </a:extLst>
          </p:cNvPr>
          <p:cNvSpPr/>
          <p:nvPr/>
        </p:nvSpPr>
        <p:spPr>
          <a:xfrm>
            <a:off x="7619999" y="6125028"/>
            <a:ext cx="1263941" cy="51427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97265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102:	Use AI tools to tell a story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the Problem and Mission.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are the </a:t>
            </a:r>
            <a:r>
              <a:rPr lang="en-US" dirty="0">
                <a:highlight>
                  <a:srgbClr val="FFFF00"/>
                </a:highlight>
              </a:rPr>
              <a:t>attributes of famous stories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Write the goals and context of your story about a smart robot.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Write a story </a:t>
            </a:r>
            <a:r>
              <a:rPr lang="en-US" dirty="0"/>
              <a:t>example.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AI tool </a:t>
            </a:r>
            <a:r>
              <a:rPr lang="en-US" dirty="0">
                <a:highlight>
                  <a:srgbClr val="FFFF00"/>
                </a:highlight>
              </a:rPr>
              <a:t>Bing/ChatGPT </a:t>
            </a:r>
            <a:r>
              <a:rPr lang="en-US" dirty="0"/>
              <a:t>to enhance your story.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Summarize what you learned from Bing/ChatGPT.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an animated Scratch video that makes your story go viral.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 descr="A chocolate book with a hand on the door&#10;&#10;Description automatically generated">
            <a:extLst>
              <a:ext uri="{FF2B5EF4-FFF2-40B4-BE49-F238E27FC236}">
                <a16:creationId xmlns:a16="http://schemas.microsoft.com/office/drawing/2014/main" id="{25545909-187C-9484-0D68-22E459555E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626" y="1111948"/>
            <a:ext cx="2454970" cy="2341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521671-57EA-DBE2-D857-3C00BA0DEBD3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  <p:sp>
        <p:nvSpPr>
          <p:cNvPr id="4" name="Rectangle: Rounded Corners 3">
            <a:hlinkClick r:id="rId4"/>
            <a:extLst>
              <a:ext uri="{FF2B5EF4-FFF2-40B4-BE49-F238E27FC236}">
                <a16:creationId xmlns:a16="http://schemas.microsoft.com/office/drawing/2014/main" id="{6491515E-CA49-F146-5795-CC8A8F6CC8BA}"/>
              </a:ext>
            </a:extLst>
          </p:cNvPr>
          <p:cNvSpPr/>
          <p:nvPr/>
        </p:nvSpPr>
        <p:spPr>
          <a:xfrm>
            <a:off x="7619999" y="6125028"/>
            <a:ext cx="1263941" cy="51427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63228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103:	Teach a smart AI robot to draw.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the Problem and Mission.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What is creativity</a:t>
            </a:r>
            <a:r>
              <a:rPr lang="en-US" dirty="0"/>
              <a:t>, and why is it important?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Research </a:t>
            </a:r>
            <a:r>
              <a:rPr lang="en-US" dirty="0">
                <a:highlight>
                  <a:srgbClr val="FFFF00"/>
                </a:highlight>
              </a:rPr>
              <a:t>attributes of famous modern, abstract art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Scratch to </a:t>
            </a:r>
            <a:r>
              <a:rPr lang="en-US" dirty="0">
                <a:highlight>
                  <a:srgbClr val="FFFF00"/>
                </a:highlight>
              </a:rPr>
              <a:t>teach a smart AI robot how to draw </a:t>
            </a:r>
            <a:r>
              <a:rPr lang="en-US" dirty="0"/>
              <a:t>a ‘creative’ picture.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feedback to improve the smart AI robot’s drawing skills.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your smart artist robot to the world.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D2CC16-A62C-6128-4DB6-1B63B146BA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7834" y="1451201"/>
            <a:ext cx="2273417" cy="235803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F900A4E-3D63-5981-40E3-2499251F9C7E}"/>
              </a:ext>
            </a:extLst>
          </p:cNvPr>
          <p:cNvSpPr/>
          <p:nvPr/>
        </p:nvSpPr>
        <p:spPr>
          <a:xfrm>
            <a:off x="4370664" y="2468479"/>
            <a:ext cx="453006" cy="40267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5221D-67E0-A33D-F600-D11CCBDCCAAA}"/>
              </a:ext>
            </a:extLst>
          </p:cNvPr>
          <p:cNvSpPr/>
          <p:nvPr/>
        </p:nvSpPr>
        <p:spPr>
          <a:xfrm>
            <a:off x="5083729" y="1428401"/>
            <a:ext cx="2709643" cy="2351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6DC2A-AC06-28B1-A553-49C3F9FA71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823" y="1518644"/>
            <a:ext cx="2529886" cy="217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35446B-48AC-D823-B17D-A11B22D8126B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  <p:sp>
        <p:nvSpPr>
          <p:cNvPr id="8" name="Rectangle: Rounded Corners 7">
            <a:hlinkClick r:id="rId5"/>
            <a:extLst>
              <a:ext uri="{FF2B5EF4-FFF2-40B4-BE49-F238E27FC236}">
                <a16:creationId xmlns:a16="http://schemas.microsoft.com/office/drawing/2014/main" id="{32809C82-1220-3F70-C55D-B611EE418881}"/>
              </a:ext>
            </a:extLst>
          </p:cNvPr>
          <p:cNvSpPr/>
          <p:nvPr/>
        </p:nvSpPr>
        <p:spPr>
          <a:xfrm>
            <a:off x="7619999" y="6125028"/>
            <a:ext cx="1263941" cy="51427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48347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104:	Teach a smart AI robot to compose music.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the Problem and Mission.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creativity, and why is it important?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Research</a:t>
            </a:r>
            <a:r>
              <a:rPr lang="en-US" dirty="0"/>
              <a:t> attributes of famous music composers?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</a:t>
            </a:r>
            <a:r>
              <a:rPr lang="en-US" dirty="0">
                <a:highlight>
                  <a:srgbClr val="FFFF00"/>
                </a:highlight>
              </a:rPr>
              <a:t>music concepts</a:t>
            </a:r>
            <a:r>
              <a:rPr lang="en-US" dirty="0"/>
              <a:t>: Timing and Scales.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Scratch to </a:t>
            </a:r>
            <a:r>
              <a:rPr lang="en-US" dirty="0">
                <a:highlight>
                  <a:srgbClr val="FFFF00"/>
                </a:highlight>
              </a:rPr>
              <a:t>teach a smart AI robot how to compose </a:t>
            </a:r>
            <a:r>
              <a:rPr lang="en-US" dirty="0"/>
              <a:t>unique music.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feedback to improve the smart AI robot’s music skills.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your smart musician robot to the world.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6B59BE-233A-2273-A3B7-99E0E065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902" y="1422278"/>
            <a:ext cx="987638" cy="1676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7B84E-2DB5-3181-3DB1-4699A8E1C0D6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  <p:sp>
        <p:nvSpPr>
          <p:cNvPr id="4" name="Rectangle: Rounded Corners 3">
            <a:hlinkClick r:id="rId4"/>
            <a:extLst>
              <a:ext uri="{FF2B5EF4-FFF2-40B4-BE49-F238E27FC236}">
                <a16:creationId xmlns:a16="http://schemas.microsoft.com/office/drawing/2014/main" id="{D6B26B55-FE30-D96B-CF73-EDC479FC9987}"/>
              </a:ext>
            </a:extLst>
          </p:cNvPr>
          <p:cNvSpPr/>
          <p:nvPr/>
        </p:nvSpPr>
        <p:spPr>
          <a:xfrm>
            <a:off x="7619999" y="6125028"/>
            <a:ext cx="1263941" cy="51427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42604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CE710-F130-A724-A4C9-6524ED610098}"/>
              </a:ext>
            </a:extLst>
          </p:cNvPr>
          <p:cNvSpPr txBox="1"/>
          <p:nvPr/>
        </p:nvSpPr>
        <p:spPr>
          <a:xfrm>
            <a:off x="637563" y="411061"/>
            <a:ext cx="824637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105:	Build a smart AI alarm clock. 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		Intro to Computer Science and Electronics.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		</a:t>
            </a:r>
            <a:r>
              <a:rPr lang="en-US" sz="2000" b="1" dirty="0">
                <a:solidFill>
                  <a:srgbClr val="FF0000"/>
                </a:solidFill>
              </a:rPr>
              <a:t>In development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the Problem and Mission.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project planning process.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Research Inputs, Outputs, Processing, Feedback.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Specify a smart AI robot alarm clock.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Plan clever human/machine communication.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programming primitives.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Test how long it takes to execute computer commands.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a timer and test how accurate it is.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are the pros and cons of Scratch, Python, C++, Java, JavaScript?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Scratch and ??? to make an accurate, talking alarm clock.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your smart AI robot alarm clock to the world.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What are the limitations of AI computers?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66A07-3169-A907-F2A6-DB59FF75B0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332" y="2028536"/>
            <a:ext cx="2182609" cy="15146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391030-B97F-1460-08A5-2225409333FF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  <p:sp>
        <p:nvSpPr>
          <p:cNvPr id="5" name="Rectangle: Rounded Corners 4">
            <a:hlinkClick r:id="rId4"/>
            <a:extLst>
              <a:ext uri="{FF2B5EF4-FFF2-40B4-BE49-F238E27FC236}">
                <a16:creationId xmlns:a16="http://schemas.microsoft.com/office/drawing/2014/main" id="{2D84A5AB-090F-4039-365D-3E4709B5E6E8}"/>
              </a:ext>
            </a:extLst>
          </p:cNvPr>
          <p:cNvSpPr/>
          <p:nvPr/>
        </p:nvSpPr>
        <p:spPr>
          <a:xfrm>
            <a:off x="7619999" y="6125028"/>
            <a:ext cx="1263941" cy="51427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73734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A37C8-F233-8423-AE45-18799C4F3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63777C-6F50-A61B-1708-8624587D06F1}"/>
              </a:ext>
            </a:extLst>
          </p:cNvPr>
          <p:cNvSpPr txBox="1"/>
          <p:nvPr/>
        </p:nvSpPr>
        <p:spPr>
          <a:xfrm>
            <a:off x="637563" y="411061"/>
            <a:ext cx="824637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106:	Teach a smart AI robot to recognize patterns.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the Problem and Mission.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creativity, and why is it important?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Research</a:t>
            </a:r>
            <a:r>
              <a:rPr lang="en-US" dirty="0"/>
              <a:t> 3 ways to make a robot smart?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</a:t>
            </a:r>
            <a:r>
              <a:rPr lang="en-US" dirty="0">
                <a:highlight>
                  <a:srgbClr val="FFFF00"/>
                </a:highlight>
              </a:rPr>
              <a:t>neural networks.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</a:t>
            </a:r>
            <a:r>
              <a:rPr lang="en-US" dirty="0">
                <a:highlight>
                  <a:srgbClr val="FFFF00"/>
                </a:highlight>
              </a:rPr>
              <a:t>hallucinations.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Train a robot to </a:t>
            </a:r>
            <a:r>
              <a:rPr lang="en-US" dirty="0">
                <a:highlight>
                  <a:srgbClr val="FFFF00"/>
                </a:highlight>
              </a:rPr>
              <a:t>recognize picture patterns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your project to the world.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3ECE8-8E20-DAF3-9B8F-4F954BD2A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654" y="1387340"/>
            <a:ext cx="4082070" cy="1989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683ED-A6B4-6BCA-FEB3-E73420BB8D6D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  <p:sp>
        <p:nvSpPr>
          <p:cNvPr id="4" name="Rectangle: Rounded Corners 3">
            <a:hlinkClick r:id="rId4"/>
            <a:extLst>
              <a:ext uri="{FF2B5EF4-FFF2-40B4-BE49-F238E27FC236}">
                <a16:creationId xmlns:a16="http://schemas.microsoft.com/office/drawing/2014/main" id="{8220103E-51B5-6046-CA1F-34C8CC3E77FF}"/>
              </a:ext>
            </a:extLst>
          </p:cNvPr>
          <p:cNvSpPr/>
          <p:nvPr/>
        </p:nvSpPr>
        <p:spPr>
          <a:xfrm>
            <a:off x="7619999" y="6125028"/>
            <a:ext cx="1263941" cy="51427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25413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DCF16-63D0-180F-B83A-3137B948BE6F}"/>
              </a:ext>
            </a:extLst>
          </p:cNvPr>
          <p:cNvSpPr/>
          <p:nvPr/>
        </p:nvSpPr>
        <p:spPr>
          <a:xfrm>
            <a:off x="0" y="66675"/>
            <a:ext cx="9144000" cy="67913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Google Shape;127;p2"/>
          <p:cNvSpPr txBox="1"/>
          <p:nvPr/>
        </p:nvSpPr>
        <p:spPr>
          <a:xfrm>
            <a:off x="528506" y="3775045"/>
            <a:ext cx="8053431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cs typeface="Arial"/>
                <a:sym typeface="Arial"/>
              </a:rPr>
              <a:t>911 Calling all robots!</a:t>
            </a:r>
          </a:p>
          <a:p>
            <a:pPr algn="ctr" defTabSz="91440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Ribeye" panose="020B0604020202020204" charset="0"/>
                <a:cs typeface="Arial"/>
                <a:sym typeface="Arial"/>
              </a:rPr>
              <a:t>We have a problem.</a:t>
            </a:r>
            <a:endParaRPr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algn="ctr" defTabSz="914400">
              <a:buClr>
                <a:srgbClr val="000000"/>
              </a:buClr>
              <a:defRPr/>
            </a:pPr>
            <a:endParaRPr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algn="ctr" defTabSz="914400">
              <a:buClr>
                <a:srgbClr val="000000"/>
              </a:buClr>
              <a:defRPr/>
            </a:pPr>
            <a:r>
              <a:rPr 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Why should we be AI fluent?</a:t>
            </a: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</p:txBody>
      </p:sp>
      <p:grpSp>
        <p:nvGrpSpPr>
          <p:cNvPr id="130" name="Google Shape;130;p2"/>
          <p:cNvGrpSpPr/>
          <p:nvPr/>
        </p:nvGrpSpPr>
        <p:grpSpPr>
          <a:xfrm>
            <a:off x="520118" y="-74103"/>
            <a:ext cx="8085596" cy="336958"/>
            <a:chOff x="520118" y="-74103"/>
            <a:chExt cx="8085596" cy="336958"/>
          </a:xfrm>
        </p:grpSpPr>
        <p:grpSp>
          <p:nvGrpSpPr>
            <p:cNvPr id="131" name="Google Shape;131;p2"/>
            <p:cNvGrpSpPr/>
            <p:nvPr/>
          </p:nvGrpSpPr>
          <p:grpSpPr>
            <a:xfrm>
              <a:off x="520118" y="-67112"/>
              <a:ext cx="411060" cy="327171"/>
              <a:chOff x="377505" y="-67112"/>
              <a:chExt cx="411060" cy="327171"/>
            </a:xfrm>
          </p:grpSpPr>
          <p:sp>
            <p:nvSpPr>
              <p:cNvPr id="132" name="Google Shape;13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2"/>
            <p:cNvGrpSpPr/>
            <p:nvPr/>
          </p:nvGrpSpPr>
          <p:grpSpPr>
            <a:xfrm>
              <a:off x="1209414" y="-65714"/>
              <a:ext cx="411060" cy="327171"/>
              <a:chOff x="377505" y="-67112"/>
              <a:chExt cx="411060" cy="327171"/>
            </a:xfrm>
          </p:grpSpPr>
          <p:sp>
            <p:nvSpPr>
              <p:cNvPr id="135" name="Google Shape;13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2"/>
            <p:cNvGrpSpPr/>
            <p:nvPr/>
          </p:nvGrpSpPr>
          <p:grpSpPr>
            <a:xfrm>
              <a:off x="1898710" y="-64316"/>
              <a:ext cx="411060" cy="327171"/>
              <a:chOff x="377505" y="-67112"/>
              <a:chExt cx="411060" cy="327171"/>
            </a:xfrm>
          </p:grpSpPr>
          <p:sp>
            <p:nvSpPr>
              <p:cNvPr id="138" name="Google Shape;138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>
              <a:off x="2601988" y="-74103"/>
              <a:ext cx="411060" cy="327171"/>
              <a:chOff x="377505" y="-67112"/>
              <a:chExt cx="411060" cy="327171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3291284" y="-72705"/>
              <a:ext cx="411060" cy="327171"/>
              <a:chOff x="377505" y="-67112"/>
              <a:chExt cx="411060" cy="327171"/>
            </a:xfrm>
          </p:grpSpPr>
          <p:sp>
            <p:nvSpPr>
              <p:cNvPr id="144" name="Google Shape;144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2"/>
            <p:cNvGrpSpPr/>
            <p:nvPr/>
          </p:nvGrpSpPr>
          <p:grpSpPr>
            <a:xfrm>
              <a:off x="3980580" y="-71307"/>
              <a:ext cx="411060" cy="327171"/>
              <a:chOff x="377505" y="-67112"/>
              <a:chExt cx="411060" cy="327171"/>
            </a:xfrm>
          </p:grpSpPr>
          <p:sp>
            <p:nvSpPr>
              <p:cNvPr id="147" name="Google Shape;147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2"/>
            <p:cNvGrpSpPr/>
            <p:nvPr/>
          </p:nvGrpSpPr>
          <p:grpSpPr>
            <a:xfrm>
              <a:off x="4734192" y="-67112"/>
              <a:ext cx="411060" cy="327171"/>
              <a:chOff x="377505" y="-67112"/>
              <a:chExt cx="411060" cy="327171"/>
            </a:xfrm>
          </p:grpSpPr>
          <p:sp>
            <p:nvSpPr>
              <p:cNvPr id="150" name="Google Shape;150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5423488" y="-65714"/>
              <a:ext cx="411060" cy="327171"/>
              <a:chOff x="377505" y="-67112"/>
              <a:chExt cx="411060" cy="327171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2"/>
            <p:cNvGrpSpPr/>
            <p:nvPr/>
          </p:nvGrpSpPr>
          <p:grpSpPr>
            <a:xfrm>
              <a:off x="6112784" y="-64316"/>
              <a:ext cx="411060" cy="327171"/>
              <a:chOff x="377505" y="-67112"/>
              <a:chExt cx="411060" cy="327171"/>
            </a:xfrm>
          </p:grpSpPr>
          <p:sp>
            <p:nvSpPr>
              <p:cNvPr id="156" name="Google Shape;156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2"/>
            <p:cNvGrpSpPr/>
            <p:nvPr/>
          </p:nvGrpSpPr>
          <p:grpSpPr>
            <a:xfrm>
              <a:off x="6816062" y="-74103"/>
              <a:ext cx="411060" cy="327171"/>
              <a:chOff x="377505" y="-67112"/>
              <a:chExt cx="411060" cy="327171"/>
            </a:xfrm>
          </p:grpSpPr>
          <p:sp>
            <p:nvSpPr>
              <p:cNvPr id="159" name="Google Shape;159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2"/>
            <p:cNvGrpSpPr/>
            <p:nvPr/>
          </p:nvGrpSpPr>
          <p:grpSpPr>
            <a:xfrm>
              <a:off x="7505358" y="-72705"/>
              <a:ext cx="411060" cy="327171"/>
              <a:chOff x="377505" y="-67112"/>
              <a:chExt cx="411060" cy="327171"/>
            </a:xfrm>
          </p:grpSpPr>
          <p:sp>
            <p:nvSpPr>
              <p:cNvPr id="162" name="Google Shape;16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2"/>
            <p:cNvGrpSpPr/>
            <p:nvPr/>
          </p:nvGrpSpPr>
          <p:grpSpPr>
            <a:xfrm>
              <a:off x="8194654" y="-71307"/>
              <a:ext cx="411060" cy="327171"/>
              <a:chOff x="377505" y="-67112"/>
              <a:chExt cx="411060" cy="327171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325" y="3593253"/>
            <a:ext cx="3264583" cy="575548"/>
          </a:xfrm>
          <a:prstGeom prst="rect">
            <a:avLst/>
          </a:prstGeom>
        </p:spPr>
      </p:pic>
      <p:pic>
        <p:nvPicPr>
          <p:cNvPr id="4" name="Picture 3" descr="A cartoon robot with a lightning bolt&#10;&#10;Description automatically generated">
            <a:extLst>
              <a:ext uri="{FF2B5EF4-FFF2-40B4-BE49-F238E27FC236}">
                <a16:creationId xmlns:a16="http://schemas.microsoft.com/office/drawing/2014/main" id="{20E2D978-3314-6FEA-8E05-FB485E497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73" y="885344"/>
            <a:ext cx="2190750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A2A4E-F55D-6B33-E238-E5B38667E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2D26BC-15A4-6E33-4220-556C6B44D66B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BIY Environment: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6EB20-721F-01AF-72C8-DE38D8A3C1AB}"/>
              </a:ext>
            </a:extLst>
          </p:cNvPr>
          <p:cNvSpPr txBox="1"/>
          <p:nvPr/>
        </p:nvSpPr>
        <p:spPr>
          <a:xfrm>
            <a:off x="637563" y="811171"/>
            <a:ext cx="78141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Safe  (No mean machines.  Tool Rule #1: Don’t cut finger off.)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Prosperous (Lots of tools, toys, and junk)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Trust and Respect  (Global laboratory)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Diverse (Multi-discipline. Global laboratory)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Maximum Freedom  (Think like an artist. Cookbooks -&gt; </a:t>
            </a:r>
            <a:r>
              <a:rPr lang="en-US" dirty="0" err="1"/>
              <a:t>Proj</a:t>
            </a:r>
            <a:r>
              <a:rPr lang="en-US" dirty="0"/>
              <a:t> </a:t>
            </a:r>
            <a:r>
              <a:rPr lang="en-US" dirty="0" err="1"/>
              <a:t>Mgmt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Playful  (Lifelong Kindergarten.  Gamify everything.)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Entrepreneurial  (Be strong, fast, smart, and prosperous.)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Curious  (Beyond Black Boxes)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Fearless (Don’t be afraid to look silly. Learn what not to do. 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Passionate (Growth path)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A stack of boxes with letters on them&#10;&#10;AI-generated content may be incorrect.">
            <a:extLst>
              <a:ext uri="{FF2B5EF4-FFF2-40B4-BE49-F238E27FC236}">
                <a16:creationId xmlns:a16="http://schemas.microsoft.com/office/drawing/2014/main" id="{42A909B5-9018-8E9C-21E1-328FA3825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r="31670"/>
          <a:stretch>
            <a:fillRect/>
          </a:stretch>
        </p:blipFill>
        <p:spPr>
          <a:xfrm>
            <a:off x="5534613" y="3055111"/>
            <a:ext cx="3002801" cy="3535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2057D-1AF3-06C0-6958-715CB9D71E59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9CF6B-6CB5-8641-9C66-0112885BE795}"/>
              </a:ext>
            </a:extLst>
          </p:cNvPr>
          <p:cNvSpPr txBox="1"/>
          <p:nvPr/>
        </p:nvSpPr>
        <p:spPr>
          <a:xfrm>
            <a:off x="716959" y="4470535"/>
            <a:ext cx="451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Help us evolve this environment and find a wise balance between the virtual world and real world.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9BDA6-9B70-4238-302C-BB6A7D8C0A96}"/>
              </a:ext>
            </a:extLst>
          </p:cNvPr>
          <p:cNvSpPr txBox="1"/>
          <p:nvPr/>
        </p:nvSpPr>
        <p:spPr>
          <a:xfrm>
            <a:off x="692331" y="3950492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Invitation: </a:t>
            </a:r>
          </a:p>
        </p:txBody>
      </p:sp>
    </p:spTree>
    <p:extLst>
      <p:ext uri="{BB962C8B-B14F-4D97-AF65-F5344CB8AC3E}">
        <p14:creationId xmlns:p14="http://schemas.microsoft.com/office/powerpoint/2010/main" val="875832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79772A-46D9-C31E-2D68-6E99A243D9C1}"/>
              </a:ext>
            </a:extLst>
          </p:cNvPr>
          <p:cNvSpPr txBox="1"/>
          <p:nvPr/>
        </p:nvSpPr>
        <p:spPr>
          <a:xfrm>
            <a:off x="2028579" y="1580827"/>
            <a:ext cx="508684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Notes,</a:t>
            </a:r>
          </a:p>
          <a:p>
            <a:pPr algn="ctr"/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Feedback from Parents,</a:t>
            </a:r>
          </a:p>
          <a:p>
            <a:pPr algn="ctr"/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and</a:t>
            </a:r>
          </a:p>
          <a:p>
            <a:pPr algn="ctr"/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Research References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15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209C4-F566-C073-C03A-2C3B3027C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0BAE00-CC9A-E4F0-1949-4DE3484C4105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Research Influencers - AI Skills: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47D7F4-6EBC-7A40-D6B8-FC99EC232A23}"/>
              </a:ext>
            </a:extLst>
          </p:cNvPr>
          <p:cNvSpPr txBox="1"/>
          <p:nvPr/>
        </p:nvSpPr>
        <p:spPr>
          <a:xfrm>
            <a:off x="637563" y="811171"/>
            <a:ext cx="726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skills tomorrow’s companies will need in an AI world?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3769A7-E4DA-1F89-29BF-8B290E791F95}"/>
              </a:ext>
            </a:extLst>
          </p:cNvPr>
          <p:cNvSpPr txBox="1"/>
          <p:nvPr/>
        </p:nvSpPr>
        <p:spPr>
          <a:xfrm>
            <a:off x="2837424" y="1389516"/>
            <a:ext cx="6161796" cy="476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Curiosity</a:t>
            </a:r>
          </a:p>
          <a:p>
            <a:r>
              <a:rPr lang="en-US" dirty="0"/>
              <a:t>Read a lot.  Learn a lot in multiple fields.  Apply critical thinking to anything you are told.</a:t>
            </a:r>
          </a:p>
          <a:p>
            <a:r>
              <a:rPr lang="en-US" sz="800" dirty="0"/>
              <a:t> </a:t>
            </a:r>
          </a:p>
          <a:p>
            <a:r>
              <a:rPr lang="en-US" i="1" dirty="0"/>
              <a:t>Elon Musk to future officers at West Point</a:t>
            </a:r>
          </a:p>
          <a:p>
            <a:endParaRPr lang="en-US" dirty="0"/>
          </a:p>
          <a:p>
            <a:pPr>
              <a:lnSpc>
                <a:spcPts val="3600"/>
              </a:lnSpc>
            </a:pPr>
            <a:r>
              <a:rPr lang="en-US" sz="2400" b="1" dirty="0">
                <a:solidFill>
                  <a:srgbClr val="C00000"/>
                </a:solidFill>
              </a:rPr>
              <a:t>Cultivate virtues</a:t>
            </a:r>
          </a:p>
          <a:p>
            <a:r>
              <a:rPr lang="en-US" sz="2000" dirty="0"/>
              <a:t>These virtues include imagination, risk-taking, and pursuing personal goals</a:t>
            </a:r>
          </a:p>
          <a:p>
            <a:r>
              <a:rPr lang="en-US" sz="800" i="1" dirty="0"/>
              <a:t> </a:t>
            </a:r>
          </a:p>
          <a:p>
            <a:r>
              <a:rPr lang="en-US" sz="2000" i="1" dirty="0"/>
              <a:t>Ayn Rand – Philosopher who inspires many builders</a:t>
            </a:r>
          </a:p>
          <a:p>
            <a:pPr>
              <a:lnSpc>
                <a:spcPts val="2100"/>
              </a:lnSpc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ts val="2100"/>
              </a:lnSpc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ts val="2100"/>
              </a:lnSpc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ts val="2100"/>
              </a:lnSpc>
            </a:pPr>
            <a:r>
              <a:rPr lang="en-US" sz="2400" b="1" dirty="0">
                <a:solidFill>
                  <a:srgbClr val="C00000"/>
                </a:solidFill>
              </a:rPr>
              <a:t>Humility, openness, fairness</a:t>
            </a:r>
          </a:p>
          <a:p>
            <a:pPr>
              <a:lnSpc>
                <a:spcPts val="2100"/>
              </a:lnSpc>
            </a:pPr>
            <a:r>
              <a:rPr lang="en-US" sz="8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i="1" dirty="0"/>
              <a:t>Jaimie Diamon – CEO JP Morgan, world’s biggest bank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1C200-7AB5-E0E3-CADE-1DFBCDC0C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16" r="24965"/>
          <a:stretch>
            <a:fillRect/>
          </a:stretch>
        </p:blipFill>
        <p:spPr>
          <a:xfrm>
            <a:off x="945396" y="1354752"/>
            <a:ext cx="1195369" cy="1405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DEBA72-6595-A491-9316-3E32113CC3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97" y="4977709"/>
            <a:ext cx="931707" cy="1469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F761B8-F7F8-1631-1F8C-B341A9D7A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01" y="3051181"/>
            <a:ext cx="1406764" cy="1557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4F8CAF-52F8-F349-550C-CCF190359B2C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4002332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D24BD-D21C-258B-C0B4-91341B428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BE38D2-3F91-58B0-F353-9C5122B8CD67}"/>
              </a:ext>
            </a:extLst>
          </p:cNvPr>
          <p:cNvSpPr txBox="1"/>
          <p:nvPr/>
        </p:nvSpPr>
        <p:spPr>
          <a:xfrm>
            <a:off x="637563" y="811171"/>
            <a:ext cx="726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skills tomorrow’s leaders will need in an AI world?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FEB60-5C9D-48DB-61D3-B9D267EC8660}"/>
              </a:ext>
            </a:extLst>
          </p:cNvPr>
          <p:cNvSpPr txBox="1"/>
          <p:nvPr/>
        </p:nvSpPr>
        <p:spPr>
          <a:xfrm>
            <a:off x="2837424" y="1389516"/>
            <a:ext cx="6046517" cy="485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000" b="1" dirty="0">
                <a:solidFill>
                  <a:srgbClr val="C00000"/>
                </a:solidFill>
              </a:rPr>
              <a:t>Adaptability and emotional intelligence</a:t>
            </a:r>
          </a:p>
          <a:p>
            <a:r>
              <a:rPr lang="en-US" sz="800" i="1" dirty="0"/>
              <a:t> </a:t>
            </a:r>
          </a:p>
          <a:p>
            <a:r>
              <a:rPr lang="en-US" i="1" dirty="0"/>
              <a:t>Gwen Shotwell – President SpaceX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b="1" dirty="0">
                <a:solidFill>
                  <a:srgbClr val="C00000"/>
                </a:solidFill>
              </a:rPr>
              <a:t>Resilience</a:t>
            </a:r>
          </a:p>
          <a:p>
            <a:r>
              <a:rPr lang="en-US" sz="2000" dirty="0"/>
              <a:t>“Determination, and the ability to set the right direction for AI tools will be crucial in the age of AI.”</a:t>
            </a:r>
          </a:p>
          <a:p>
            <a:r>
              <a:rPr lang="en-US" sz="800" i="1" dirty="0"/>
              <a:t> </a:t>
            </a:r>
          </a:p>
          <a:p>
            <a:r>
              <a:rPr lang="en-US" sz="2000" i="1" dirty="0"/>
              <a:t>Sam Altman – ChatGPT founder</a:t>
            </a:r>
          </a:p>
          <a:p>
            <a:endParaRPr lang="en-US" dirty="0"/>
          </a:p>
          <a:p>
            <a:endParaRPr lang="en-US" dirty="0"/>
          </a:p>
          <a:p>
            <a:pPr>
              <a:lnSpc>
                <a:spcPts val="3600"/>
              </a:lnSpc>
            </a:pPr>
            <a:r>
              <a:rPr lang="en-US" sz="2400" b="1" dirty="0">
                <a:solidFill>
                  <a:srgbClr val="C00000"/>
                </a:solidFill>
              </a:rPr>
              <a:t>Love</a:t>
            </a:r>
          </a:p>
          <a:p>
            <a:r>
              <a:rPr lang="en-US" dirty="0"/>
              <a:t>“Spread love everywhere you go.”</a:t>
            </a:r>
          </a:p>
          <a:p>
            <a:endParaRPr lang="en-US" sz="800" dirty="0"/>
          </a:p>
          <a:p>
            <a:r>
              <a:rPr lang="en-US" i="1" dirty="0"/>
              <a:t>Mother Teresa”</a:t>
            </a:r>
          </a:p>
        </p:txBody>
      </p:sp>
      <p:pic>
        <p:nvPicPr>
          <p:cNvPr id="1026" name="Picture 2" descr="Gwynne Shotwell, la mujer que frena los impulsos espaciales de Musk ...">
            <a:extLst>
              <a:ext uri="{FF2B5EF4-FFF2-40B4-BE49-F238E27FC236}">
                <a16:creationId xmlns:a16="http://schemas.microsoft.com/office/drawing/2014/main" id="{5BEB7D24-0095-DD53-981D-7A747A46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41" y="1307455"/>
            <a:ext cx="1479306" cy="14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7DBDD8-E70C-43A8-0BD2-B1450F9E8C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02" r="10056" b="16304"/>
          <a:stretch>
            <a:fillRect/>
          </a:stretch>
        </p:blipFill>
        <p:spPr>
          <a:xfrm>
            <a:off x="1134227" y="2982925"/>
            <a:ext cx="1105487" cy="1422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0CE872-B2F3-FB1B-6C5F-8F98EFC157D4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Research Influencers - AI Skills: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F9CCC68-7662-C48B-A474-1811EBEB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96" y="4754180"/>
            <a:ext cx="1244951" cy="14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96C86-85E1-0713-9C0F-8DA339BC85EC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3434361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4D7A2-734F-01FE-71BF-6E0DCD329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33282B-F566-7BA5-AE1C-6311508EB34F}"/>
              </a:ext>
            </a:extLst>
          </p:cNvPr>
          <p:cNvSpPr txBox="1"/>
          <p:nvPr/>
        </p:nvSpPr>
        <p:spPr>
          <a:xfrm>
            <a:off x="637563" y="811171"/>
            <a:ext cx="726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skills tomorrow’s leaders will need in an AI world?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FAFF3-5D77-9EAE-16D2-4C0D33369874}"/>
              </a:ext>
            </a:extLst>
          </p:cNvPr>
          <p:cNvSpPr txBox="1"/>
          <p:nvPr/>
        </p:nvSpPr>
        <p:spPr>
          <a:xfrm>
            <a:off x="2837424" y="1389516"/>
            <a:ext cx="6046517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000" b="1" dirty="0">
                <a:solidFill>
                  <a:srgbClr val="C00000"/>
                </a:solidFill>
              </a:rPr>
              <a:t>Imagination</a:t>
            </a:r>
          </a:p>
          <a:p>
            <a:r>
              <a:rPr lang="en-US" dirty="0"/>
              <a:t>“Logic will get you from A to Z.  Imagination will get you everywhere.”</a:t>
            </a:r>
          </a:p>
          <a:p>
            <a:r>
              <a:rPr lang="en-US" i="1" dirty="0"/>
              <a:t>Albert Einstein – </a:t>
            </a:r>
            <a:r>
              <a:rPr lang="en-US" dirty="0"/>
              <a:t>E = mc²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Embrace change and experimentation</a:t>
            </a:r>
          </a:p>
          <a:p>
            <a:r>
              <a:rPr lang="en-US" sz="2000" dirty="0"/>
              <a:t>“I think I’ll be a little bit of a mad scientist this year.”</a:t>
            </a:r>
          </a:p>
          <a:p>
            <a:r>
              <a:rPr lang="en-US" sz="900" i="1" dirty="0"/>
              <a:t> </a:t>
            </a:r>
          </a:p>
          <a:p>
            <a:r>
              <a:rPr lang="en-US" sz="2000" i="1" dirty="0"/>
              <a:t>Lucy</a:t>
            </a:r>
            <a:endParaRPr lang="en-US" i="1" dirty="0"/>
          </a:p>
          <a:p>
            <a:r>
              <a:rPr lang="en-US" sz="2000" dirty="0"/>
              <a:t> </a:t>
            </a:r>
          </a:p>
          <a:p>
            <a:endParaRPr lang="en-US" sz="2000" dirty="0"/>
          </a:p>
          <a:p>
            <a:pPr algn="l">
              <a:lnSpc>
                <a:spcPts val="3600"/>
              </a:lnSpc>
            </a:pPr>
            <a:r>
              <a:rPr lang="en-US" sz="2000" b="1" dirty="0">
                <a:solidFill>
                  <a:srgbClr val="C00000"/>
                </a:solidFill>
              </a:rPr>
              <a:t>Willingness to take risks</a:t>
            </a:r>
          </a:p>
          <a:p>
            <a:r>
              <a:rPr lang="en-US" dirty="0"/>
              <a:t>“Risk is our business. That's what this starship is all about. That's why we’re aboard her.”</a:t>
            </a:r>
          </a:p>
          <a:p>
            <a:r>
              <a:rPr lang="en-US" sz="1000" dirty="0"/>
              <a:t> </a:t>
            </a:r>
          </a:p>
          <a:p>
            <a:r>
              <a:rPr lang="en-US" i="1" dirty="0"/>
              <a:t>Captain Kirk</a:t>
            </a:r>
          </a:p>
        </p:txBody>
      </p:sp>
      <p:pic>
        <p:nvPicPr>
          <p:cNvPr id="1027" name="Picture 3" descr="Lucy Van Pelt - Wikipedia">
            <a:extLst>
              <a:ext uri="{FF2B5EF4-FFF2-40B4-BE49-F238E27FC236}">
                <a16:creationId xmlns:a16="http://schemas.microsoft.com/office/drawing/2014/main" id="{068F6CAB-583D-4045-84CF-CB136F32A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694" y="3245534"/>
            <a:ext cx="1489714" cy="13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A3929D-8BDA-3F09-C63B-A445EA8965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16" y="4930688"/>
            <a:ext cx="1208913" cy="14600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E285A-9628-92A5-F550-283259AC3D82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Research Influencers - AI Skills: </a:t>
            </a:r>
          </a:p>
        </p:txBody>
      </p:sp>
      <p:pic>
        <p:nvPicPr>
          <p:cNvPr id="3074" name="Picture 2" descr="Albert Einstein cartoon character">
            <a:extLst>
              <a:ext uri="{FF2B5EF4-FFF2-40B4-BE49-F238E27FC236}">
                <a16:creationId xmlns:a16="http://schemas.microsoft.com/office/drawing/2014/main" id="{00F2AC88-25AB-5D16-164F-A317F96A2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19195" b="50000"/>
          <a:stretch>
            <a:fillRect/>
          </a:stretch>
        </p:blipFill>
        <p:spPr bwMode="auto">
          <a:xfrm>
            <a:off x="664067" y="1343800"/>
            <a:ext cx="1892868" cy="15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9B6E7E-FF4C-4133-9A19-0B3A5D4543F8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3754667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6B9BC-9E20-A391-F7EF-F01EF1C85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27894-40D2-34BE-3946-8528264BADA0}"/>
              </a:ext>
            </a:extLst>
          </p:cNvPr>
          <p:cNvSpPr txBox="1"/>
          <p:nvPr/>
        </p:nvSpPr>
        <p:spPr>
          <a:xfrm>
            <a:off x="637563" y="811171"/>
            <a:ext cx="726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skills tomorrow’s leaders will need in an AI world?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B5369-0CBB-C62E-7915-B6C0016171AE}"/>
              </a:ext>
            </a:extLst>
          </p:cNvPr>
          <p:cNvSpPr txBox="1"/>
          <p:nvPr/>
        </p:nvSpPr>
        <p:spPr>
          <a:xfrm>
            <a:off x="3274746" y="1389516"/>
            <a:ext cx="5339168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000" b="1" dirty="0">
                <a:solidFill>
                  <a:srgbClr val="C00000"/>
                </a:solidFill>
              </a:rPr>
              <a:t>Passion</a:t>
            </a:r>
          </a:p>
          <a:p>
            <a:r>
              <a:rPr lang="en-US" dirty="0"/>
              <a:t>“Don’t let the noise of others’ opinions drown out your own inner voice.”</a:t>
            </a:r>
          </a:p>
          <a:p>
            <a:r>
              <a:rPr lang="en-US" sz="800" dirty="0"/>
              <a:t> </a:t>
            </a:r>
          </a:p>
          <a:p>
            <a:r>
              <a:rPr lang="en-US" i="1" dirty="0"/>
              <a:t>Steve Jobs – Founder Apple Computer</a:t>
            </a:r>
          </a:p>
          <a:p>
            <a:endParaRPr lang="en-US" i="1" dirty="0"/>
          </a:p>
          <a:p>
            <a:endParaRPr lang="en-US" i="1" dirty="0"/>
          </a:p>
          <a:p>
            <a:pPr>
              <a:lnSpc>
                <a:spcPts val="2100"/>
              </a:lnSpc>
            </a:pPr>
            <a:r>
              <a:rPr lang="en-US" sz="2000" b="1" dirty="0">
                <a:solidFill>
                  <a:srgbClr val="C00000"/>
                </a:solidFill>
              </a:rPr>
              <a:t>Be Smart</a:t>
            </a:r>
          </a:p>
          <a:p>
            <a:r>
              <a:rPr lang="en-US" dirty="0"/>
              <a:t>“Know yourself.  Subdue the enemy without fighting.”</a:t>
            </a:r>
          </a:p>
          <a:p>
            <a:r>
              <a:rPr lang="en-US" sz="800" dirty="0"/>
              <a:t> </a:t>
            </a:r>
          </a:p>
          <a:p>
            <a:r>
              <a:rPr lang="en-US" i="1" dirty="0"/>
              <a:t>Sun Tzu– Philosopher, Warrior, The Art of War</a:t>
            </a:r>
          </a:p>
          <a:p>
            <a:endParaRPr lang="en-US" i="1" dirty="0"/>
          </a:p>
          <a:p>
            <a:endParaRPr lang="en-US" i="1" dirty="0"/>
          </a:p>
          <a:p>
            <a:pPr>
              <a:lnSpc>
                <a:spcPts val="2100"/>
              </a:lnSpc>
            </a:pPr>
            <a:r>
              <a:rPr lang="en-US" sz="2000" b="1" dirty="0">
                <a:solidFill>
                  <a:srgbClr val="C00000"/>
                </a:solidFill>
              </a:rPr>
              <a:t>Leverage</a:t>
            </a:r>
          </a:p>
          <a:p>
            <a:r>
              <a:rPr lang="en-US" dirty="0"/>
              <a:t>“Give me a lever long enough and I will move the earth.”</a:t>
            </a:r>
          </a:p>
          <a:p>
            <a:r>
              <a:rPr lang="en-US" sz="800" dirty="0"/>
              <a:t> </a:t>
            </a:r>
          </a:p>
          <a:p>
            <a:r>
              <a:rPr lang="en-US" i="1" dirty="0"/>
              <a:t>Archimedes – Greek scientist</a:t>
            </a:r>
          </a:p>
          <a:p>
            <a:endParaRPr lang="en-US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3BA52C-87FF-87AC-2497-1004DB5AA9C8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Research Influencers – Human Nature: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A7F90-FDE4-BAAA-6E3E-14C252EAEC7C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2A562-18C4-6359-F8BA-82D7874C2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554" y="1311640"/>
            <a:ext cx="872338" cy="1372255"/>
          </a:xfrm>
          <a:prstGeom prst="rect">
            <a:avLst/>
          </a:prstGeom>
        </p:spPr>
      </p:pic>
      <p:pic>
        <p:nvPicPr>
          <p:cNvPr id="1026" name="Picture 2" descr="Sun Tzu Legacy">
            <a:extLst>
              <a:ext uri="{FF2B5EF4-FFF2-40B4-BE49-F238E27FC236}">
                <a16:creationId xmlns:a16="http://schemas.microsoft.com/office/drawing/2014/main" id="{CB06E17F-5A3E-34DA-FA49-F4590171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68" y="2815032"/>
            <a:ext cx="1450510" cy="16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2EBCF1-CF2D-E49C-AD37-BF18005B2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87" y="4878990"/>
            <a:ext cx="1271991" cy="15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89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2A6E2-42BB-09DA-D80A-00A3C34AB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05E5A4-CAE9-3FD1-75C2-177DBFAB0C6C}"/>
              </a:ext>
            </a:extLst>
          </p:cNvPr>
          <p:cNvSpPr txBox="1"/>
          <p:nvPr/>
        </p:nvSpPr>
        <p:spPr>
          <a:xfrm>
            <a:off x="637563" y="811171"/>
            <a:ext cx="726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skills tomorrow’s leaders will need in an AI world?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3B423-AFAA-F858-3694-1F4B934AB44A}"/>
              </a:ext>
            </a:extLst>
          </p:cNvPr>
          <p:cNvSpPr txBox="1"/>
          <p:nvPr/>
        </p:nvSpPr>
        <p:spPr>
          <a:xfrm>
            <a:off x="2837424" y="1296528"/>
            <a:ext cx="6046517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000" b="1" dirty="0">
                <a:solidFill>
                  <a:srgbClr val="C00000"/>
                </a:solidFill>
              </a:rPr>
              <a:t>Dominate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Dominate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Unleash public and private resources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Promote</a:t>
            </a:r>
          </a:p>
          <a:p>
            <a:r>
              <a:rPr lang="en-US" sz="800" dirty="0"/>
              <a:t> </a:t>
            </a:r>
          </a:p>
          <a:p>
            <a:r>
              <a:rPr lang="en-US" i="1" dirty="0"/>
              <a:t>Akex Wang – Scale AI</a:t>
            </a:r>
          </a:p>
        </p:txBody>
      </p:sp>
      <p:pic>
        <p:nvPicPr>
          <p:cNvPr id="6" name="Picture 5" descr="A person with short hair&#10;&#10;AI-generated content may be incorrect.">
            <a:extLst>
              <a:ext uri="{FF2B5EF4-FFF2-40B4-BE49-F238E27FC236}">
                <a16:creationId xmlns:a16="http://schemas.microsoft.com/office/drawing/2014/main" id="{25FC551F-05EB-E087-397E-6716D185C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4380"/>
          <a:stretch>
            <a:fillRect/>
          </a:stretch>
        </p:blipFill>
        <p:spPr>
          <a:xfrm>
            <a:off x="1059741" y="1037197"/>
            <a:ext cx="1125520" cy="1668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358A7C-048D-8E86-1F2D-F2659063587B}"/>
              </a:ext>
            </a:extLst>
          </p:cNvPr>
          <p:cNvSpPr txBox="1"/>
          <p:nvPr/>
        </p:nvSpPr>
        <p:spPr>
          <a:xfrm>
            <a:off x="2829804" y="3048884"/>
            <a:ext cx="6046517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000" b="1" dirty="0">
                <a:solidFill>
                  <a:srgbClr val="C00000"/>
                </a:solidFill>
              </a:rPr>
              <a:t>Stop AI Development</a:t>
            </a:r>
          </a:p>
          <a:p>
            <a:r>
              <a:rPr lang="en-US" dirty="0"/>
              <a:t>“…could wipe out nearly 100 million jobs…</a:t>
            </a:r>
          </a:p>
          <a:p>
            <a:r>
              <a:rPr lang="en-US" dirty="0"/>
              <a:t>…a super‑intelligent AI could replace humans in controlling the planet…”</a:t>
            </a:r>
          </a:p>
          <a:p>
            <a:r>
              <a:rPr lang="en-US" sz="800" dirty="0"/>
              <a:t> </a:t>
            </a:r>
          </a:p>
          <a:p>
            <a:r>
              <a:rPr lang="en-US" i="1" dirty="0"/>
              <a:t>Senator Bernie Sanders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0377C4-5B79-D5D6-8653-81835CFA4AE1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Research Influencers - AI Dangers: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D554AD-2D51-D437-C759-7CDCCE603F18}"/>
              </a:ext>
            </a:extLst>
          </p:cNvPr>
          <p:cNvSpPr txBox="1"/>
          <p:nvPr/>
        </p:nvSpPr>
        <p:spPr>
          <a:xfrm>
            <a:off x="2810919" y="4799025"/>
            <a:ext cx="6046517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000" b="1" dirty="0">
                <a:solidFill>
                  <a:srgbClr val="C00000"/>
                </a:solidFill>
              </a:rPr>
              <a:t>AI Danger</a:t>
            </a:r>
          </a:p>
          <a:p>
            <a:r>
              <a:rPr lang="en-US" dirty="0"/>
              <a:t>“I feel very sad watching artificial intelligence grow more powerful while the world fails to take its dangers seriously.”</a:t>
            </a:r>
          </a:p>
          <a:p>
            <a:r>
              <a:rPr lang="en-US" sz="800" dirty="0"/>
              <a:t> </a:t>
            </a:r>
          </a:p>
          <a:p>
            <a:r>
              <a:rPr lang="en-US" i="1" dirty="0"/>
              <a:t>Jeffery Hinton – DeepSeek, Google, Father of AI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6B2E2B-FCE9-61B4-DE15-CA7D5ED01E21}"/>
              </a:ext>
            </a:extLst>
          </p:cNvPr>
          <p:cNvGrpSpPr/>
          <p:nvPr/>
        </p:nvGrpSpPr>
        <p:grpSpPr>
          <a:xfrm>
            <a:off x="953725" y="3016442"/>
            <a:ext cx="1365408" cy="1475765"/>
            <a:chOff x="953725" y="3016442"/>
            <a:chExt cx="1365408" cy="14757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2A7579-07D5-1882-4362-2F9B6A1E4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725" y="3016442"/>
              <a:ext cx="1365408" cy="142814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F087A0-50D8-0638-B7FE-8483F3F8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3725" y="3064064"/>
              <a:ext cx="1365408" cy="1428143"/>
            </a:xfrm>
            <a:prstGeom prst="rect">
              <a:avLst/>
            </a:prstGeom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F51C5A-CE2D-4BC5-91D8-B39E3F56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32" y="4838781"/>
            <a:ext cx="950717" cy="146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8076E7-550E-EF5F-A938-AE3BF17A0D66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2237742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87F0-B6B3-6BE9-B0A1-3977049B8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1DF2E8-C414-AFA2-333E-62AAF3972DA1}"/>
              </a:ext>
            </a:extLst>
          </p:cNvPr>
          <p:cNvSpPr txBox="1"/>
          <p:nvPr/>
        </p:nvSpPr>
        <p:spPr>
          <a:xfrm>
            <a:off x="637563" y="811171"/>
            <a:ext cx="726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skills tomorrow’s leaders will need in an AI world?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95294F-B00A-0ACD-B460-085D75B64E82}"/>
              </a:ext>
            </a:extLst>
          </p:cNvPr>
          <p:cNvSpPr txBox="1"/>
          <p:nvPr/>
        </p:nvSpPr>
        <p:spPr>
          <a:xfrm>
            <a:off x="2837424" y="1389516"/>
            <a:ext cx="6046517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000" b="1" dirty="0">
                <a:solidFill>
                  <a:srgbClr val="C00000"/>
                </a:solidFill>
              </a:rPr>
              <a:t>Survival of the fittest</a:t>
            </a:r>
          </a:p>
          <a:p>
            <a:r>
              <a:rPr lang="en-US" dirty="0"/>
              <a:t>The fastest, strongest, smartest survive</a:t>
            </a:r>
          </a:p>
          <a:p>
            <a:r>
              <a:rPr lang="en-US" sz="800" dirty="0"/>
              <a:t> </a:t>
            </a:r>
          </a:p>
          <a:p>
            <a:r>
              <a:rPr lang="en-US" i="1" dirty="0"/>
              <a:t>Darwin – Evolution Scientist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268115-C649-B2EE-4E6E-83E45AD9EF7B}"/>
              </a:ext>
            </a:extLst>
          </p:cNvPr>
          <p:cNvSpPr txBox="1"/>
          <p:nvPr/>
        </p:nvSpPr>
        <p:spPr>
          <a:xfrm>
            <a:off x="2837424" y="2966612"/>
            <a:ext cx="6046517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000" b="1" dirty="0">
                <a:solidFill>
                  <a:srgbClr val="C00000"/>
                </a:solidFill>
              </a:rPr>
              <a:t>Human Needs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Safety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Prosperity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Happiness</a:t>
            </a:r>
          </a:p>
          <a:p>
            <a:r>
              <a:rPr lang="en-US" sz="800" dirty="0"/>
              <a:t> </a:t>
            </a:r>
          </a:p>
          <a:p>
            <a:r>
              <a:rPr lang="en-US" i="1" dirty="0"/>
              <a:t>Maslow – Psychologist/Philosopher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B9A7B3-077C-1B65-B4EE-842E7A429981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Research Influencers – Human Nature: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A32335-7EA9-8102-0097-3E114F1345E4}"/>
              </a:ext>
            </a:extLst>
          </p:cNvPr>
          <p:cNvSpPr txBox="1"/>
          <p:nvPr/>
        </p:nvSpPr>
        <p:spPr>
          <a:xfrm>
            <a:off x="2810919" y="4799025"/>
            <a:ext cx="6046517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000" b="1" dirty="0">
                <a:solidFill>
                  <a:srgbClr val="C00000"/>
                </a:solidFill>
              </a:rPr>
              <a:t>Democracy vs. Autocracy</a:t>
            </a:r>
          </a:p>
          <a:p>
            <a:r>
              <a:rPr lang="en-US" dirty="0"/>
              <a:t>When your ship is in a storm, who do you want to steer, an experienced captain or a committee of green sailors?</a:t>
            </a:r>
            <a:endParaRPr lang="en-US" sz="800" dirty="0"/>
          </a:p>
          <a:p>
            <a:r>
              <a:rPr lang="en-US" sz="800" i="1" dirty="0"/>
              <a:t> </a:t>
            </a:r>
          </a:p>
          <a:p>
            <a:r>
              <a:rPr lang="en-US" i="1" dirty="0"/>
              <a:t>Socrates, Plato, Aristotle</a:t>
            </a:r>
          </a:p>
        </p:txBody>
      </p:sp>
      <p:pic>
        <p:nvPicPr>
          <p:cNvPr id="4" name="Picture 2" descr="Charles Darwin, caricature - Stock ...">
            <a:extLst>
              <a:ext uri="{FF2B5EF4-FFF2-40B4-BE49-F238E27FC236}">
                <a16:creationId xmlns:a16="http://schemas.microsoft.com/office/drawing/2014/main" id="{A0D29E86-CAD3-5838-475F-3BB818BE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31" y="1277369"/>
            <a:ext cx="1085165" cy="14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+ Hundred Socrates Cartoon Royalty ...">
            <a:extLst>
              <a:ext uri="{FF2B5EF4-FFF2-40B4-BE49-F238E27FC236}">
                <a16:creationId xmlns:a16="http://schemas.microsoft.com/office/drawing/2014/main" id="{F053B8B5-66C2-EDB2-C944-0150026E6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0" t="5898" r="21645" b="11803"/>
          <a:stretch>
            <a:fillRect/>
          </a:stretch>
        </p:blipFill>
        <p:spPr bwMode="auto">
          <a:xfrm>
            <a:off x="901148" y="4810536"/>
            <a:ext cx="1272208" cy="17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sychologist Abraham Maslow (1908-1970 ...">
            <a:extLst>
              <a:ext uri="{FF2B5EF4-FFF2-40B4-BE49-F238E27FC236}">
                <a16:creationId xmlns:a16="http://schemas.microsoft.com/office/drawing/2014/main" id="{FF3D3990-F3AD-1AB5-0D0C-721C87832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5974" r="9386" b="10798"/>
          <a:stretch>
            <a:fillRect/>
          </a:stretch>
        </p:blipFill>
        <p:spPr bwMode="auto">
          <a:xfrm>
            <a:off x="1042691" y="2926856"/>
            <a:ext cx="1170421" cy="17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D93940-EDA2-FD46-DEDC-1C2B1F93D5F9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2712619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AE01B-EAA2-1FA8-2113-75288A8FC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B8969-114B-1B05-FEAC-B8EAB3A08EAE}"/>
              </a:ext>
            </a:extLst>
          </p:cNvPr>
          <p:cNvSpPr txBox="1"/>
          <p:nvPr/>
        </p:nvSpPr>
        <p:spPr>
          <a:xfrm>
            <a:off x="637563" y="811171"/>
            <a:ext cx="726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skills tomorrow’s leaders will need in an AI world?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DB0A3-713C-76F7-3A44-6C3012B8031F}"/>
              </a:ext>
            </a:extLst>
          </p:cNvPr>
          <p:cNvSpPr txBox="1"/>
          <p:nvPr/>
        </p:nvSpPr>
        <p:spPr>
          <a:xfrm>
            <a:off x="3274746" y="1389516"/>
            <a:ext cx="5339168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000" b="1" dirty="0">
                <a:solidFill>
                  <a:srgbClr val="C00000"/>
                </a:solidFill>
              </a:rPr>
              <a:t>Virtue</a:t>
            </a:r>
          </a:p>
          <a:p>
            <a:r>
              <a:rPr lang="en-US" dirty="0"/>
              <a:t>Humans must cultivate virtue.</a:t>
            </a:r>
          </a:p>
          <a:p>
            <a:r>
              <a:rPr lang="en-US" sz="800" dirty="0"/>
              <a:t> </a:t>
            </a:r>
          </a:p>
          <a:p>
            <a:r>
              <a:rPr lang="en-US" i="1" dirty="0"/>
              <a:t>Confucius – Chinese Philosopher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2702E-3131-2C8E-4ADC-F5508555246E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Research Influencers – Human Nature: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46B628-5152-3EB7-9F28-4C2B85A3E756}"/>
              </a:ext>
            </a:extLst>
          </p:cNvPr>
          <p:cNvSpPr txBox="1"/>
          <p:nvPr/>
        </p:nvSpPr>
        <p:spPr>
          <a:xfrm>
            <a:off x="3274746" y="2945550"/>
            <a:ext cx="4246493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000" b="1" dirty="0">
                <a:solidFill>
                  <a:srgbClr val="C00000"/>
                </a:solidFill>
              </a:rPr>
              <a:t>Taoism Good vs. Evil Balance</a:t>
            </a:r>
          </a:p>
          <a:p>
            <a:r>
              <a:rPr lang="en-US" dirty="0"/>
              <a:t>There is a balance between light and dark, man and woman, good and evil.</a:t>
            </a:r>
          </a:p>
          <a:p>
            <a:endParaRPr lang="en-US" dirty="0"/>
          </a:p>
          <a:p>
            <a:r>
              <a:rPr lang="en-US" dirty="0"/>
              <a:t>But … It is better to be an optimist and wrong than a pessimist and right. </a:t>
            </a:r>
          </a:p>
          <a:p>
            <a:r>
              <a:rPr lang="en-US" sz="800" dirty="0"/>
              <a:t> </a:t>
            </a:r>
          </a:p>
          <a:p>
            <a:r>
              <a:rPr lang="en-US" i="1" dirty="0"/>
              <a:t>Mark Twain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Optimism vs. Pessimism</a:t>
            </a:r>
          </a:p>
          <a:p>
            <a:r>
              <a:rPr lang="en-US" dirty="0"/>
              <a:t>DREAM and think positive.</a:t>
            </a:r>
          </a:p>
          <a:p>
            <a:r>
              <a:rPr lang="en-US" sz="800" dirty="0"/>
              <a:t> </a:t>
            </a:r>
          </a:p>
          <a:p>
            <a:r>
              <a:rPr lang="en-US" i="1" dirty="0"/>
              <a:t>Build-It-Yourself Spirit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D24551-36F5-4687-E32F-F8EDD0432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30" y="4397254"/>
            <a:ext cx="1319107" cy="1899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9B9162-A151-A9EE-4AA9-BE831A67A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14" y="1309276"/>
            <a:ext cx="1374619" cy="1374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E41B9E-4858-2124-6F84-D2C4E0FAA7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7" y="3178037"/>
            <a:ext cx="1069145" cy="1036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7A91D7-801F-8E40-4B1B-31BB1BEE79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48" y="3167693"/>
            <a:ext cx="1030592" cy="1046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2965F-4E2F-91C4-B6A2-3362F9C2CBC1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2146267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A97E99-4A7D-F6E1-89D2-92EB53CDC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2DB153-B2C9-E957-5375-3B3D381E9CC3}"/>
              </a:ext>
            </a:extLst>
          </p:cNvPr>
          <p:cNvSpPr txBox="1"/>
          <p:nvPr/>
        </p:nvSpPr>
        <p:spPr>
          <a:xfrm>
            <a:off x="1120259" y="641516"/>
            <a:ext cx="748754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BIY Philosophy:</a:t>
            </a:r>
          </a:p>
          <a:p>
            <a:r>
              <a:rPr lang="en-US" dirty="0">
                <a:hlinkClick r:id="rId2"/>
              </a:rPr>
              <a:t>https://build-it-yourself.com/dev/biy-bus-dev/biy-ai-research-podcasts.txt</a:t>
            </a:r>
            <a:endParaRPr lang="en-US" dirty="0"/>
          </a:p>
          <a:p>
            <a:endParaRPr lang="en-US" dirty="0"/>
          </a:p>
          <a:p>
            <a:r>
              <a:rPr lang="en-US" dirty="0"/>
              <a:t>1) Art should lead technology  (Content examples)</a:t>
            </a:r>
          </a:p>
          <a:p>
            <a:endParaRPr lang="en-US" dirty="0"/>
          </a:p>
          <a:p>
            <a:r>
              <a:rPr lang="en-US" dirty="0"/>
              <a:t>2) Building together is key to solving big problems  (Live </a:t>
            </a:r>
            <a:r>
              <a:rPr lang="en-US" dirty="0" err="1"/>
              <a:t>wkshps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3) Sharing ideas is key to solving big problems  (IU)</a:t>
            </a:r>
          </a:p>
          <a:p>
            <a:endParaRPr lang="en-US" dirty="0"/>
          </a:p>
          <a:p>
            <a:r>
              <a:rPr lang="en-US" dirty="0"/>
              <a:t>4) Breaking a solution into simple parts is key to solving big problems (BIB)</a:t>
            </a:r>
          </a:p>
          <a:p>
            <a:endParaRPr lang="en-US" dirty="0"/>
          </a:p>
          <a:p>
            <a:r>
              <a:rPr lang="en-US" dirty="0"/>
              <a:t>5) The cuckoo bird is the Build-It-Yourself mascot.</a:t>
            </a:r>
          </a:p>
          <a:p>
            <a:r>
              <a:rPr lang="en-US" dirty="0"/>
              <a:t>It is difficult to learn and be creative if you are afraid to look silly.</a:t>
            </a:r>
          </a:p>
          <a:p>
            <a:endParaRPr lang="en-US" dirty="0"/>
          </a:p>
          <a:p>
            <a:r>
              <a:rPr lang="en-US" dirty="0"/>
              <a:t>6) The words, "I can't" are forbidden at BIY.</a:t>
            </a:r>
          </a:p>
          <a:p>
            <a:endParaRPr lang="en-US" dirty="0"/>
          </a:p>
          <a:p>
            <a:r>
              <a:rPr lang="en-US" dirty="0"/>
              <a:t>7) Tool rule #1:  "Don't cut finger off."</a:t>
            </a:r>
          </a:p>
          <a:p>
            <a:endParaRPr lang="en-US" dirty="0"/>
          </a:p>
          <a:p>
            <a:r>
              <a:rPr lang="en-US" dirty="0"/>
              <a:t>8) Respect, Curiosity, Passion, Discipline, and Communication are skills tomorrow's companies will value.</a:t>
            </a:r>
          </a:p>
        </p:txBody>
      </p:sp>
    </p:spTree>
    <p:extLst>
      <p:ext uri="{BB962C8B-B14F-4D97-AF65-F5344CB8AC3E}">
        <p14:creationId xmlns:p14="http://schemas.microsoft.com/office/powerpoint/2010/main" val="16874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B39AD-5B29-5959-5520-71193E87A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9A052D-4822-2A58-6D12-14EDB8088061}"/>
              </a:ext>
            </a:extLst>
          </p:cNvPr>
          <p:cNvSpPr txBox="1"/>
          <p:nvPr/>
        </p:nvSpPr>
        <p:spPr>
          <a:xfrm>
            <a:off x="637563" y="411061"/>
            <a:ext cx="8246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Big Picture Problem: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AB447F-EF85-0143-BB24-0D03BE91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974" y="990548"/>
            <a:ext cx="4275100" cy="2852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4F84FA-8F23-9E8A-C247-6C7E346F8A48}"/>
              </a:ext>
            </a:extLst>
          </p:cNvPr>
          <p:cNvSpPr txBox="1"/>
          <p:nvPr/>
        </p:nvSpPr>
        <p:spPr>
          <a:xfrm>
            <a:off x="2328901" y="3842732"/>
            <a:ext cx="4646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How can we prepare the next generation of builders and leaders to solve the nasty problems past generations have left them?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Disease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Prejudices and wars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Economic woes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Pollution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3FC96-34F8-6A62-CA23-D9D812651BD8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1016965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602BA0-1BA9-FA2D-DB8A-9339D73F4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53ECEA-70D5-430E-0EC0-006602D1107D}"/>
              </a:ext>
            </a:extLst>
          </p:cNvPr>
          <p:cNvSpPr txBox="1"/>
          <p:nvPr/>
        </p:nvSpPr>
        <p:spPr>
          <a:xfrm>
            <a:off x="1120259" y="641516"/>
            <a:ext cx="766179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BIY Philosophy:</a:t>
            </a:r>
          </a:p>
          <a:p>
            <a:endParaRPr lang="en-US" dirty="0"/>
          </a:p>
          <a:p>
            <a:r>
              <a:rPr lang="en-US" b="1" dirty="0"/>
              <a:t>Measures of success:</a:t>
            </a:r>
          </a:p>
          <a:p>
            <a:r>
              <a:rPr lang="en-US" dirty="0"/>
              <a:t>1) When kids who don't know each other, help another learn.</a:t>
            </a:r>
          </a:p>
          <a:p>
            <a:r>
              <a:rPr lang="en-US" dirty="0"/>
              <a:t>2) Kids are engaged when they do work on their own, buy something, or sign up for a 2nd project.</a:t>
            </a:r>
          </a:p>
          <a:p>
            <a:endParaRPr lang="en-US" dirty="0"/>
          </a:p>
          <a:p>
            <a:r>
              <a:rPr lang="en-US" b="1" dirty="0"/>
              <a:t>Safety</a:t>
            </a:r>
          </a:p>
          <a:p>
            <a:r>
              <a:rPr lang="en-US" dirty="0"/>
              <a:t>Add to ‘Safety' website page:</a:t>
            </a:r>
          </a:p>
          <a:p>
            <a:r>
              <a:rPr lang="en-US" dirty="0"/>
              <a:t>https://build-it-yourself.com/s-safety/index-safety.php</a:t>
            </a:r>
          </a:p>
          <a:p>
            <a:endParaRPr lang="en-US" dirty="0"/>
          </a:p>
          <a:p>
            <a:r>
              <a:rPr lang="en-US" dirty="0"/>
              <a:t>On philosophy of race, religion, politics, ... BIY tries to enforce values that encourage members to be open minded and constructive global citizens.</a:t>
            </a:r>
          </a:p>
          <a:p>
            <a:endParaRPr lang="en-US" dirty="0"/>
          </a:p>
          <a:p>
            <a:r>
              <a:rPr lang="en-US" dirty="0"/>
              <a:t>BIY does not promote any particular right or wrong position.  Sometimes in storylines or examples, BIY may paint the extreme sides of a controversial issue and then ask members to think about a middle ground that works for them.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5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81410D-8449-29CE-5CE2-E2D3F1085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294C1A-C4ED-5CB0-C69C-18939FF29716}"/>
              </a:ext>
            </a:extLst>
          </p:cNvPr>
          <p:cNvSpPr txBox="1"/>
          <p:nvPr/>
        </p:nvSpPr>
        <p:spPr>
          <a:xfrm>
            <a:off x="1120259" y="641516"/>
            <a:ext cx="748754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BIY Philosophy:</a:t>
            </a:r>
          </a:p>
          <a:p>
            <a:endParaRPr lang="en-US" dirty="0"/>
          </a:p>
          <a:p>
            <a:r>
              <a:rPr lang="en-US" b="1" dirty="0"/>
              <a:t>Safety</a:t>
            </a:r>
            <a:endParaRPr lang="en-US" dirty="0"/>
          </a:p>
          <a:p>
            <a:r>
              <a:rPr lang="en-US" dirty="0"/>
              <a:t>BIY does not use 'inappropriate' images or vocabulary as defined by the MA DOE 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r>
              <a:rPr lang="en-US" dirty="0"/>
              <a:t>Do not reference controversial people in heroic or derogatory ways.</a:t>
            </a:r>
          </a:p>
          <a:p>
            <a:r>
              <a:rPr lang="en-US" dirty="0"/>
              <a:t>Use ugly, average, way cool examples but be open minded about what is good and bad.</a:t>
            </a:r>
          </a:p>
          <a:p>
            <a:r>
              <a:rPr lang="en-US" dirty="0"/>
              <a:t>Do not use 'inappropriate' vocabulary as dictated by MA, CA or TX DOEs.</a:t>
            </a:r>
          </a:p>
          <a:p>
            <a:r>
              <a:rPr lang="en-US" dirty="0"/>
              <a:t>(Find reference)</a:t>
            </a:r>
          </a:p>
          <a:p>
            <a:endParaRPr lang="en-US" dirty="0"/>
          </a:p>
          <a:p>
            <a:r>
              <a:rPr lang="en-US" b="1" dirty="0"/>
              <a:t>Physical Safety</a:t>
            </a:r>
          </a:p>
          <a:p>
            <a:r>
              <a:rPr lang="en-US" dirty="0"/>
              <a:t>BIY has served over 5000 kids and trained over 100 </a:t>
            </a:r>
            <a:r>
              <a:rPr lang="en-US" dirty="0" err="1"/>
              <a:t>TAs.</a:t>
            </a:r>
            <a:r>
              <a:rPr lang="en-US" dirty="0"/>
              <a:t>  No one has ever gone to the hospital.  Plenty of gone to a camp or school nurse and quickly returned.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1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A1D703-BAC1-620C-F92B-12B5DFFCB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2255F-F54C-DBF9-AE05-4BAAF991BB4D}"/>
              </a:ext>
            </a:extLst>
          </p:cNvPr>
          <p:cNvSpPr txBox="1"/>
          <p:nvPr/>
        </p:nvSpPr>
        <p:spPr>
          <a:xfrm>
            <a:off x="1120259" y="641516"/>
            <a:ext cx="748754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Skills needed in an AI world: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Respect life and tools.  (Humility, historical perspective.)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Establish rights and wrongs.  (Ethics. Cultivate virtues.)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Collaborate.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Communicate clearly, concisely, impactfully.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 resilient.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Take risks.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Embrace change.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Fantasize, Dream, Imagine.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 fair.  Be empathetic.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 curious, ask questions. (The Socratic method, prompt engineering)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Manage projects. (4D process)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 passionate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disciplined project mgmt. and problem solving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Know first principles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Know how to use tools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02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9EF75F-E1AD-2A28-3D94-2A2D56FAE6B9}"/>
              </a:ext>
            </a:extLst>
          </p:cNvPr>
          <p:cNvSpPr txBox="1"/>
          <p:nvPr/>
        </p:nvSpPr>
        <p:spPr>
          <a:xfrm>
            <a:off x="660315" y="564848"/>
            <a:ext cx="61323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Concord Academy AI Guidelines</a:t>
            </a:r>
            <a:r>
              <a:rPr lang="en-US" sz="1200" dirty="0"/>
              <a:t> </a:t>
            </a:r>
            <a:endParaRPr lang="en-US" sz="1200" dirty="0">
              <a:hlinkClick r:id="rId2"/>
            </a:endParaRPr>
          </a:p>
          <a:p>
            <a:endParaRPr lang="en-US" sz="1200" dirty="0">
              <a:hlinkClick r:id="rId2"/>
            </a:endParaRPr>
          </a:p>
          <a:p>
            <a:r>
              <a:rPr lang="en-US" sz="1200" dirty="0">
                <a:hlinkClick r:id="rId2"/>
              </a:rPr>
              <a:t>https://www.youtube.com/watch?v=t9gmyvf7JYo</a:t>
            </a:r>
            <a:endParaRPr lang="en-US" sz="1200" dirty="0"/>
          </a:p>
          <a:p>
            <a:r>
              <a:rPr lang="en-US" sz="1200" dirty="0"/>
              <a:t>Prompt with context </a:t>
            </a:r>
          </a:p>
          <a:p>
            <a:endParaRPr lang="en-US" sz="1200" dirty="0"/>
          </a:p>
          <a:p>
            <a:r>
              <a:rPr lang="en-US" sz="1200" dirty="0">
                <a:highlight>
                  <a:srgbClr val="FFFF00"/>
                </a:highlight>
              </a:rPr>
              <a:t>Customize your experience: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Tell chat who it is and who you are.   (Customized learning)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Give personal examples.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Ask for steps. goal, outline, draft, edit draft</a:t>
            </a:r>
          </a:p>
          <a:p>
            <a:endParaRPr lang="en-US" sz="1200" dirty="0"/>
          </a:p>
          <a:p>
            <a:r>
              <a:rPr lang="en-US" sz="1200" dirty="0">
                <a:highlight>
                  <a:srgbClr val="FFFF00"/>
                </a:highlight>
              </a:rPr>
              <a:t>Filter hallucinations.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Be suspicious.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Check multiple times and multiple tools (Bing, Bard, Chat) to verify the accuracy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ChatGPT is offline.  Bing uses ChatGPT + online resources.  Ask Bing for references.</a:t>
            </a:r>
          </a:p>
          <a:p>
            <a:endParaRPr lang="en-US" sz="1200" dirty="0"/>
          </a:p>
          <a:p>
            <a:r>
              <a:rPr lang="en-US" sz="1200" dirty="0">
                <a:highlight>
                  <a:srgbClr val="FFFF00"/>
                </a:highlight>
              </a:rPr>
              <a:t>Projects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Write or improve a story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solve a problem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make a test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Give students a model prompt and challenge to change prompt to get different results.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Ask students to analyze the answer.</a:t>
            </a:r>
          </a:p>
          <a:p>
            <a:endParaRPr lang="en-US" sz="1200" dirty="0"/>
          </a:p>
          <a:p>
            <a:r>
              <a:rPr lang="en-US" sz="1200" dirty="0">
                <a:highlight>
                  <a:srgbClr val="FFFF00"/>
                </a:highlight>
              </a:rPr>
              <a:t>Benefits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Eliminate a teacher’s repetitive busy work.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Customize content quickly.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Democratize education.</a:t>
            </a:r>
          </a:p>
        </p:txBody>
      </p:sp>
    </p:spTree>
    <p:extLst>
      <p:ext uri="{BB962C8B-B14F-4D97-AF65-F5344CB8AC3E}">
        <p14:creationId xmlns:p14="http://schemas.microsoft.com/office/powerpoint/2010/main" val="145441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BIY Mission: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Inspire and guide kids to build and use new tools wisely.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Enable kids from different cultures to build together.</a:t>
            </a:r>
          </a:p>
          <a:p>
            <a:endParaRPr lang="en-US" dirty="0"/>
          </a:p>
        </p:txBody>
      </p:sp>
      <p:pic>
        <p:nvPicPr>
          <p:cNvPr id="3" name="Picture 2" descr="A pixelated video game&#10;&#10;Description automatically generated">
            <a:extLst>
              <a:ext uri="{FF2B5EF4-FFF2-40B4-BE49-F238E27FC236}">
                <a16:creationId xmlns:a16="http://schemas.microsoft.com/office/drawing/2014/main" id="{F1A5E6BB-5FCB-580B-DE62-67C07A9F0A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055" y="2956119"/>
            <a:ext cx="5791559" cy="1581125"/>
          </a:xfrm>
          <a:prstGeom prst="rect">
            <a:avLst/>
          </a:prstGeom>
        </p:spPr>
      </p:pic>
      <p:pic>
        <p:nvPicPr>
          <p:cNvPr id="6" name="Picture 5" descr="A cartoon robot with a lightning bolt&#10;&#10;Description automatically generated">
            <a:extLst>
              <a:ext uri="{FF2B5EF4-FFF2-40B4-BE49-F238E27FC236}">
                <a16:creationId xmlns:a16="http://schemas.microsoft.com/office/drawing/2014/main" id="{E1D8AA78-A4AF-102A-A78A-053D567A41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357" y="3429000"/>
            <a:ext cx="1036652" cy="10682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DA659D-246A-EF3A-7DC9-FD11B7C6180A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30846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D336E5-D1EE-A469-5ADC-5345A394633E}"/>
              </a:ext>
            </a:extLst>
          </p:cNvPr>
          <p:cNvSpPr txBox="1"/>
          <p:nvPr/>
        </p:nvSpPr>
        <p:spPr>
          <a:xfrm>
            <a:off x="733252" y="2421382"/>
            <a:ext cx="7677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Universities and employers aren’t just looking for tech-savvy candidates with good test scores — they’re looking for </a:t>
            </a:r>
            <a:r>
              <a:rPr lang="en-US" sz="2000" i="1" dirty="0"/>
              <a:t>responsible innovators</a:t>
            </a:r>
            <a:r>
              <a:rPr lang="en-US" sz="2000" dirty="0"/>
              <a:t>. People who don’t just use new tools, but understand their impact…. people who can build with purpose, question assumptions, and lead with integrity. In a world flooded with emerging technologies, </a:t>
            </a:r>
            <a:r>
              <a:rPr lang="en-US" sz="2000" dirty="0">
                <a:highlight>
                  <a:srgbClr val="FFFF00"/>
                </a:highlight>
              </a:rPr>
              <a:t>wisdom is the new differentiator.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F462D2-E3F3-8168-DA74-70D4A9E3C3B3}"/>
              </a:ext>
            </a:extLst>
          </p:cNvPr>
          <p:cNvSpPr/>
          <p:nvPr/>
        </p:nvSpPr>
        <p:spPr>
          <a:xfrm>
            <a:off x="733252" y="415581"/>
            <a:ext cx="40815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Immediate Problem 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9C4D0-F02A-9D16-844B-2A57AD187581}"/>
              </a:ext>
            </a:extLst>
          </p:cNvPr>
          <p:cNvSpPr txBox="1"/>
          <p:nvPr/>
        </p:nvSpPr>
        <p:spPr>
          <a:xfrm>
            <a:off x="733252" y="5441848"/>
            <a:ext cx="7976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/>
              <a:t>Evolve the BIY program to </a:t>
            </a:r>
            <a:r>
              <a:rPr lang="en-US" sz="2000" dirty="0">
                <a:highlight>
                  <a:srgbClr val="FFFF00"/>
                </a:highlight>
              </a:rPr>
              <a:t>prepare the next generation of builders to use new tools wisely ,,, especially AI.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024462-5E1E-66CC-01C2-913052C9672D}"/>
              </a:ext>
            </a:extLst>
          </p:cNvPr>
          <p:cNvSpPr/>
          <p:nvPr/>
        </p:nvSpPr>
        <p:spPr>
          <a:xfrm>
            <a:off x="733252" y="4731808"/>
            <a:ext cx="17091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Mission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1928D2-B3C0-6D71-9280-BF06CD0489BB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A5762D-9555-5D13-1BB4-F40CE5F2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13" y="1361604"/>
            <a:ext cx="1544999" cy="79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rvard University - Wikipedia">
            <a:extLst>
              <a:ext uri="{FF2B5EF4-FFF2-40B4-BE49-F238E27FC236}">
                <a16:creationId xmlns:a16="http://schemas.microsoft.com/office/drawing/2014/main" id="{DAC5373F-35DF-5054-8DD9-E2B55666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26" y="1222539"/>
            <a:ext cx="1178747" cy="114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8B77AAE-18C4-7D32-8445-3C89ECE5F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87" y="1478557"/>
            <a:ext cx="2934625" cy="35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6715D14-2D89-49C3-8490-834F575E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27" y="960905"/>
            <a:ext cx="1078321" cy="132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51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C25F0-ECF0-1BAD-C953-899BE6C00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1E188A-0B1F-A367-41D7-119A59C2791B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AI Skills Research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F52A9F-5DFF-160F-2536-602CE9C1B2B1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A42E1-AF3C-AE90-1D04-F80CD1C7A7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97" r="25027"/>
          <a:stretch>
            <a:fillRect/>
          </a:stretch>
        </p:blipFill>
        <p:spPr>
          <a:xfrm>
            <a:off x="454159" y="1103706"/>
            <a:ext cx="1163282" cy="1338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EA8ADE-F9BF-FA70-C2D1-405F3C5B99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73" y="4718242"/>
            <a:ext cx="686136" cy="1081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D34A6-53FC-0A36-71BC-15B914DB3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52" y="3019444"/>
            <a:ext cx="1035983" cy="1146981"/>
          </a:xfrm>
          <a:prstGeom prst="rect">
            <a:avLst/>
          </a:prstGeom>
        </p:spPr>
      </p:pic>
      <p:pic>
        <p:nvPicPr>
          <p:cNvPr id="11" name="Picture 2" descr="Gwynne Shotwell, la mujer que frena los impulsos espaciales de Musk ...">
            <a:extLst>
              <a:ext uri="{FF2B5EF4-FFF2-40B4-BE49-F238E27FC236}">
                <a16:creationId xmlns:a16="http://schemas.microsoft.com/office/drawing/2014/main" id="{49A8A403-5BC2-CDEC-6908-81AE0421E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097" y="1159944"/>
            <a:ext cx="1309559" cy="12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6F52AF-1705-E850-828F-D80B96052B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02" r="10056" b="16304"/>
          <a:stretch>
            <a:fillRect/>
          </a:stretch>
        </p:blipFill>
        <p:spPr>
          <a:xfrm>
            <a:off x="4840869" y="2968235"/>
            <a:ext cx="895099" cy="115148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0A6CC1C-5A7D-49FC-5F56-D1A51FFF2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87" y="4543342"/>
            <a:ext cx="1054695" cy="12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Lucy Van Pelt - Wikipedia">
            <a:extLst>
              <a:ext uri="{FF2B5EF4-FFF2-40B4-BE49-F238E27FC236}">
                <a16:creationId xmlns:a16="http://schemas.microsoft.com/office/drawing/2014/main" id="{5F53ED7E-7617-57E2-013D-0ACE84544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064" y="3076724"/>
            <a:ext cx="1097069" cy="99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AB2E58-660E-3446-A8FB-F10C4A6BEB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143" y="4649067"/>
            <a:ext cx="890279" cy="1075203"/>
          </a:xfrm>
          <a:prstGeom prst="rect">
            <a:avLst/>
          </a:prstGeom>
        </p:spPr>
      </p:pic>
      <p:pic>
        <p:nvPicPr>
          <p:cNvPr id="16" name="Picture 2" descr="Albert Einstein cartoon character">
            <a:extLst>
              <a:ext uri="{FF2B5EF4-FFF2-40B4-BE49-F238E27FC236}">
                <a16:creationId xmlns:a16="http://schemas.microsoft.com/office/drawing/2014/main" id="{AF6321B8-451A-A244-7CF0-32D9FA44E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19195" b="50000"/>
          <a:stretch>
            <a:fillRect/>
          </a:stretch>
        </p:blipFill>
        <p:spPr bwMode="auto">
          <a:xfrm>
            <a:off x="3047000" y="1133730"/>
            <a:ext cx="1565734" cy="126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erson with short hair&#10;&#10;AI-generated content may be incorrect.">
            <a:extLst>
              <a:ext uri="{FF2B5EF4-FFF2-40B4-BE49-F238E27FC236}">
                <a16:creationId xmlns:a16="http://schemas.microsoft.com/office/drawing/2014/main" id="{3A832B77-4EE5-6849-7CD5-85B803DE23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11040" r="16151"/>
          <a:stretch>
            <a:fillRect/>
          </a:stretch>
        </p:blipFill>
        <p:spPr>
          <a:xfrm>
            <a:off x="1849279" y="1046990"/>
            <a:ext cx="1022509" cy="1406246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143E626-CBED-2A3D-F47F-658DFB30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34" y="4641989"/>
            <a:ext cx="700136" cy="10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harles Darwin, caricature - Stock ...">
            <a:extLst>
              <a:ext uri="{FF2B5EF4-FFF2-40B4-BE49-F238E27FC236}">
                <a16:creationId xmlns:a16="http://schemas.microsoft.com/office/drawing/2014/main" id="{14BA4019-7B01-73E3-E647-4A8F669A3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87" y="1133730"/>
            <a:ext cx="1041547" cy="143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5+ Hundred Socrates Cartoon Royalty ...">
            <a:extLst>
              <a:ext uri="{FF2B5EF4-FFF2-40B4-BE49-F238E27FC236}">
                <a16:creationId xmlns:a16="http://schemas.microsoft.com/office/drawing/2014/main" id="{80BF9C77-0D38-4FB9-E1AD-25817D235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0" t="5898" r="21645" b="11803"/>
          <a:stretch>
            <a:fillRect/>
          </a:stretch>
        </p:blipFill>
        <p:spPr bwMode="auto">
          <a:xfrm>
            <a:off x="6065773" y="4617635"/>
            <a:ext cx="936891" cy="12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psychologist Abraham Maslow (1908-1970 ...">
            <a:extLst>
              <a:ext uri="{FF2B5EF4-FFF2-40B4-BE49-F238E27FC236}">
                <a16:creationId xmlns:a16="http://schemas.microsoft.com/office/drawing/2014/main" id="{BF818935-311A-DEAE-E028-DF519709F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5974" r="9386" b="10798"/>
          <a:stretch>
            <a:fillRect/>
          </a:stretch>
        </p:blipFill>
        <p:spPr bwMode="auto">
          <a:xfrm>
            <a:off x="6065773" y="2839791"/>
            <a:ext cx="861932" cy="12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6DDB4C-ED68-4050-8EF2-F5915C62CE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954" y="4435581"/>
            <a:ext cx="1055958" cy="1520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4C4575-B16A-CD33-6E5A-34C2D40152F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95938" y="1242892"/>
            <a:ext cx="1100396" cy="1100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C2FFA5-B5A8-EC1D-6E7E-4967DF3A643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62" y="2811863"/>
            <a:ext cx="855861" cy="829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2F8737-0789-0409-7EEC-A72C7FE3E48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4" y="3034105"/>
            <a:ext cx="1023147" cy="103901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D9F0D95-DE42-88B6-16CF-A7C9F8E3E460}"/>
              </a:ext>
            </a:extLst>
          </p:cNvPr>
          <p:cNvGrpSpPr/>
          <p:nvPr/>
        </p:nvGrpSpPr>
        <p:grpSpPr>
          <a:xfrm>
            <a:off x="1854371" y="2928938"/>
            <a:ext cx="1079136" cy="1217791"/>
            <a:chOff x="953725" y="3016442"/>
            <a:chExt cx="1365408" cy="147576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B6DE724-1CE6-906C-BF17-068FB5566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725" y="3016442"/>
              <a:ext cx="1365408" cy="14281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D92E66A-D151-10F8-0983-0FDA12360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53725" y="3064064"/>
              <a:ext cx="1365408" cy="1428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686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0A77F-9F68-4A95-0EF2-4E6A21845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2C53CC-2FFA-BD11-15A2-923127358F6C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AI Skills Research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C45E6-70F8-8B9C-1AD7-04797FF425EE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727586-FA50-19FC-617D-DA746A38AE87}"/>
              </a:ext>
            </a:extLst>
          </p:cNvPr>
          <p:cNvSpPr txBox="1"/>
          <p:nvPr/>
        </p:nvSpPr>
        <p:spPr>
          <a:xfrm>
            <a:off x="390044" y="1204694"/>
            <a:ext cx="21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Curiosity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7FAF1D-46B7-791D-6A45-8DB3815BA166}"/>
              </a:ext>
            </a:extLst>
          </p:cNvPr>
          <p:cNvSpPr txBox="1"/>
          <p:nvPr/>
        </p:nvSpPr>
        <p:spPr>
          <a:xfrm>
            <a:off x="3985458" y="2298309"/>
            <a:ext cx="21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Trust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28D344-B51E-7F71-93BF-7817BE1F822C}"/>
              </a:ext>
            </a:extLst>
          </p:cNvPr>
          <p:cNvSpPr txBox="1"/>
          <p:nvPr/>
        </p:nvSpPr>
        <p:spPr>
          <a:xfrm>
            <a:off x="1341903" y="4124335"/>
            <a:ext cx="2105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Survival of the fittest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638F29-F377-AA49-3FB3-33068013B133}"/>
              </a:ext>
            </a:extLst>
          </p:cNvPr>
          <p:cNvSpPr txBox="1"/>
          <p:nvPr/>
        </p:nvSpPr>
        <p:spPr>
          <a:xfrm>
            <a:off x="2788682" y="869845"/>
            <a:ext cx="2105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Cultivate virtue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EFD5B2-344E-C371-39E9-576E221D96E6}"/>
              </a:ext>
            </a:extLst>
          </p:cNvPr>
          <p:cNvSpPr txBox="1"/>
          <p:nvPr/>
        </p:nvSpPr>
        <p:spPr>
          <a:xfrm>
            <a:off x="390043" y="2733665"/>
            <a:ext cx="2105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Human Nature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A66E0E-4458-8E8C-577E-BADCDF792AAB}"/>
              </a:ext>
            </a:extLst>
          </p:cNvPr>
          <p:cNvSpPr txBox="1"/>
          <p:nvPr/>
        </p:nvSpPr>
        <p:spPr>
          <a:xfrm>
            <a:off x="3447540" y="3347763"/>
            <a:ext cx="2544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Adaptability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9D84BF-77DF-584E-551D-888AA0715907}"/>
              </a:ext>
            </a:extLst>
          </p:cNvPr>
          <p:cNvSpPr txBox="1"/>
          <p:nvPr/>
        </p:nvSpPr>
        <p:spPr>
          <a:xfrm>
            <a:off x="3447540" y="5280269"/>
            <a:ext cx="210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Dream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262D1A-B7E6-5418-EBE7-11D34B42BDA4}"/>
              </a:ext>
            </a:extLst>
          </p:cNvPr>
          <p:cNvSpPr txBox="1"/>
          <p:nvPr/>
        </p:nvSpPr>
        <p:spPr>
          <a:xfrm>
            <a:off x="6244001" y="2232246"/>
            <a:ext cx="210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Play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5F082B-A8B6-28EB-62AA-80E92AF230F1}"/>
              </a:ext>
            </a:extLst>
          </p:cNvPr>
          <p:cNvSpPr txBox="1"/>
          <p:nvPr/>
        </p:nvSpPr>
        <p:spPr>
          <a:xfrm>
            <a:off x="5625885" y="4741849"/>
            <a:ext cx="311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Communication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A5D3BB-7C4D-6981-B6E3-C17AD1D0432B}"/>
              </a:ext>
            </a:extLst>
          </p:cNvPr>
          <p:cNvSpPr txBox="1"/>
          <p:nvPr/>
        </p:nvSpPr>
        <p:spPr>
          <a:xfrm>
            <a:off x="5966848" y="399607"/>
            <a:ext cx="253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Respect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1E9A2F-0244-5DE5-5860-2831E4AE95A0}"/>
              </a:ext>
            </a:extLst>
          </p:cNvPr>
          <p:cNvSpPr txBox="1"/>
          <p:nvPr/>
        </p:nvSpPr>
        <p:spPr>
          <a:xfrm>
            <a:off x="6575771" y="3080592"/>
            <a:ext cx="21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Values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342949-A37F-E5E8-FBE2-34F39C2F171F}"/>
              </a:ext>
            </a:extLst>
          </p:cNvPr>
          <p:cNvSpPr txBox="1"/>
          <p:nvPr/>
        </p:nvSpPr>
        <p:spPr>
          <a:xfrm>
            <a:off x="6130871" y="5511102"/>
            <a:ext cx="2105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First Principles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73B618-823D-9A9B-3D2D-53E29027D932}"/>
              </a:ext>
            </a:extLst>
          </p:cNvPr>
          <p:cNvSpPr txBox="1"/>
          <p:nvPr/>
        </p:nvSpPr>
        <p:spPr>
          <a:xfrm>
            <a:off x="6980245" y="1592931"/>
            <a:ext cx="21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Tools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765C7C-503C-AEC7-9B95-EA9DBB4330E8}"/>
              </a:ext>
            </a:extLst>
          </p:cNvPr>
          <p:cNvSpPr txBox="1"/>
          <p:nvPr/>
        </p:nvSpPr>
        <p:spPr>
          <a:xfrm>
            <a:off x="3965749" y="4078169"/>
            <a:ext cx="438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Entrepreneurship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289D30-59E4-7C32-3995-02754606E192}"/>
              </a:ext>
            </a:extLst>
          </p:cNvPr>
          <p:cNvSpPr txBox="1"/>
          <p:nvPr/>
        </p:nvSpPr>
        <p:spPr>
          <a:xfrm>
            <a:off x="4914029" y="1395393"/>
            <a:ext cx="2105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Yin and Yang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747B1F-7D7B-CF6D-1199-355BF43DCDA9}"/>
              </a:ext>
            </a:extLst>
          </p:cNvPr>
          <p:cNvSpPr txBox="1"/>
          <p:nvPr/>
        </p:nvSpPr>
        <p:spPr>
          <a:xfrm>
            <a:off x="390043" y="5511101"/>
            <a:ext cx="2105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Problem</a:t>
            </a:r>
          </a:p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Solving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5C1AA0-2E19-6988-BAEC-F36386284AA4}"/>
              </a:ext>
            </a:extLst>
          </p:cNvPr>
          <p:cNvSpPr txBox="1"/>
          <p:nvPr/>
        </p:nvSpPr>
        <p:spPr>
          <a:xfrm>
            <a:off x="2912930" y="2744212"/>
            <a:ext cx="210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Freedom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D765A-0D91-FB99-E315-C84A574C2D26}"/>
              </a:ext>
            </a:extLst>
          </p:cNvPr>
          <p:cNvSpPr txBox="1"/>
          <p:nvPr/>
        </p:nvSpPr>
        <p:spPr>
          <a:xfrm>
            <a:off x="1291288" y="1911804"/>
            <a:ext cx="210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Aptos Slab Black" panose="020B0004020202020204" pitchFamily="34" charset="0"/>
              </a:rPr>
              <a:t>Passion</a:t>
            </a:r>
          </a:p>
        </p:txBody>
      </p:sp>
    </p:spTree>
    <p:extLst>
      <p:ext uri="{BB962C8B-B14F-4D97-AF65-F5344CB8AC3E}">
        <p14:creationId xmlns:p14="http://schemas.microsoft.com/office/powerpoint/2010/main" val="49842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BIY Strategy: 	Art should lead Technology  A-STEM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7582C9-788B-F1FC-D228-FF9CAD00BA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014" y="2632540"/>
            <a:ext cx="2961314" cy="159292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1814E55-B1BC-EFCE-D540-A14C4147DA22}"/>
              </a:ext>
            </a:extLst>
          </p:cNvPr>
          <p:cNvSpPr/>
          <p:nvPr/>
        </p:nvSpPr>
        <p:spPr>
          <a:xfrm>
            <a:off x="4630723" y="3221371"/>
            <a:ext cx="453006" cy="40267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DA19F3-FE3F-59AB-E256-E27BC7948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337" y="2022530"/>
            <a:ext cx="2481263" cy="28003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1EA483-B269-2B6A-36C4-80B2D03A2CBC}"/>
              </a:ext>
            </a:extLst>
          </p:cNvPr>
          <p:cNvSpPr txBox="1"/>
          <p:nvPr/>
        </p:nvSpPr>
        <p:spPr>
          <a:xfrm>
            <a:off x="232475" y="5169406"/>
            <a:ext cx="8747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Think like and artist.  Build like an engineer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032CF8-11B7-ADFA-A598-E4427FCCE5AD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98340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0333F-7ACB-B1B8-F5CA-B8E267ED5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68970F-3B0B-9196-F76C-4D4BAA9C9825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BIY AI Skills: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72BDB-66DD-18A6-BD1E-813060FB87AC}"/>
              </a:ext>
            </a:extLst>
          </p:cNvPr>
          <p:cNvSpPr txBox="1"/>
          <p:nvPr/>
        </p:nvSpPr>
        <p:spPr>
          <a:xfrm>
            <a:off x="637563" y="811171"/>
            <a:ext cx="781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skills will we need to keep one step in front of the smart robots?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52A56D-FD1C-7948-28BA-BA31AA0A0FD0}"/>
              </a:ext>
            </a:extLst>
          </p:cNvPr>
          <p:cNvSpPr txBox="1"/>
          <p:nvPr/>
        </p:nvSpPr>
        <p:spPr>
          <a:xfrm>
            <a:off x="2837424" y="1389516"/>
            <a:ext cx="5840667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100"/>
              </a:lnSpc>
              <a:buFont typeface="+mj-lt"/>
              <a:buAutoNum type="arabicPeriod"/>
            </a:pPr>
            <a:r>
              <a:rPr lang="en-US" sz="2000" dirty="0">
                <a:highlight>
                  <a:srgbClr val="FFFF00"/>
                </a:highlight>
              </a:rPr>
              <a:t>Ethics/Respect </a:t>
            </a:r>
            <a:r>
              <a:rPr lang="en-US" sz="2000" dirty="0"/>
              <a:t>that foster creativity and stability for the greatest number of people.</a:t>
            </a:r>
          </a:p>
          <a:p>
            <a:pPr marL="457200" indent="-457200">
              <a:lnSpc>
                <a:spcPts val="2100"/>
              </a:lnSpc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ts val="2100"/>
              </a:lnSpc>
              <a:buFont typeface="+mj-lt"/>
              <a:buAutoNum type="arabicPeriod"/>
            </a:pPr>
            <a:r>
              <a:rPr lang="en-US" sz="2000" dirty="0">
                <a:highlight>
                  <a:srgbClr val="FFFF00"/>
                </a:highlight>
              </a:rPr>
              <a:t>Curiosity</a:t>
            </a:r>
            <a:r>
              <a:rPr lang="en-US" sz="2000" dirty="0"/>
              <a:t> and adaptability — the drive to learn new tools and tricks.  The ability to ask smart, strategic questions</a:t>
            </a:r>
          </a:p>
          <a:p>
            <a:pPr marL="457200" indent="-457200">
              <a:lnSpc>
                <a:spcPts val="2100"/>
              </a:lnSpc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ts val="2100"/>
              </a:lnSpc>
              <a:buFont typeface="+mj-lt"/>
              <a:buAutoNum type="arabicPeriod"/>
            </a:pPr>
            <a:r>
              <a:rPr lang="en-US" sz="2000" dirty="0">
                <a:highlight>
                  <a:srgbClr val="FFFF00"/>
                </a:highlight>
              </a:rPr>
              <a:t>Teamwork</a:t>
            </a:r>
            <a:r>
              <a:rPr lang="en-US" sz="2000" dirty="0"/>
              <a:t> and collaboration</a:t>
            </a:r>
          </a:p>
          <a:p>
            <a:pPr marL="457200" indent="-457200">
              <a:lnSpc>
                <a:spcPts val="2100"/>
              </a:lnSpc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ts val="2100"/>
              </a:lnSpc>
              <a:buFont typeface="+mj-lt"/>
              <a:buAutoNum type="arabicPeriod"/>
            </a:pPr>
            <a:r>
              <a:rPr lang="en-US" sz="2000" dirty="0">
                <a:highlight>
                  <a:srgbClr val="FFFF00"/>
                </a:highlight>
              </a:rPr>
              <a:t>Communication</a:t>
            </a:r>
            <a:r>
              <a:rPr lang="en-US" sz="2000" dirty="0"/>
              <a:t> that is clear and impactful</a:t>
            </a:r>
          </a:p>
          <a:p>
            <a:pPr marL="457200" indent="-457200">
              <a:lnSpc>
                <a:spcPts val="2100"/>
              </a:lnSpc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ts val="2100"/>
              </a:lnSpc>
              <a:buFont typeface="+mj-lt"/>
              <a:buAutoNum type="arabicPeriod"/>
            </a:pPr>
            <a:r>
              <a:rPr lang="en-US" sz="2000" dirty="0">
                <a:highlight>
                  <a:srgbClr val="FFFF00"/>
                </a:highlight>
              </a:rPr>
              <a:t>Creativity: </a:t>
            </a:r>
            <a:r>
              <a:rPr lang="en-US" sz="2000" dirty="0"/>
              <a:t>Think like an artist</a:t>
            </a:r>
          </a:p>
          <a:p>
            <a:pPr marL="457200" indent="-457200">
              <a:lnSpc>
                <a:spcPts val="2100"/>
              </a:lnSpc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ts val="2100"/>
              </a:lnSpc>
              <a:buFont typeface="+mj-lt"/>
              <a:buAutoNum type="arabicPeriod"/>
            </a:pPr>
            <a:r>
              <a:rPr lang="en-US" sz="2000" dirty="0">
                <a:highlight>
                  <a:srgbClr val="FFFF00"/>
                </a:highlight>
              </a:rPr>
              <a:t>Problem Solver:</a:t>
            </a:r>
            <a:r>
              <a:rPr lang="en-US" sz="2000" dirty="0"/>
              <a:t> Think like an engineer</a:t>
            </a:r>
          </a:p>
          <a:p>
            <a:pPr>
              <a:lnSpc>
                <a:spcPts val="2100"/>
              </a:lnSpc>
            </a:pPr>
            <a:endParaRPr lang="en-US" sz="2000" dirty="0"/>
          </a:p>
          <a:p>
            <a:pPr>
              <a:lnSpc>
                <a:spcPts val="2100"/>
              </a:lnSpc>
            </a:pPr>
            <a:r>
              <a:rPr lang="en-US" sz="2000" dirty="0">
                <a:solidFill>
                  <a:srgbClr val="FF0000"/>
                </a:solidFill>
              </a:rPr>
              <a:t>(What else should we add?)</a:t>
            </a:r>
          </a:p>
          <a:p>
            <a:pPr>
              <a:lnSpc>
                <a:spcPts val="2100"/>
              </a:lnSpc>
            </a:pPr>
            <a:r>
              <a:rPr lang="en-US" sz="2000" dirty="0">
                <a:solidFill>
                  <a:srgbClr val="FF0000"/>
                </a:solidFill>
              </a:rPr>
              <a:t>Fantasizing, dreaming, playing, </a:t>
            </a:r>
          </a:p>
          <a:p>
            <a:pPr>
              <a:lnSpc>
                <a:spcPts val="2100"/>
              </a:lnSpc>
            </a:pPr>
            <a:r>
              <a:rPr lang="en-US" sz="2000" dirty="0">
                <a:solidFill>
                  <a:srgbClr val="FF0000"/>
                </a:solidFill>
              </a:rPr>
              <a:t>???</a:t>
            </a:r>
          </a:p>
          <a:p>
            <a:pPr>
              <a:lnSpc>
                <a:spcPts val="2100"/>
              </a:lnSpc>
            </a:pP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0" name="Picture 9" descr="A cartoon robot with a lightning bolt&#10;&#10;AI-generated content may be incorrect.">
            <a:extLst>
              <a:ext uri="{FF2B5EF4-FFF2-40B4-BE49-F238E27FC236}">
                <a16:creationId xmlns:a16="http://schemas.microsoft.com/office/drawing/2014/main" id="{32AA1EB8-1892-9454-721C-16F81919D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57" y="1211281"/>
            <a:ext cx="2190750" cy="2257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5F818A-22B9-4BF4-09E7-344D4102D289}"/>
              </a:ext>
            </a:extLst>
          </p:cNvPr>
          <p:cNvSpPr txBox="1"/>
          <p:nvPr/>
        </p:nvSpPr>
        <p:spPr>
          <a:xfrm flipH="1">
            <a:off x="3277501" y="6446939"/>
            <a:ext cx="296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208123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126806</TotalTime>
  <Words>3341</Words>
  <Application>Microsoft Office PowerPoint</Application>
  <PresentationFormat>On-screen Show (4:3)</PresentationFormat>
  <Paragraphs>562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 Slab Black</vt:lpstr>
      <vt:lpstr>Arial</vt:lpstr>
      <vt:lpstr>Calibri</vt:lpstr>
      <vt:lpstr>Calibri Light</vt:lpstr>
      <vt:lpstr>Comic Sans MS</vt:lpstr>
      <vt:lpstr>Ribeye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183</cp:revision>
  <dcterms:created xsi:type="dcterms:W3CDTF">2021-10-01T15:07:07Z</dcterms:created>
  <dcterms:modified xsi:type="dcterms:W3CDTF">2026-02-10T14:38:29Z</dcterms:modified>
</cp:coreProperties>
</file>