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65" d="100"/>
          <a:sy n="165" d="100"/>
        </p:scale>
        <p:origin x="1674" y="13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b600ff692e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b600ff692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c9f6009a91_1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c9f6009a91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c9f6009a91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c9f6009a91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c9f6009a9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c9f6009a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c9f6009a91_1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3c9f6009a91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cstate="screen">
            <a:alphaModFix/>
            <a:extLst>
              <a:ext uri="{28A0092B-C50C-407E-A947-70E740481C1C}">
                <a14:useLocalDpi xmlns:a14="http://schemas.microsoft.com/office/drawing/2010/main"/>
              </a:ext>
            </a:extLst>
          </a:blip>
          <a:stretch>
            <a:fillRect/>
          </a:stretch>
        </a:blipFill>
        <a:effectLst/>
      </p:bgPr>
    </p:bg>
    <p:spTree>
      <p:nvGrpSpPr>
        <p:cNvPr id="1" name="Shape 53"/>
        <p:cNvGrpSpPr/>
        <p:nvPr/>
      </p:nvGrpSpPr>
      <p:grpSpPr>
        <a:xfrm>
          <a:off x="0" y="0"/>
          <a:ext cx="0" cy="0"/>
          <a:chOff x="0" y="0"/>
          <a:chExt cx="0" cy="0"/>
        </a:xfrm>
      </p:grpSpPr>
      <p:sp>
        <p:nvSpPr>
          <p:cNvPr id="54" name="Google Shape;54;p13"/>
          <p:cNvSpPr/>
          <p:nvPr/>
        </p:nvSpPr>
        <p:spPr>
          <a:xfrm>
            <a:off x="1851441" y="184125"/>
            <a:ext cx="4786313" cy="1218813"/>
          </a:xfrm>
          <a:prstGeom prst="rect">
            <a:avLst/>
          </a:prstGeom>
        </p:spPr>
        <p:txBody>
          <a:bodyPr>
            <a:prstTxWarp prst="textPlain">
              <a:avLst/>
            </a:prstTxWarp>
          </a:bodyPr>
          <a:lstStyle/>
          <a:p>
            <a:pPr lvl="0" algn="ctr"/>
            <a:r>
              <a:rPr b="1" i="0">
                <a:ln w="9525" cap="flat" cmpd="sng">
                  <a:solidFill>
                    <a:schemeClr val="dk2"/>
                  </a:solidFill>
                  <a:prstDash val="solid"/>
                  <a:round/>
                  <a:headEnd type="none" w="sm" len="sm"/>
                  <a:tailEnd type="none" w="sm" len="sm"/>
                </a:ln>
                <a:gradFill>
                  <a:gsLst>
                    <a:gs pos="0">
                      <a:srgbClr val="424242"/>
                    </a:gs>
                    <a:gs pos="100000">
                      <a:srgbClr val="010101"/>
                    </a:gs>
                  </a:gsLst>
                  <a:lin ang="5400012" scaled="0"/>
                </a:gradFill>
                <a:latin typeface="Arial"/>
              </a:rPr>
              <a:t>Chess</a:t>
            </a:r>
          </a:p>
        </p:txBody>
      </p:sp>
      <p:sp>
        <p:nvSpPr>
          <p:cNvPr id="55" name="Google Shape;55;p13"/>
          <p:cNvSpPr/>
          <p:nvPr/>
        </p:nvSpPr>
        <p:spPr>
          <a:xfrm>
            <a:off x="1930466" y="184125"/>
            <a:ext cx="4786313" cy="1218813"/>
          </a:xfrm>
          <a:prstGeom prst="rect">
            <a:avLst/>
          </a:prstGeom>
        </p:spPr>
        <p:txBody>
          <a:bodyPr>
            <a:prstTxWarp prst="textPlain">
              <a:avLst/>
            </a:prstTxWarp>
          </a:bodyPr>
          <a:lstStyle/>
          <a:p>
            <a:pPr lvl="0" algn="ctr"/>
            <a:r>
              <a:rPr b="1" i="0">
                <a:ln w="9525" cap="flat" cmpd="sng">
                  <a:solidFill>
                    <a:schemeClr val="dk2"/>
                  </a:solidFill>
                  <a:prstDash val="solid"/>
                  <a:round/>
                  <a:headEnd type="none" w="sm" len="sm"/>
                  <a:tailEnd type="none" w="sm" len="sm"/>
                </a:ln>
                <a:gradFill>
                  <a:gsLst>
                    <a:gs pos="0">
                      <a:srgbClr val="FF0000"/>
                    </a:gs>
                    <a:gs pos="33000">
                      <a:srgbClr val="FF9900"/>
                    </a:gs>
                    <a:gs pos="67000">
                      <a:srgbClr val="FFFF00"/>
                    </a:gs>
                    <a:gs pos="100000">
                      <a:srgbClr val="00FFFF"/>
                    </a:gs>
                  </a:gsLst>
                  <a:lin ang="5400012" scaled="0"/>
                </a:gradFill>
                <a:latin typeface="Arial"/>
              </a:rPr>
              <a:t>Chess</a:t>
            </a:r>
          </a:p>
        </p:txBody>
      </p:sp>
      <p:sp>
        <p:nvSpPr>
          <p:cNvPr id="56" name="Google Shape;56;p13"/>
          <p:cNvSpPr txBox="1"/>
          <p:nvPr/>
        </p:nvSpPr>
        <p:spPr>
          <a:xfrm>
            <a:off x="4842925" y="1402950"/>
            <a:ext cx="14337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latin typeface="Comic Sans MS"/>
                <a:ea typeface="Comic Sans MS"/>
                <a:cs typeface="Comic Sans MS"/>
                <a:sym typeface="Comic Sans MS"/>
              </a:rPr>
              <a:t>By George</a:t>
            </a:r>
            <a:endParaRPr sz="1800">
              <a:solidFill>
                <a:schemeClr val="dk2"/>
              </a:solidFill>
              <a:latin typeface="Comic Sans MS"/>
              <a:ea typeface="Comic Sans MS"/>
              <a:cs typeface="Comic Sans MS"/>
              <a:sym typeface="Comic Sans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p:nvPr/>
        </p:nvSpPr>
        <p:spPr>
          <a:xfrm>
            <a:off x="261475" y="223675"/>
            <a:ext cx="2561076" cy="609600"/>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gradFill>
                  <a:gsLst>
                    <a:gs pos="0">
                      <a:srgbClr val="FF0000"/>
                    </a:gs>
                    <a:gs pos="33000">
                      <a:srgbClr val="CC0000"/>
                    </a:gs>
                    <a:gs pos="67000">
                      <a:srgbClr val="990000"/>
                    </a:gs>
                    <a:gs pos="100000">
                      <a:srgbClr val="660000"/>
                    </a:gs>
                  </a:gsLst>
                  <a:lin ang="5400012" scaled="0"/>
                </a:gradFill>
                <a:latin typeface="Arial"/>
              </a:rPr>
              <a:t>Problem</a:t>
            </a:r>
          </a:p>
        </p:txBody>
      </p:sp>
      <p:sp>
        <p:nvSpPr>
          <p:cNvPr id="62" name="Google Shape;62;p14"/>
          <p:cNvSpPr/>
          <p:nvPr/>
        </p:nvSpPr>
        <p:spPr>
          <a:xfrm>
            <a:off x="4939925" y="284200"/>
            <a:ext cx="2321556" cy="609600"/>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gradFill>
                  <a:gsLst>
                    <a:gs pos="0">
                      <a:srgbClr val="00FF00"/>
                    </a:gs>
                    <a:gs pos="42000">
                      <a:srgbClr val="6AA84F"/>
                    </a:gs>
                    <a:gs pos="71000">
                      <a:srgbClr val="93C47D"/>
                    </a:gs>
                    <a:gs pos="100000">
                      <a:srgbClr val="38761D"/>
                    </a:gs>
                  </a:gsLst>
                  <a:lin ang="5400012" scaled="0"/>
                </a:gradFill>
                <a:latin typeface="Arial"/>
              </a:rPr>
              <a:t>Mission</a:t>
            </a:r>
          </a:p>
        </p:txBody>
      </p:sp>
      <p:sp>
        <p:nvSpPr>
          <p:cNvPr id="63" name="Google Shape;63;p14"/>
          <p:cNvSpPr txBox="1"/>
          <p:nvPr/>
        </p:nvSpPr>
        <p:spPr>
          <a:xfrm>
            <a:off x="108875" y="893788"/>
            <a:ext cx="4412400" cy="1800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solidFill>
                  <a:schemeClr val="dk1"/>
                </a:solidFill>
                <a:latin typeface="Comic Sans MS"/>
                <a:ea typeface="Comic Sans MS"/>
                <a:cs typeface="Comic Sans MS"/>
                <a:sym typeface="Comic Sans MS"/>
              </a:rPr>
              <a:t>Chess is starting to get boring because  the pieces hasn't </a:t>
            </a:r>
            <a:endParaRPr sz="2100">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en" sz="2100">
                <a:solidFill>
                  <a:schemeClr val="dk1"/>
                </a:solidFill>
                <a:latin typeface="Comic Sans MS"/>
                <a:ea typeface="Comic Sans MS"/>
                <a:cs typeface="Comic Sans MS"/>
                <a:sym typeface="Comic Sans MS"/>
              </a:rPr>
              <a:t>changed since </a:t>
            </a:r>
            <a:r>
              <a:rPr lang="en" sz="1500">
                <a:solidFill>
                  <a:schemeClr val="dk1"/>
                </a:solidFill>
                <a:highlight>
                  <a:srgbClr val="FFFFFF"/>
                </a:highlight>
                <a:latin typeface="Comic Sans MS"/>
                <a:ea typeface="Comic Sans MS"/>
                <a:cs typeface="Comic Sans MS"/>
                <a:sym typeface="Comic Sans MS"/>
              </a:rPr>
              <a:t> </a:t>
            </a:r>
            <a:r>
              <a:rPr lang="en" sz="2100">
                <a:solidFill>
                  <a:schemeClr val="dk1"/>
                </a:solidFill>
                <a:latin typeface="Comic Sans MS"/>
                <a:ea typeface="Comic Sans MS"/>
                <a:cs typeface="Comic Sans MS"/>
                <a:sym typeface="Comic Sans MS"/>
              </a:rPr>
              <a:t>late 15th-century</a:t>
            </a:r>
            <a:endParaRPr sz="2100">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en" sz="2100">
                <a:solidFill>
                  <a:schemeClr val="dk1"/>
                </a:solidFill>
                <a:latin typeface="Comic Sans MS"/>
                <a:ea typeface="Comic Sans MS"/>
                <a:cs typeface="Comic Sans MS"/>
                <a:sym typeface="Comic Sans MS"/>
              </a:rPr>
              <a:t>And the pieces has strict way of moving</a:t>
            </a:r>
            <a:endParaRPr sz="2100">
              <a:solidFill>
                <a:schemeClr val="dk1"/>
              </a:solidFill>
              <a:latin typeface="Comic Sans MS"/>
              <a:ea typeface="Comic Sans MS"/>
              <a:cs typeface="Comic Sans MS"/>
              <a:sym typeface="Comic Sans MS"/>
            </a:endParaRPr>
          </a:p>
        </p:txBody>
      </p:sp>
      <p:sp>
        <p:nvSpPr>
          <p:cNvPr id="64" name="Google Shape;64;p14"/>
          <p:cNvSpPr txBox="1"/>
          <p:nvPr/>
        </p:nvSpPr>
        <p:spPr>
          <a:xfrm>
            <a:off x="4754125" y="893800"/>
            <a:ext cx="4018800" cy="115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solidFill>
                  <a:schemeClr val="dk1"/>
                </a:solidFill>
                <a:latin typeface="Comic Sans MS"/>
                <a:ea typeface="Comic Sans MS"/>
                <a:cs typeface="Comic Sans MS"/>
                <a:sym typeface="Comic Sans MS"/>
              </a:rPr>
              <a:t>Is to recreate the chess the chess pieces and how they move</a:t>
            </a:r>
            <a:endParaRPr sz="2100">
              <a:solidFill>
                <a:schemeClr val="dk1"/>
              </a:solidFill>
              <a:latin typeface="Comic Sans MS"/>
              <a:ea typeface="Comic Sans MS"/>
              <a:cs typeface="Comic Sans MS"/>
              <a:sym typeface="Comic Sans MS"/>
            </a:endParaRPr>
          </a:p>
        </p:txBody>
      </p:sp>
      <p:pic>
        <p:nvPicPr>
          <p:cNvPr id="65" name="Google Shape;65;p1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61475" y="2800594"/>
            <a:ext cx="2561076" cy="1920807"/>
          </a:xfrm>
          <a:prstGeom prst="rect">
            <a:avLst/>
          </a:prstGeom>
          <a:noFill/>
          <a:ln>
            <a:noFill/>
          </a:ln>
        </p:spPr>
      </p:pic>
      <p:pic>
        <p:nvPicPr>
          <p:cNvPr id="66" name="Google Shape;66;p1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939936" y="2800600"/>
            <a:ext cx="2886443" cy="1920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p:nvPr/>
        </p:nvSpPr>
        <p:spPr>
          <a:xfrm>
            <a:off x="1108977" y="104550"/>
            <a:ext cx="6926030" cy="1219973"/>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gradFill>
                  <a:gsLst>
                    <a:gs pos="0">
                      <a:srgbClr val="FF0000"/>
                    </a:gs>
                    <a:gs pos="33000">
                      <a:srgbClr val="FF9900"/>
                    </a:gs>
                    <a:gs pos="67000">
                      <a:srgbClr val="FFFF00"/>
                    </a:gs>
                    <a:gs pos="100000">
                      <a:srgbClr val="00FFFF"/>
                    </a:gs>
                  </a:gsLst>
                  <a:lin ang="5400700" scaled="0"/>
                </a:gradFill>
                <a:latin typeface="Arial"/>
              </a:rPr>
              <a:t>Research</a:t>
            </a:r>
          </a:p>
        </p:txBody>
      </p:sp>
      <p:sp>
        <p:nvSpPr>
          <p:cNvPr id="72" name="Google Shape;72;p15"/>
          <p:cNvSpPr txBox="1"/>
          <p:nvPr/>
        </p:nvSpPr>
        <p:spPr>
          <a:xfrm>
            <a:off x="201175" y="1374575"/>
            <a:ext cx="4254300" cy="341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solidFill>
                  <a:schemeClr val="dk1"/>
                </a:solidFill>
                <a:highlight>
                  <a:srgbClr val="FFFFFF"/>
                </a:highlight>
                <a:latin typeface="Comic Sans MS"/>
                <a:ea typeface="Comic Sans MS"/>
                <a:cs typeface="Comic Sans MS"/>
                <a:sym typeface="Comic Sans MS"/>
              </a:rPr>
              <a:t>Chess is believed to have been invented </a:t>
            </a:r>
            <a:endParaRPr sz="2100">
              <a:solidFill>
                <a:schemeClr val="dk1"/>
              </a:solidFill>
            </a:endParaRPr>
          </a:p>
          <a:p>
            <a:pPr marL="0" lvl="0" indent="0" algn="l" rtl="0">
              <a:spcBef>
                <a:spcPts val="0"/>
              </a:spcBef>
              <a:spcAft>
                <a:spcPts val="0"/>
              </a:spcAft>
              <a:buNone/>
            </a:pPr>
            <a:r>
              <a:rPr lang="en" sz="2100">
                <a:solidFill>
                  <a:schemeClr val="dk1"/>
                </a:solidFill>
                <a:highlight>
                  <a:srgbClr val="FFFFFF"/>
                </a:highlight>
                <a:latin typeface="Comic Sans MS"/>
                <a:ea typeface="Comic Sans MS"/>
                <a:cs typeface="Comic Sans MS"/>
                <a:sym typeface="Comic Sans MS"/>
              </a:rPr>
              <a:t>in </a:t>
            </a:r>
            <a:r>
              <a:rPr lang="en" sz="2100">
                <a:solidFill>
                  <a:schemeClr val="dk1"/>
                </a:solidFill>
                <a:latin typeface="Comic Sans MS"/>
                <a:ea typeface="Comic Sans MS"/>
                <a:cs typeface="Comic Sans MS"/>
                <a:sym typeface="Comic Sans MS"/>
              </a:rPr>
              <a:t>India</a:t>
            </a:r>
            <a:r>
              <a:rPr lang="en" sz="2100">
                <a:solidFill>
                  <a:schemeClr val="dk1"/>
                </a:solidFill>
                <a:highlight>
                  <a:srgbClr val="FFFFFF"/>
                </a:highlight>
                <a:latin typeface="Comic Sans MS"/>
                <a:ea typeface="Comic Sans MS"/>
                <a:cs typeface="Comic Sans MS"/>
                <a:sym typeface="Comic Sans MS"/>
              </a:rPr>
              <a:t> during the Gupta Empire around the 6th century AD. Its earliest predecessor was a game called </a:t>
            </a:r>
            <a:r>
              <a:rPr lang="en" sz="2100" i="1">
                <a:solidFill>
                  <a:schemeClr val="dk1"/>
                </a:solidFill>
                <a:highlight>
                  <a:srgbClr val="FFFFFF"/>
                </a:highlight>
                <a:latin typeface="Comic Sans MS"/>
                <a:ea typeface="Comic Sans MS"/>
                <a:cs typeface="Comic Sans MS"/>
                <a:sym typeface="Comic Sans MS"/>
              </a:rPr>
              <a:t>chaturanga</a:t>
            </a:r>
            <a:r>
              <a:rPr lang="en" sz="2100">
                <a:solidFill>
                  <a:schemeClr val="dk1"/>
                </a:solidFill>
                <a:highlight>
                  <a:srgbClr val="FFFFFF"/>
                </a:highlight>
                <a:latin typeface="Comic Sans MS"/>
                <a:ea typeface="Comic Sans MS"/>
                <a:cs typeface="Comic Sans MS"/>
                <a:sym typeface="Comic Sans MS"/>
              </a:rPr>
              <a:t>, which represented the four branches of the ancient Indian military: infantry, cavalry, elephants, and chariots</a:t>
            </a:r>
            <a:r>
              <a:rPr lang="en" sz="2100">
                <a:solidFill>
                  <a:schemeClr val="dk1"/>
                </a:solidFill>
                <a:highlight>
                  <a:srgbClr val="FFFFFF"/>
                </a:highlight>
              </a:rPr>
              <a:t>.</a:t>
            </a:r>
            <a:endParaRPr sz="2100">
              <a:solidFill>
                <a:schemeClr val="dk1"/>
              </a:solidFill>
            </a:endParaRPr>
          </a:p>
        </p:txBody>
      </p:sp>
      <p:pic>
        <p:nvPicPr>
          <p:cNvPr id="73" name="Google Shape;73;p1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455475" y="1572373"/>
            <a:ext cx="4466924" cy="338072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cstate="screen">
            <a:alphaModFix/>
            <a:extLst>
              <a:ext uri="{28A0092B-C50C-407E-A947-70E740481C1C}">
                <a14:useLocalDpi xmlns:a14="http://schemas.microsoft.com/office/drawing/2010/main"/>
              </a:ext>
            </a:extLst>
          </a:blip>
          <a:stretch>
            <a:fillRect/>
          </a:stretch>
        </a:blipFill>
        <a:effectLst/>
      </p:bgPr>
    </p:bg>
    <p:spTree>
      <p:nvGrpSpPr>
        <p:cNvPr id="1" name="Shape 77"/>
        <p:cNvGrpSpPr/>
        <p:nvPr/>
      </p:nvGrpSpPr>
      <p:grpSpPr>
        <a:xfrm>
          <a:off x="0" y="0"/>
          <a:ext cx="0" cy="0"/>
          <a:chOff x="0" y="0"/>
          <a:chExt cx="0" cy="0"/>
        </a:xfrm>
      </p:grpSpPr>
      <p:sp>
        <p:nvSpPr>
          <p:cNvPr id="78" name="Google Shape;78;p16"/>
          <p:cNvSpPr txBox="1"/>
          <p:nvPr/>
        </p:nvSpPr>
        <p:spPr>
          <a:xfrm>
            <a:off x="-144525" y="2879975"/>
            <a:ext cx="5166000" cy="2736600"/>
          </a:xfrm>
          <a:prstGeom prst="rect">
            <a:avLst/>
          </a:prstGeom>
          <a:noFill/>
          <a:ln>
            <a:noFill/>
          </a:ln>
        </p:spPr>
        <p:txBody>
          <a:bodyPr spcFirstLastPara="1" wrap="square" lIns="91425" tIns="91425" rIns="91425" bIns="91425" anchor="ctr" anchorCtr="0">
            <a:noAutofit/>
          </a:bodyPr>
          <a:lstStyle/>
          <a:p>
            <a:pPr marL="457200" marR="63500" lvl="0" indent="-304800" algn="l" rtl="0">
              <a:lnSpc>
                <a:spcPct val="115000"/>
              </a:lnSpc>
              <a:spcBef>
                <a:spcPts val="900"/>
              </a:spcBef>
              <a:spcAft>
                <a:spcPts val="0"/>
              </a:spcAft>
              <a:buClr>
                <a:srgbClr val="0A0A0A"/>
              </a:buClr>
              <a:buSzPts val="1200"/>
              <a:buChar char="●"/>
            </a:pPr>
            <a:r>
              <a:rPr lang="en" sz="1100" b="1">
                <a:solidFill>
                  <a:schemeClr val="dk1"/>
                </a:solidFill>
                <a:highlight>
                  <a:srgbClr val="FFFF00"/>
                </a:highlight>
              </a:rPr>
              <a:t>Origin Era:</a:t>
            </a:r>
            <a:r>
              <a:rPr lang="en" sz="1100">
                <a:solidFill>
                  <a:schemeClr val="dk1"/>
                </a:solidFill>
              </a:rPr>
              <a:t> In the late 1400s, chess rules changed— the weak </a:t>
            </a:r>
            <a:r>
              <a:rPr lang="en" sz="1100" b="1">
                <a:solidFill>
                  <a:schemeClr val="dk1"/>
                </a:solidFill>
              </a:rPr>
              <a:t>ferz</a:t>
            </a:r>
            <a:r>
              <a:rPr lang="en" sz="1100">
                <a:solidFill>
                  <a:schemeClr val="dk1"/>
                </a:solidFill>
              </a:rPr>
              <a:t> became the powerful </a:t>
            </a:r>
            <a:r>
              <a:rPr lang="en" sz="1100" b="1">
                <a:solidFill>
                  <a:schemeClr val="dk1"/>
                </a:solidFill>
              </a:rPr>
              <a:t>Queen</a:t>
            </a:r>
            <a:r>
              <a:rPr lang="en" sz="1100">
                <a:solidFill>
                  <a:schemeClr val="dk1"/>
                </a:solidFill>
              </a:rPr>
              <a:t>, and the </a:t>
            </a:r>
            <a:r>
              <a:rPr lang="en" sz="1100" b="1">
                <a:solidFill>
                  <a:schemeClr val="dk1"/>
                </a:solidFill>
              </a:rPr>
              <a:t>Bishop</a:t>
            </a:r>
            <a:r>
              <a:rPr lang="en" sz="1100">
                <a:solidFill>
                  <a:schemeClr val="dk1"/>
                </a:solidFill>
              </a:rPr>
              <a:t> gained long-range movement.</a:t>
            </a:r>
            <a:br>
              <a:rPr lang="en" sz="1100">
                <a:solidFill>
                  <a:schemeClr val="dk1"/>
                </a:solidFill>
              </a:rPr>
            </a:br>
            <a:endParaRPr sz="1100">
              <a:solidFill>
                <a:schemeClr val="dk1"/>
              </a:solidFill>
            </a:endParaRPr>
          </a:p>
          <a:p>
            <a:pPr marL="457200" marR="63500" lvl="0" indent="-304800" algn="l" rtl="0">
              <a:lnSpc>
                <a:spcPct val="115000"/>
              </a:lnSpc>
              <a:spcBef>
                <a:spcPts val="0"/>
              </a:spcBef>
              <a:spcAft>
                <a:spcPts val="0"/>
              </a:spcAft>
              <a:buClr>
                <a:srgbClr val="0A0A0A"/>
              </a:buClr>
              <a:buSzPts val="1200"/>
              <a:buChar char="●"/>
            </a:pPr>
            <a:r>
              <a:rPr lang="en" sz="1100" b="1">
                <a:solidFill>
                  <a:schemeClr val="dk1"/>
                </a:solidFill>
                <a:highlight>
                  <a:srgbClr val="FFFF00"/>
                </a:highlight>
              </a:rPr>
              <a:t>Key Contributor:</a:t>
            </a:r>
            <a:r>
              <a:rPr lang="en" sz="1100">
                <a:solidFill>
                  <a:schemeClr val="dk1"/>
                </a:solidFill>
              </a:rPr>
              <a:t> Ruy López de Segura helped analyze and spread these new rules in the 1500s.</a:t>
            </a:r>
            <a:br>
              <a:rPr lang="en" sz="1100">
                <a:solidFill>
                  <a:schemeClr val="dk1"/>
                </a:solidFill>
              </a:rPr>
            </a:br>
            <a:endParaRPr sz="1100">
              <a:solidFill>
                <a:schemeClr val="dk1"/>
              </a:solidFill>
            </a:endParaRPr>
          </a:p>
          <a:p>
            <a:pPr marL="457200" marR="63500" lvl="0" indent="-304800" algn="l" rtl="0">
              <a:lnSpc>
                <a:spcPct val="115000"/>
              </a:lnSpc>
              <a:spcBef>
                <a:spcPts val="0"/>
              </a:spcBef>
              <a:spcAft>
                <a:spcPts val="0"/>
              </a:spcAft>
              <a:buClr>
                <a:srgbClr val="0A0A0A"/>
              </a:buClr>
              <a:buSzPts val="1200"/>
              <a:buChar char="●"/>
            </a:pPr>
            <a:r>
              <a:rPr lang="en" sz="1100" b="1">
                <a:solidFill>
                  <a:schemeClr val="dk1"/>
                </a:solidFill>
                <a:highlight>
                  <a:srgbClr val="FFFF00"/>
                </a:highlight>
              </a:rPr>
              <a:t>“Father” of Modern Chess:</a:t>
            </a:r>
            <a:r>
              <a:rPr lang="en" sz="1100">
                <a:solidFill>
                  <a:schemeClr val="dk1"/>
                </a:solidFill>
              </a:rPr>
              <a:t> Wilhelm Steinitz developed the positional and strategic ideas that shape modern chess play. ♟️</a:t>
            </a:r>
            <a:endParaRPr sz="1200">
              <a:solidFill>
                <a:srgbClr val="0A0A0A"/>
              </a:solidFill>
              <a:highlight>
                <a:srgbClr val="FFFF00"/>
              </a:highlight>
              <a:latin typeface="Comic Sans MS"/>
              <a:ea typeface="Comic Sans MS"/>
              <a:cs typeface="Comic Sans MS"/>
              <a:sym typeface="Comic Sans MS"/>
            </a:endParaRPr>
          </a:p>
        </p:txBody>
      </p:sp>
      <p:sp>
        <p:nvSpPr>
          <p:cNvPr id="79" name="Google Shape;79;p16"/>
          <p:cNvSpPr txBox="1"/>
          <p:nvPr/>
        </p:nvSpPr>
        <p:spPr>
          <a:xfrm>
            <a:off x="7587575" y="0"/>
            <a:ext cx="1649400" cy="3292500"/>
          </a:xfrm>
          <a:prstGeom prst="rect">
            <a:avLst/>
          </a:prstGeom>
          <a:noFill/>
          <a:ln>
            <a:noFill/>
          </a:ln>
        </p:spPr>
        <p:txBody>
          <a:bodyPr spcFirstLastPara="1" wrap="square" lIns="91425" tIns="91425" rIns="91425" bIns="91425" anchor="t" anchorCtr="0">
            <a:spAutoFit/>
          </a:bodyPr>
          <a:lstStyle/>
          <a:p>
            <a:pPr marL="457200" lvl="0" indent="-304800" algn="l" rtl="0">
              <a:lnSpc>
                <a:spcPct val="115000"/>
              </a:lnSpc>
              <a:spcBef>
                <a:spcPts val="900"/>
              </a:spcBef>
              <a:spcAft>
                <a:spcPts val="0"/>
              </a:spcAft>
              <a:buClr>
                <a:srgbClr val="0A0A0A"/>
              </a:buClr>
              <a:buSzPts val="1200"/>
              <a:buFont typeface="Comic Sans MS"/>
              <a:buChar char="●"/>
            </a:pPr>
            <a:r>
              <a:rPr lang="en" sz="1100" b="1">
                <a:solidFill>
                  <a:schemeClr val="dk1"/>
                </a:solidFill>
                <a:highlight>
                  <a:srgbClr val="FFFF00"/>
                </a:highlight>
              </a:rPr>
              <a:t>Standardization:</a:t>
            </a:r>
            <a:r>
              <a:rPr lang="en" sz="1100">
                <a:solidFill>
                  <a:schemeClr val="dk1"/>
                </a:solidFill>
                <a:highlight>
                  <a:srgbClr val="FFFF00"/>
                </a:highlight>
              </a:rPr>
              <a:t> </a:t>
            </a:r>
            <a:r>
              <a:rPr lang="en" sz="1100">
                <a:solidFill>
                  <a:schemeClr val="dk1"/>
                </a:solidFill>
              </a:rPr>
              <a:t>Chess rules began in the 1400s but became fully standardized in the 1800s as competitive tournaments grew, leading to the first official World Chess Championship in 1886 won by Wilhelm Steinitz. </a:t>
            </a:r>
            <a:endParaRPr sz="1200">
              <a:solidFill>
                <a:srgbClr val="0A0A0A"/>
              </a:solidFill>
              <a:latin typeface="Comic Sans MS"/>
              <a:ea typeface="Comic Sans MS"/>
              <a:cs typeface="Comic Sans MS"/>
              <a:sym typeface="Comic Sans MS"/>
            </a:endParaRPr>
          </a:p>
        </p:txBody>
      </p:sp>
      <p:sp>
        <p:nvSpPr>
          <p:cNvPr id="80" name="Google Shape;80;p16"/>
          <p:cNvSpPr/>
          <p:nvPr/>
        </p:nvSpPr>
        <p:spPr>
          <a:xfrm>
            <a:off x="161125" y="54975"/>
            <a:ext cx="1302928" cy="260025"/>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gradFill>
                  <a:gsLst>
                    <a:gs pos="0">
                      <a:srgbClr val="FF0000"/>
                    </a:gs>
                    <a:gs pos="33000">
                      <a:srgbClr val="FF9900"/>
                    </a:gs>
                    <a:gs pos="67000">
                      <a:srgbClr val="FFFF00"/>
                    </a:gs>
                    <a:gs pos="100000">
                      <a:srgbClr val="00FFFF"/>
                    </a:gs>
                  </a:gsLst>
                  <a:lin ang="5400700" scaled="0"/>
                </a:gradFill>
                <a:latin typeface="Arial"/>
              </a:rPr>
              <a:t>Research</a:t>
            </a:r>
          </a:p>
        </p:txBody>
      </p:sp>
      <p:sp>
        <p:nvSpPr>
          <p:cNvPr id="81" name="Google Shape;81;p16"/>
          <p:cNvSpPr txBox="1"/>
          <p:nvPr/>
        </p:nvSpPr>
        <p:spPr>
          <a:xfrm>
            <a:off x="4014825" y="375625"/>
            <a:ext cx="3000000" cy="369300"/>
          </a:xfrm>
          <a:prstGeom prst="rect">
            <a:avLst/>
          </a:prstGeom>
          <a:noFill/>
          <a:ln>
            <a:noFill/>
          </a:ln>
        </p:spPr>
        <p:txBody>
          <a:bodyPr spcFirstLastPara="1" wrap="square" lIns="91425" tIns="91425" rIns="91425" bIns="91425" anchor="t" anchorCtr="0">
            <a:spAutoFit/>
          </a:bodyPr>
          <a:lstStyle/>
          <a:p>
            <a:pPr marL="457200" marR="63500" lvl="0" indent="0" algn="l" rtl="0">
              <a:lnSpc>
                <a:spcPct val="115000"/>
              </a:lnSpc>
              <a:spcBef>
                <a:spcPts val="900"/>
              </a:spcBef>
              <a:spcAft>
                <a:spcPts val="2100"/>
              </a:spcAft>
              <a:buNone/>
            </a:pPr>
            <a:r>
              <a:rPr lang="en" sz="1200">
                <a:solidFill>
                  <a:srgbClr val="0A0A0A"/>
                </a:solidFill>
                <a:latin typeface="Comic Sans MS"/>
                <a:ea typeface="Comic Sans MS"/>
                <a:cs typeface="Comic Sans MS"/>
                <a:sym typeface="Comic Sans MS"/>
              </a:rPr>
              <a:t>Wilhelm Steinitz</a:t>
            </a:r>
            <a:endParaRPr/>
          </a:p>
        </p:txBody>
      </p:sp>
      <p:sp>
        <p:nvSpPr>
          <p:cNvPr id="82" name="Google Shape;82;p16"/>
          <p:cNvSpPr/>
          <p:nvPr/>
        </p:nvSpPr>
        <p:spPr>
          <a:xfrm rot="5400000">
            <a:off x="5355425" y="780250"/>
            <a:ext cx="452700" cy="298500"/>
          </a:xfrm>
          <a:prstGeom prst="bentUpArrow">
            <a:avLst>
              <a:gd name="adj1" fmla="val 25000"/>
              <a:gd name="adj2" fmla="val 25000"/>
              <a:gd name="adj3" fmla="val 250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17" title="Screenshot 2026-02-20 at 3.48.00 PM.png"/>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212763" y="2507725"/>
            <a:ext cx="1017550" cy="1801335"/>
          </a:xfrm>
          <a:prstGeom prst="rect">
            <a:avLst/>
          </a:prstGeom>
          <a:noFill/>
          <a:ln>
            <a:noFill/>
          </a:ln>
        </p:spPr>
      </p:pic>
      <p:pic>
        <p:nvPicPr>
          <p:cNvPr id="88" name="Google Shape;88;p17" title="Screenshot 2026-02-20 at 3.49.53 PM.png"/>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615700" y="2507713"/>
            <a:ext cx="1017550" cy="1801347"/>
          </a:xfrm>
          <a:prstGeom prst="rect">
            <a:avLst/>
          </a:prstGeom>
          <a:noFill/>
          <a:ln>
            <a:noFill/>
          </a:ln>
        </p:spPr>
      </p:pic>
      <p:pic>
        <p:nvPicPr>
          <p:cNvPr id="89" name="Google Shape;89;p17" title="Screenshot 2026-02-20 at 4.03.35 PM.png"/>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7840438" y="2507724"/>
            <a:ext cx="1017550" cy="1801338"/>
          </a:xfrm>
          <a:prstGeom prst="rect">
            <a:avLst/>
          </a:prstGeom>
          <a:noFill/>
          <a:ln>
            <a:noFill/>
          </a:ln>
        </p:spPr>
      </p:pic>
      <p:pic>
        <p:nvPicPr>
          <p:cNvPr id="90" name="Google Shape;90;p17" title="Screenshot 2026-02-20 at 4.12.47 PM.png"/>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4782713" y="2507713"/>
            <a:ext cx="1121999" cy="1918389"/>
          </a:xfrm>
          <a:prstGeom prst="rect">
            <a:avLst/>
          </a:prstGeom>
          <a:noFill/>
          <a:ln>
            <a:noFill/>
          </a:ln>
        </p:spPr>
      </p:pic>
      <p:pic>
        <p:nvPicPr>
          <p:cNvPr id="91" name="Google Shape;91;p17" title="Screenshot 2026-02-20 at 4.14.04 PM.png"/>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367087" y="2507725"/>
            <a:ext cx="730378" cy="1801326"/>
          </a:xfrm>
          <a:prstGeom prst="rect">
            <a:avLst/>
          </a:prstGeom>
          <a:noFill/>
          <a:ln>
            <a:noFill/>
          </a:ln>
        </p:spPr>
      </p:pic>
      <p:pic>
        <p:nvPicPr>
          <p:cNvPr id="92" name="Google Shape;92;p17" title="Screenshot 2026-02-20 at 4.15.05 PM.png"/>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3284138" y="2507725"/>
            <a:ext cx="978725" cy="1801324"/>
          </a:xfrm>
          <a:prstGeom prst="rect">
            <a:avLst/>
          </a:prstGeom>
          <a:noFill/>
          <a:ln>
            <a:noFill/>
          </a:ln>
        </p:spPr>
      </p:pic>
      <p:sp>
        <p:nvSpPr>
          <p:cNvPr id="93" name="Google Shape;93;p17"/>
          <p:cNvSpPr txBox="1"/>
          <p:nvPr/>
        </p:nvSpPr>
        <p:spPr>
          <a:xfrm>
            <a:off x="280400" y="4382550"/>
            <a:ext cx="7305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solidFill>
                  <a:schemeClr val="dk2"/>
                </a:solidFill>
                <a:latin typeface="Comic Sans MS"/>
                <a:ea typeface="Comic Sans MS"/>
                <a:cs typeface="Comic Sans MS"/>
                <a:sym typeface="Comic Sans MS"/>
              </a:rPr>
              <a:t>King</a:t>
            </a:r>
            <a:endParaRPr sz="2100">
              <a:solidFill>
                <a:schemeClr val="dk2"/>
              </a:solidFill>
              <a:latin typeface="Comic Sans MS"/>
              <a:ea typeface="Comic Sans MS"/>
              <a:cs typeface="Comic Sans MS"/>
              <a:sym typeface="Comic Sans MS"/>
            </a:endParaRPr>
          </a:p>
        </p:txBody>
      </p:sp>
      <p:sp>
        <p:nvSpPr>
          <p:cNvPr id="94" name="Google Shape;94;p17"/>
          <p:cNvSpPr txBox="1"/>
          <p:nvPr/>
        </p:nvSpPr>
        <p:spPr>
          <a:xfrm>
            <a:off x="1615677" y="4434250"/>
            <a:ext cx="1017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solidFill>
                  <a:schemeClr val="dk2"/>
                </a:solidFill>
              </a:rPr>
              <a:t>Queen</a:t>
            </a:r>
            <a:endParaRPr sz="2100">
              <a:solidFill>
                <a:schemeClr val="dk2"/>
              </a:solidFill>
            </a:endParaRPr>
          </a:p>
        </p:txBody>
      </p:sp>
      <p:sp>
        <p:nvSpPr>
          <p:cNvPr id="95" name="Google Shape;95;p17"/>
          <p:cNvSpPr txBox="1"/>
          <p:nvPr/>
        </p:nvSpPr>
        <p:spPr>
          <a:xfrm>
            <a:off x="3284149" y="4508100"/>
            <a:ext cx="11220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solidFill>
                  <a:schemeClr val="dk2"/>
                </a:solidFill>
              </a:rPr>
              <a:t>Bishop</a:t>
            </a:r>
            <a:endParaRPr sz="2100">
              <a:solidFill>
                <a:schemeClr val="dk2"/>
              </a:solidFill>
            </a:endParaRPr>
          </a:p>
        </p:txBody>
      </p:sp>
      <p:sp>
        <p:nvSpPr>
          <p:cNvPr id="96" name="Google Shape;96;p17"/>
          <p:cNvSpPr txBox="1"/>
          <p:nvPr/>
        </p:nvSpPr>
        <p:spPr>
          <a:xfrm>
            <a:off x="4887100" y="4508100"/>
            <a:ext cx="1017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solidFill>
                  <a:schemeClr val="dk2"/>
                </a:solidFill>
              </a:rPr>
              <a:t>Knight</a:t>
            </a:r>
            <a:endParaRPr sz="2100">
              <a:solidFill>
                <a:schemeClr val="dk2"/>
              </a:solidFill>
            </a:endParaRPr>
          </a:p>
        </p:txBody>
      </p:sp>
      <p:sp>
        <p:nvSpPr>
          <p:cNvPr id="97" name="Google Shape;97;p17"/>
          <p:cNvSpPr txBox="1"/>
          <p:nvPr/>
        </p:nvSpPr>
        <p:spPr>
          <a:xfrm>
            <a:off x="6278303" y="4508100"/>
            <a:ext cx="886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Castle</a:t>
            </a:r>
            <a:endParaRPr sz="1800">
              <a:solidFill>
                <a:schemeClr val="dk2"/>
              </a:solidFill>
            </a:endParaRPr>
          </a:p>
        </p:txBody>
      </p:sp>
      <p:sp>
        <p:nvSpPr>
          <p:cNvPr id="98" name="Google Shape;98;p17"/>
          <p:cNvSpPr txBox="1"/>
          <p:nvPr/>
        </p:nvSpPr>
        <p:spPr>
          <a:xfrm>
            <a:off x="7911553" y="4508100"/>
            <a:ext cx="8865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Pawn</a:t>
            </a:r>
            <a:endParaRPr sz="1800">
              <a:solidFill>
                <a:schemeClr val="dk2"/>
              </a:solidFill>
            </a:endParaRPr>
          </a:p>
        </p:txBody>
      </p:sp>
      <p:sp>
        <p:nvSpPr>
          <p:cNvPr id="99" name="Google Shape;99;p17"/>
          <p:cNvSpPr/>
          <p:nvPr/>
        </p:nvSpPr>
        <p:spPr>
          <a:xfrm>
            <a:off x="188088" y="128875"/>
            <a:ext cx="3741680" cy="834324"/>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gradFill>
                  <a:gsLst>
                    <a:gs pos="0">
                      <a:srgbClr val="FF0000"/>
                    </a:gs>
                    <a:gs pos="33000">
                      <a:srgbClr val="FF9900"/>
                    </a:gs>
                    <a:gs pos="67000">
                      <a:srgbClr val="FFFF00"/>
                    </a:gs>
                    <a:gs pos="100000">
                      <a:srgbClr val="00FFFF"/>
                    </a:gs>
                  </a:gsLst>
                  <a:lin ang="5400700" scaled="0"/>
                </a:gradFill>
                <a:latin typeface="Arial"/>
              </a:rPr>
              <a:t>The Pieces</a:t>
            </a:r>
          </a:p>
        </p:txBody>
      </p:sp>
      <p:pic>
        <p:nvPicPr>
          <p:cNvPr id="100" name="Google Shape;100;p17" title="Screenshot 2026-02-20 at 4.28.42 PM.png"/>
          <p:cNvPicPr preferRelativeResize="0"/>
          <p:nvPr/>
        </p:nvPicPr>
        <p:blipFill>
          <a:blip r:embed="rId9" cstate="screen">
            <a:alphaModFix/>
            <a:extLst>
              <a:ext uri="{28A0092B-C50C-407E-A947-70E740481C1C}">
                <a14:useLocalDpi xmlns:a14="http://schemas.microsoft.com/office/drawing/2010/main"/>
              </a:ext>
            </a:extLst>
          </a:blip>
          <a:stretch>
            <a:fillRect/>
          </a:stretch>
        </p:blipFill>
        <p:spPr>
          <a:xfrm>
            <a:off x="4572000" y="128875"/>
            <a:ext cx="2815749" cy="1871201"/>
          </a:xfrm>
          <a:prstGeom prst="rect">
            <a:avLst/>
          </a:prstGeom>
          <a:noFill/>
          <a:ln>
            <a:noFill/>
          </a:ln>
        </p:spPr>
      </p:pic>
      <p:sp>
        <p:nvSpPr>
          <p:cNvPr id="101" name="Google Shape;101;p17"/>
          <p:cNvSpPr txBox="1"/>
          <p:nvPr/>
        </p:nvSpPr>
        <p:spPr>
          <a:xfrm>
            <a:off x="7750274" y="963200"/>
            <a:ext cx="11979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latin typeface="Comic Sans MS"/>
                <a:ea typeface="Comic Sans MS"/>
                <a:cs typeface="Comic Sans MS"/>
                <a:sym typeface="Comic Sans MS"/>
              </a:rPr>
              <a:t>All together</a:t>
            </a:r>
            <a:endParaRPr sz="1800">
              <a:solidFill>
                <a:schemeClr val="dk2"/>
              </a:solidFill>
              <a:latin typeface="Comic Sans MS"/>
              <a:ea typeface="Comic Sans MS"/>
              <a:cs typeface="Comic Sans MS"/>
              <a:sym typeface="Comic Sans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8"/>
          <p:cNvSpPr/>
          <p:nvPr/>
        </p:nvSpPr>
        <p:spPr>
          <a:xfrm>
            <a:off x="531025" y="201900"/>
            <a:ext cx="3971531" cy="789025"/>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gradFill>
                  <a:gsLst>
                    <a:gs pos="0">
                      <a:srgbClr val="FF0000"/>
                    </a:gs>
                    <a:gs pos="33000">
                      <a:srgbClr val="FF9900"/>
                    </a:gs>
                    <a:gs pos="67000">
                      <a:srgbClr val="FFFF00"/>
                    </a:gs>
                    <a:gs pos="100000">
                      <a:srgbClr val="00FFFF"/>
                    </a:gs>
                  </a:gsLst>
                  <a:lin ang="5400700" scaled="0"/>
                </a:gradFill>
                <a:latin typeface="Arial"/>
              </a:rPr>
              <a:t>Next Steps</a:t>
            </a:r>
          </a:p>
        </p:txBody>
      </p:sp>
      <p:sp>
        <p:nvSpPr>
          <p:cNvPr id="107" name="Google Shape;107;p18"/>
          <p:cNvSpPr txBox="1"/>
          <p:nvPr/>
        </p:nvSpPr>
        <p:spPr>
          <a:xfrm>
            <a:off x="475400" y="1249075"/>
            <a:ext cx="46479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latin typeface="Comic Sans MS"/>
                <a:ea typeface="Comic Sans MS"/>
                <a:cs typeface="Comic Sans MS"/>
                <a:sym typeface="Comic Sans MS"/>
              </a:rPr>
              <a:t>create a 3d model of a castle themed box to hold the pieces and the board</a:t>
            </a:r>
            <a:endParaRPr sz="1800">
              <a:solidFill>
                <a:schemeClr val="dk2"/>
              </a:solidFill>
              <a:latin typeface="Comic Sans MS"/>
              <a:ea typeface="Comic Sans MS"/>
              <a:cs typeface="Comic Sans MS"/>
              <a:sym typeface="Comic Sans MS"/>
            </a:endParaRPr>
          </a:p>
        </p:txBody>
      </p:sp>
      <p:pic>
        <p:nvPicPr>
          <p:cNvPr id="108" name="Google Shape;108;p18" title="Screenshot 2026-02-20 at 3.48.00 PM.png"/>
          <p:cNvPicPr preferRelativeResize="0"/>
          <p:nvPr/>
        </p:nvPicPr>
        <p:blipFill>
          <a:blip r:embed="rId3">
            <a:alphaModFix/>
          </a:blip>
          <a:stretch>
            <a:fillRect/>
          </a:stretch>
        </p:blipFill>
        <p:spPr>
          <a:xfrm>
            <a:off x="6095971" y="201903"/>
            <a:ext cx="2677450" cy="4739701"/>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224</Words>
  <Application>Microsoft Office PowerPoint</Application>
  <PresentationFormat>On-screen Show (16:9)</PresentationFormat>
  <Paragraphs>28</Paragraphs>
  <Slides>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Comic Sans MS</vt:lpstr>
      <vt:lpstr>Simple Light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John Galinato</cp:lastModifiedBy>
  <cp:revision>1</cp:revision>
  <dcterms:modified xsi:type="dcterms:W3CDTF">2026-03-07T19:31:49Z</dcterms:modified>
</cp:coreProperties>
</file>