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71" r:id="rId2"/>
    <p:sldId id="472" r:id="rId3"/>
    <p:sldId id="473" r:id="rId4"/>
    <p:sldId id="476" r:id="rId5"/>
    <p:sldId id="474" r:id="rId6"/>
    <p:sldId id="475" r:id="rId7"/>
    <p:sldId id="485" r:id="rId8"/>
    <p:sldId id="481" r:id="rId9"/>
    <p:sldId id="480" r:id="rId10"/>
    <p:sldId id="482" r:id="rId11"/>
  </p:sldIdLst>
  <p:sldSz cx="9144000" cy="5143500" type="screen16x9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0000"/>
    <a:srgbClr val="FFCCFF"/>
    <a:srgbClr val="000099"/>
    <a:srgbClr val="C0C0C0"/>
    <a:srgbClr val="B2B2B2"/>
    <a:srgbClr val="FFCC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100" autoAdjust="0"/>
    <p:restoredTop sz="88543" autoAdjust="0"/>
  </p:normalViewPr>
  <p:slideViewPr>
    <p:cSldViewPr>
      <p:cViewPr varScale="1">
        <p:scale>
          <a:sx n="127" d="100"/>
          <a:sy n="127" d="100"/>
        </p:scale>
        <p:origin x="1140" y="9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26DA3AE2-9321-44CC-957D-461A03C8F9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40BD8F4-2319-403F-AA7F-74F5EC957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240ACD6B-D767-418E-92E2-B317BBD768B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3F104DF2-9DDC-4E82-9165-2C288A23A8F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ED3A73D-AB0A-4742-AB50-469854B99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56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0A6D79A-92F8-4591-A549-A3B1B1B0E9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BF2FB88-A0A9-4B76-B8CE-3D20679F58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5732A91-FDD6-48BF-A75F-3AD369094D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3863" y="704850"/>
            <a:ext cx="62547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25E66B62-C85A-4CF8-AB15-0667980C90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7B4C1B7F-F361-481F-9BE9-8C4D22ABBF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BF04E7BF-CFA7-4060-9858-1CDCF21267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4CE8462-E729-4D65-8636-3662B2CD2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668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176BA77-2258-4281-9AF8-79D3D95C34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F7E0C5-8C5C-40AE-9A06-80756A66168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103BFCD-3F85-4A76-9696-D6CA5737AA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0F59FBA-E0BD-4DBE-A7A6-83F4DAFF1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Welcome to the build it yourself 3D graphics laboratory! We will be building 3D </a:t>
            </a:r>
            <a:r>
              <a:rPr lang="en-US" altLang="en-US" dirty="0" err="1"/>
              <a:t>rocketships</a:t>
            </a:r>
            <a:r>
              <a:rPr lang="en-US" altLang="en-US" dirty="0"/>
              <a:t>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BC009AF-F8D2-43F3-81BA-5A1EB269B4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88A438E-04B6-46B7-858E-EF25EAAD7FA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D7790B3-DF44-46FF-9AC7-4C17E0CA45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4C04461-9C9F-4625-95B5-5DE0D7583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Training people for difficult situations like fighting fires, flying jets or performing surgery is expensive and dangerous. 2D animations and expensive, time consuming and limiting.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1883281-AB47-4CA2-B4D5-C30F2B3C9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A8749D-5F0F-4DE2-8C61-91E121FF6FA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FDECE85-049B-4CAD-91F9-AA0DF8899C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91F354A-8AAB-4B24-8E9D-C58B93C31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Learn to think in 3D so you can help pioneer the future of games, movies and simulations!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47BF91F-04DD-4110-8337-F2322B6E3C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ACF6608-697F-473C-8D36-CA777343F3AD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208C59B-A2E3-4267-A4FB-E8D637844B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614C089-A46F-450B-9D32-90FA1DC35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Research some way cool examples of 3D graphics and animations. Think of your favorite game and movie characters.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 you think of any jobs where people might use 3D graphics or simulations?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88F72C4D-BD1F-4E05-8573-3235AA49B9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FC822A-D222-4CA3-9335-344913621D7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9432E85-4128-4F70-969F-D6CE06D3CA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25C330C3-1B52-425F-9AFF-936099E4BC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These are the parts of the project we will be making. These are the skills you will learn.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81A9B08-8279-45A3-B195-BA0B75E5E1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D8F6E43-0592-44CE-A0AD-EE5F9DA39965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B37F078-9A87-4A7F-BADB-65858A62DA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F9D3DAD-782E-437F-965D-8F342490E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These are graphics others have made. Are they way cool? What do you like about them?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81A9B08-8279-45A3-B195-BA0B75E5E1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D8F6E43-0592-44CE-A0AD-EE5F9DA39965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B37F078-9A87-4A7F-BADB-65858A62DA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F9D3DAD-782E-437F-965D-8F342490E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These are graphics others have made. Are they way cool? What do you like about them?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7037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8E88CB0-6D4C-43CE-AE8D-78BF236C4A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1E73E7-7AF6-43C7-BA5E-FEFFCE35FB68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27DB2B5-3C4D-4CB6-A871-C48E0ED131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F2B3181-CC52-4071-9882-9FFA9804A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Have kids who get ahead try some advanced challenges or help teach  the workshops!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8E88CB0-6D4C-43CE-AE8D-78BF236C4A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1E73E7-7AF6-43C7-BA5E-FEFFCE35FB68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27DB2B5-3C4D-4CB6-A871-C48E0ED131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3863" y="704850"/>
            <a:ext cx="6254750" cy="3519488"/>
          </a:xfrm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F2B3181-CC52-4071-9882-9FFA9804A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Have kids who get ahead try some advanced challenges or help teach  the workshops!</a:t>
            </a:r>
          </a:p>
        </p:txBody>
      </p:sp>
    </p:spTree>
    <p:extLst>
      <p:ext uri="{BB962C8B-B14F-4D97-AF65-F5344CB8AC3E}">
        <p14:creationId xmlns:p14="http://schemas.microsoft.com/office/powerpoint/2010/main" val="165753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45093A-7A85-4BAB-ACC8-816A5BE7DD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A8F0C5-5446-449B-8F56-2067ECF58B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1FD3C0-C388-4C9F-B064-D695AC86A1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AC2F7-8BD7-4223-BBBA-DC757F85D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11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A5295E-F31E-450D-85DF-47C97262E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BF3038-0B58-41FE-81AC-1DEF9E5D3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3F2311-642D-4C6F-BCE4-173073BF1C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681E7-6848-4ECD-9FF5-33C3F5FB2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81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162227-D35D-4AE5-B0CE-1DE321124A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1A2EE-0D2C-41EB-8BA9-F53E612BD9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28E06E-AD3A-4E10-B6F4-DE7B1CB34C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82E49-4FB4-4C39-B4F8-4F9505828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72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5C3379-BC31-47FA-AB4F-7A11438331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25CE66-8E34-4869-B05E-806F06F6F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A18A4F-43A4-4EFC-BF54-3ADDD2B81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CFBDC-B91A-467F-8E9D-2C49103355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65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82F7C9-EC3E-4458-80C0-AF1B584202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81610E-A99F-485B-BA64-EC2008F6E0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F2B4D5-0351-47E1-B7FF-F4D3473B4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B1EBE-6944-4F34-9F51-859691BA7B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41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89EAC4-B2FA-414E-89B5-EDD35D65D2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C45008-D28C-4220-AEBB-790A4AFEFC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4593C4-8EFF-4BEF-9FA4-85083EFB81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E514-0367-4D20-A17F-1936DCC6D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19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CE9BBD-CC16-4827-8811-6B0D172A11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2644D3-3A5E-46DA-A294-2E8811C605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A799CF8-9B04-4379-9C83-E73A4C0C7B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C4C24-3B97-4E18-93F4-C554C9E10C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08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C498C94-8596-4AD2-AEE7-DB6DFEF6EB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C91265-9F9B-43CF-8CDC-60F3BA0828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856642-1F40-4CE6-875F-9D6AF699AF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1BA1-A957-4C5D-A98E-9C0E285DED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85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3ADEF0D-30DE-4FC5-B949-145FF57209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7F6C5AE-7739-47F5-B192-0CA43D1586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287E46-2F71-4E97-832B-33F727D53A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FDF13-C53B-4C3D-B419-3244FA25AA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16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9D358C-C5D1-4410-A31C-84ACF3114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FEBD1E-DAAE-485E-96D2-0E38F4C989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3B4AF8-62B1-44A1-B28F-5D1A7FAEA2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6247C-FC85-4CA4-BF9E-D9327334A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89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41BE0E-1A6A-435F-B4D0-99E6FEECB7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C9C28C-6547-4D8F-8DFE-C8AF58200B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5004E1-78FC-4D21-B71B-135390EC16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9A979-B5CF-4D73-8D40-78FF0D3893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05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4B0F31-D2B6-48D8-AFEA-A316FBD34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E8F2FD-1507-40A8-8CAC-C48E44750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41B7125-B6C5-4B94-8ED3-4058F0BB40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1C9528-3C88-4404-A53C-513CA85026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3EC111-9B71-4764-80B9-E2138D97E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1BE2A6-6CFA-4679-8E3E-A45A037CF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Box 2061">
            <a:extLst>
              <a:ext uri="{FF2B5EF4-FFF2-40B4-BE49-F238E27FC236}">
                <a16:creationId xmlns:a16="http://schemas.microsoft.com/office/drawing/2014/main" id="{88C68C81-BDA1-4287-93B3-580AE4DBE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4851" y="4876800"/>
            <a:ext cx="24320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>
                <a:latin typeface="Comic Sans MS" pitchFamily="66" charset="0"/>
              </a:rPr>
              <a:t>www.Build-It-Yourself.com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8">
            <a:extLst>
              <a:ext uri="{FF2B5EF4-FFF2-40B4-BE49-F238E27FC236}">
                <a16:creationId xmlns:a16="http://schemas.microsoft.com/office/drawing/2014/main" id="{2ECDB8C1-F49D-4C10-B4B8-B2C229D0A0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1072754"/>
            <a:ext cx="60960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99" name="Picture 31" descr="F:\Users\John\Dropbox\administration\stationary\biy-logos\biy-logo-350.jpg">
            <a:extLst>
              <a:ext uri="{FF2B5EF4-FFF2-40B4-BE49-F238E27FC236}">
                <a16:creationId xmlns:a16="http://schemas.microsoft.com/office/drawing/2014/main" id="{932909FF-7F62-47AF-A552-761B698BC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14350"/>
            <a:ext cx="3182938" cy="444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1D6423-1C54-4681-A2FE-BD09394C3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844154"/>
            <a:ext cx="8229600" cy="1102519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Blender 3D 102</a:t>
            </a:r>
          </a:p>
        </p:txBody>
      </p:sp>
      <p:sp>
        <p:nvSpPr>
          <p:cNvPr id="4101" name="Subtitle 2">
            <a:extLst>
              <a:ext uri="{FF2B5EF4-FFF2-40B4-BE49-F238E27FC236}">
                <a16:creationId xmlns:a16="http://schemas.microsoft.com/office/drawing/2014/main" id="{A56DA722-609C-41F4-9B02-845168E61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714500"/>
            <a:ext cx="8229600" cy="285750"/>
          </a:xfrm>
        </p:spPr>
        <p:txBody>
          <a:bodyPr/>
          <a:lstStyle/>
          <a:p>
            <a:r>
              <a:rPr lang="en-US" altLang="en-US" sz="1800" dirty="0">
                <a:latin typeface="Comic Sans MS" panose="030F0702030302020204" pitchFamily="66" charset="0"/>
              </a:rPr>
              <a:t>Character Animation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637A77-6CBC-4ACC-8089-C27F9F1C86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4315" y="2175273"/>
            <a:ext cx="2035370" cy="22303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4">
            <a:extLst>
              <a:ext uri="{FF2B5EF4-FFF2-40B4-BE49-F238E27FC236}">
                <a16:creationId xmlns:a16="http://schemas.microsoft.com/office/drawing/2014/main" id="{9FC2E430-606B-4CA8-B3A6-FECEC3A57F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7F19BEE3-25A9-41A3-AA77-585816A8E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Agenda</a:t>
            </a:r>
          </a:p>
        </p:txBody>
      </p:sp>
      <p:pic>
        <p:nvPicPr>
          <p:cNvPr id="36868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E2249BFB-3F59-4D94-B758-C6E6D976A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">
            <a:extLst>
              <a:ext uri="{FF2B5EF4-FFF2-40B4-BE49-F238E27FC236}">
                <a16:creationId xmlns:a16="http://schemas.microsoft.com/office/drawing/2014/main" id="{A6B3B5D3-B58A-4FBB-9222-A9ED0651D455}"/>
              </a:ext>
            </a:extLst>
          </p:cNvPr>
          <p:cNvSpPr txBox="1">
            <a:spLocks noChangeArrowheads="1"/>
          </p:cNvSpPr>
          <p:nvPr/>
        </p:nvSpPr>
        <p:spPr>
          <a:xfrm>
            <a:off x="357188" y="851297"/>
            <a:ext cx="3757612" cy="37778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Wkshp 1	Set up lab book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	Research 3D animation applications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	Design an animated character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	Integrate objects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	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Wkshp 2,3	Design an animated character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	3D simulation applications in the Metaverse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	Edit mode (vertex, edge, face)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	Proportional editing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		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Wkshp 4	Color a character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	Textures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	linking and unlinking colors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	Coloring faces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	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A563F9A-1A1F-41C4-B303-D02E1B8BE645}"/>
              </a:ext>
            </a:extLst>
          </p:cNvPr>
          <p:cNvSpPr txBox="1">
            <a:spLocks noChangeArrowheads="1"/>
          </p:cNvSpPr>
          <p:nvPr/>
        </p:nvSpPr>
        <p:spPr>
          <a:xfrm>
            <a:off x="4648200" y="895350"/>
            <a:ext cx="4138612" cy="37778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Wkshp 5	Create an armature to pick up and move a box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Wkshp 6	Create a skeleton and parent with character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Wkshp 7	Create an animation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	Render animation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	Convert to file formats for YouTube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Wkshp 8	Present Project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	Post on Invention Universe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16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6">
            <a:extLst>
              <a:ext uri="{FF2B5EF4-FFF2-40B4-BE49-F238E27FC236}">
                <a16:creationId xmlns:a16="http://schemas.microsoft.com/office/drawing/2014/main" id="{191AFAD6-28B7-4989-9A4D-C5D924BF8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685800"/>
            <a:ext cx="434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00038" indent="-3000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4588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639888" indent="-381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97088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54288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114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86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258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830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09DDD012-2D6A-4B1E-A704-E57457E355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8F0494E2-BF23-45B9-8271-2B2367F2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Problem</a:t>
            </a:r>
          </a:p>
        </p:txBody>
      </p:sp>
      <p:pic>
        <p:nvPicPr>
          <p:cNvPr id="6150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25A8420E-2AFD-4A01-9AC6-F4272A3C5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 descr="Image result for drawing animation cell">
            <a:extLst>
              <a:ext uri="{FF2B5EF4-FFF2-40B4-BE49-F238E27FC236}">
                <a16:creationId xmlns:a16="http://schemas.microsoft.com/office/drawing/2014/main" id="{2B761FD8-18C1-4E47-A8B7-01AE86914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27862"/>
            <a:ext cx="2652806" cy="124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A6ADAE61-CCB9-4EB2-9677-E389B191E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1" y="2292205"/>
            <a:ext cx="2729006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Vintage Disney Drawing Cell</a:t>
            </a:r>
            <a:endParaRPr lang="en-US" sz="2000" dirty="0">
              <a:solidFill>
                <a:srgbClr val="4D4D4D"/>
              </a:solidFill>
              <a:latin typeface="Comic Sans MS" pitchFamily="66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57D6FD5F-CE94-4081-9B59-AB4FA747C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881633"/>
            <a:ext cx="4013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2D drawings are </a:t>
            </a:r>
            <a:r>
              <a:rPr lang="en-US" altLang="en-US" sz="1800" dirty="0" err="1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boooooring</a:t>
            </a: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2D is </a:t>
            </a:r>
            <a:r>
              <a:rPr lang="en-US" altLang="en-US" sz="1800" dirty="0" err="1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soooooo</a:t>
            </a:r>
            <a:r>
              <a:rPr lang="en-US" altLang="en-US" sz="18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yesterday!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1CDC2B-D1E3-49FD-9E7B-FDA97E692E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6113" y="1018613"/>
            <a:ext cx="1385888" cy="12498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big buck bunny textured">
            <a:extLst>
              <a:ext uri="{FF2B5EF4-FFF2-40B4-BE49-F238E27FC236}">
                <a16:creationId xmlns:a16="http://schemas.microsoft.com/office/drawing/2014/main" id="{9778F47E-3C92-407D-BDC4-C76F9E111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71750"/>
            <a:ext cx="3733800" cy="209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Line 4">
            <a:extLst>
              <a:ext uri="{FF2B5EF4-FFF2-40B4-BE49-F238E27FC236}">
                <a16:creationId xmlns:a16="http://schemas.microsoft.com/office/drawing/2014/main" id="{09FB8BDB-8FAB-415E-846E-934BDCC33A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7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9D69C4BF-58F9-49A1-AFA9-90DE711CC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9">
            <a:extLst>
              <a:ext uri="{FF2B5EF4-FFF2-40B4-BE49-F238E27FC236}">
                <a16:creationId xmlns:a16="http://schemas.microsoft.com/office/drawing/2014/main" id="{8F0494E2-BF23-45B9-8271-2B2367F2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Mission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Learn to think and express ideas in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3 dimensions!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4">
            <a:extLst>
              <a:ext uri="{FF2B5EF4-FFF2-40B4-BE49-F238E27FC236}">
                <a16:creationId xmlns:a16="http://schemas.microsoft.com/office/drawing/2014/main" id="{9133C629-B2A3-489B-96F4-FB892772DC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0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88CF3008-0EF4-45F5-9FFB-7D3D52A9F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9">
            <a:extLst>
              <a:ext uri="{FF2B5EF4-FFF2-40B4-BE49-F238E27FC236}">
                <a16:creationId xmlns:a16="http://schemas.microsoft.com/office/drawing/2014/main" id="{8F0494E2-BF23-45B9-8271-2B2367F2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Research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766763"/>
            <a:ext cx="4572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How will 3D graphics impact the Metaverse?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arenR"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What are the pros and cons of the Metaverse?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arenR"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metaverse: What is &amp;#39;metaverse&amp;#39; and how does it work? - The Economic Times">
            <a:extLst>
              <a:ext uri="{FF2B5EF4-FFF2-40B4-BE49-F238E27FC236}">
                <a16:creationId xmlns:a16="http://schemas.microsoft.com/office/drawing/2014/main" id="{942D3DBB-43D5-4B41-81AE-3B3B7B604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19150"/>
            <a:ext cx="3632199" cy="272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4">
            <a:extLst>
              <a:ext uri="{FF2B5EF4-FFF2-40B4-BE49-F238E27FC236}">
                <a16:creationId xmlns:a16="http://schemas.microsoft.com/office/drawing/2014/main" id="{B7EC67FB-9081-42E1-BF05-6FE272E1F5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D9C30E9E-BAF9-4A3D-ABCF-FF49486BF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Project Plan and Skills Needed</a:t>
            </a:r>
          </a:p>
        </p:txBody>
      </p:sp>
      <p:pic>
        <p:nvPicPr>
          <p:cNvPr id="10244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B3A67FA3-79E4-48B9-BB85-9FB4C429A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30F8CF51-18E5-44E8-80F5-FDC066666531}"/>
              </a:ext>
            </a:extLst>
          </p:cNvPr>
          <p:cNvSpPr txBox="1">
            <a:spLocks noChangeArrowheads="1"/>
          </p:cNvSpPr>
          <p:nvPr/>
        </p:nvSpPr>
        <p:spPr>
          <a:xfrm>
            <a:off x="4395788" y="679847"/>
            <a:ext cx="4646612" cy="37778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Project Plan: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Document your ideas in a PPT lab book.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Create a 3D animated character.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Present your project.</a:t>
            </a:r>
          </a:p>
          <a:p>
            <a:pPr marL="0" indent="0" eaLnBrk="1" hangingPunct="1">
              <a:buNone/>
              <a:defRPr/>
            </a:pPr>
            <a:endParaRPr lang="en-US" altLang="en-US" sz="1800" kern="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Skills Needed: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PowerPoint Guru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Problem Solver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Master Designer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Modular Constructor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Hot Shot Programmer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3D Designer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6D93AB-B2F8-44D8-924C-043D3119D6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1" y="804855"/>
            <a:ext cx="3844922" cy="22240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Line 4">
            <a:extLst>
              <a:ext uri="{FF2B5EF4-FFF2-40B4-BE49-F238E27FC236}">
                <a16:creationId xmlns:a16="http://schemas.microsoft.com/office/drawing/2014/main" id="{CABA7984-2187-4B32-90B0-F03D13ED00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5CAD23ED-63F9-4294-AFA3-F6C88F36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Hall of Fame</a:t>
            </a:r>
          </a:p>
        </p:txBody>
      </p:sp>
      <p:pic>
        <p:nvPicPr>
          <p:cNvPr id="12296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510B3229-DD2B-422C-95AD-CCD22339D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93561B2-DAA4-4FA2-8721-D9BA4DAD00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557" y="803748"/>
            <a:ext cx="2290703" cy="28348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B454BD-59C5-4881-8BC3-EBBBB16015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803748"/>
            <a:ext cx="3240136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537E5-0099-4FDB-BF2F-309EA166878B}"/>
              </a:ext>
            </a:extLst>
          </p:cNvPr>
          <p:cNvSpPr txBox="1"/>
          <p:nvPr/>
        </p:nvSpPr>
        <p:spPr>
          <a:xfrm>
            <a:off x="3657600" y="2266950"/>
            <a:ext cx="2157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Coaching Notes</a:t>
            </a:r>
          </a:p>
        </p:txBody>
      </p:sp>
    </p:spTree>
    <p:extLst>
      <p:ext uri="{BB962C8B-B14F-4D97-AF65-F5344CB8AC3E}">
        <p14:creationId xmlns:p14="http://schemas.microsoft.com/office/powerpoint/2010/main" val="1313756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Line 4">
            <a:extLst>
              <a:ext uri="{FF2B5EF4-FFF2-40B4-BE49-F238E27FC236}">
                <a16:creationId xmlns:a16="http://schemas.microsoft.com/office/drawing/2014/main" id="{CABA7984-2187-4B32-90B0-F03D13ED00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5CAD23ED-63F9-4294-AFA3-F6C88F36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3D Blender Tricks We Will Learn</a:t>
            </a:r>
          </a:p>
        </p:txBody>
      </p:sp>
      <p:pic>
        <p:nvPicPr>
          <p:cNvPr id="12296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510B3229-DD2B-422C-95AD-CCD22339D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0C1D7854-8801-4E1F-9142-F4CF08F32296}"/>
              </a:ext>
            </a:extLst>
          </p:cNvPr>
          <p:cNvSpPr txBox="1">
            <a:spLocks noChangeArrowheads="1"/>
          </p:cNvSpPr>
          <p:nvPr/>
        </p:nvSpPr>
        <p:spPr>
          <a:xfrm>
            <a:off x="280868" y="819150"/>
            <a:ext cx="5738931" cy="37778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Blender 101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View and position objects.  (</a:t>
            </a:r>
            <a:r>
              <a:rPr lang="en-US" altLang="en-US" sz="1000" kern="0" dirty="0" err="1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x,y,z</a:t>
            </a: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 axis)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Build a complex designs by manipulating objects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Copy, duplicate, mirror objects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Join and disconnect objects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Change center of rotation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Color and texture objects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Position lights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Animate a group of objects.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Render images with transparent backgrounds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Research 3D graphics applications.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E6F972D-3DC4-4B46-A28C-F4C24A246710}"/>
              </a:ext>
            </a:extLst>
          </p:cNvPr>
          <p:cNvSpPr txBox="1">
            <a:spLocks noChangeArrowheads="1"/>
          </p:cNvSpPr>
          <p:nvPr/>
        </p:nvSpPr>
        <p:spPr>
          <a:xfrm>
            <a:off x="3962400" y="819149"/>
            <a:ext cx="5738931" cy="37778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Clr>
                <a:srgbClr val="C00000"/>
              </a:buClr>
              <a:buNone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Blender 102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Build a complex designs by manipulating points, edges, and faces.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Add points, slices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Create armatures with inverse kinematics constraints and a control bone.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View armatures in front of meshes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Make text signs, edit text, and convert text to meshes.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Add backgrounds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Make objects transparent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Set camera view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Render videos with transparent backgrounds</a:t>
            </a:r>
          </a:p>
          <a:p>
            <a:pPr marL="228600" indent="-228600"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0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Convert animation to file formats for YouTube</a:t>
            </a: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tx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 eaLnBrk="1" hangingPunct="1">
              <a:buClr>
                <a:srgbClr val="C00000"/>
              </a:buClr>
              <a:buNone/>
              <a:defRPr/>
            </a:pPr>
            <a:endParaRPr lang="en-US" altLang="en-US" sz="1000" kern="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426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4">
            <a:extLst>
              <a:ext uri="{FF2B5EF4-FFF2-40B4-BE49-F238E27FC236}">
                <a16:creationId xmlns:a16="http://schemas.microsoft.com/office/drawing/2014/main" id="{9FC2E430-606B-4CA8-B3A6-FECEC3A57F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429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:a16="http://schemas.microsoft.com/office/drawing/2014/main" id="{7F19BEE3-25A9-41A3-AA77-585816A8E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"/>
            <a:ext cx="61722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What we should know</a:t>
            </a:r>
          </a:p>
        </p:txBody>
      </p:sp>
      <p:pic>
        <p:nvPicPr>
          <p:cNvPr id="36868" name="Picture 28" descr="C:\Users\John\Desktop\biy-site-staging-090909\images\build-it-yourself.gif">
            <a:extLst>
              <a:ext uri="{FF2B5EF4-FFF2-40B4-BE49-F238E27FC236}">
                <a16:creationId xmlns:a16="http://schemas.microsoft.com/office/drawing/2014/main" id="{E2249BFB-3F59-4D94-B758-C6E6D976A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8106"/>
            <a:ext cx="2413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">
            <a:extLst>
              <a:ext uri="{FF2B5EF4-FFF2-40B4-BE49-F238E27FC236}">
                <a16:creationId xmlns:a16="http://schemas.microsoft.com/office/drawing/2014/main" id="{A6B3B5D3-B58A-4FBB-9222-A9ED0651D455}"/>
              </a:ext>
            </a:extLst>
          </p:cNvPr>
          <p:cNvSpPr txBox="1">
            <a:spLocks noChangeArrowheads="1"/>
          </p:cNvSpPr>
          <p:nvPr/>
        </p:nvSpPr>
        <p:spPr>
          <a:xfrm>
            <a:off x="357188" y="658416"/>
            <a:ext cx="8024812" cy="37778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How to think in 3D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How to communicate ideas visually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Benefits of modular construction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Proper naming conventions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Lingo of the pros! (render, materials, textures, resolution…)</a:t>
            </a:r>
          </a:p>
          <a:p>
            <a:pPr eaLnBrk="1" hangingPunct="1">
              <a:defRPr/>
            </a:pPr>
            <a:endParaRPr lang="en-US" altLang="en-US" sz="1800" kern="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Advanced Projects: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Turn your animation into a GIF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Create short animation to mp4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Write a story around your animated character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en-US" altLang="en-US" sz="1800" kern="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5F5F5F"/>
      </a:dk1>
      <a:lt1>
        <a:srgbClr val="FFFFFF"/>
      </a:lt1>
      <a:dk2>
        <a:srgbClr val="5F5F5F"/>
      </a:dk2>
      <a:lt2>
        <a:srgbClr val="B2B2B2"/>
      </a:lt2>
      <a:accent1>
        <a:srgbClr val="C0C0C0"/>
      </a:accent1>
      <a:accent2>
        <a:srgbClr val="3333CC"/>
      </a:accent2>
      <a:accent3>
        <a:srgbClr val="FFFFFF"/>
      </a:accent3>
      <a:accent4>
        <a:srgbClr val="505050"/>
      </a:accent4>
      <a:accent5>
        <a:srgbClr val="DCDCDC"/>
      </a:accent5>
      <a:accent6>
        <a:srgbClr val="2D2DB9"/>
      </a:accent6>
      <a:hlink>
        <a:srgbClr val="0033CC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rgbClr val="FF6600"/>
                  </a:gs>
                  <a:gs pos="100000">
                    <a:srgbClr val="CC0000"/>
                  </a:gs>
                </a:gsLst>
                <a:path path="rect">
                  <a:fillToRect r="100000" b="100000"/>
                </a:path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gradFill rotWithShape="0">
                <a:gsLst>
                  <a:gs pos="0">
                    <a:srgbClr val="FF6600"/>
                  </a:gs>
                  <a:gs pos="100000">
                    <a:srgbClr val="CC0000"/>
                  </a:gs>
                </a:gsLst>
                <a:path path="rect">
                  <a:fillToRect r="100000" b="100000"/>
                </a:path>
              </a:gra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5F5F5F"/>
        </a:dk1>
        <a:lt1>
          <a:srgbClr val="FFFFFF"/>
        </a:lt1>
        <a:dk2>
          <a:srgbClr val="5F5F5F"/>
        </a:dk2>
        <a:lt2>
          <a:srgbClr val="B2B2B2"/>
        </a:lt2>
        <a:accent1>
          <a:srgbClr val="C0C0C0"/>
        </a:accent1>
        <a:accent2>
          <a:srgbClr val="3333CC"/>
        </a:accent2>
        <a:accent3>
          <a:srgbClr val="FFFFFF"/>
        </a:accent3>
        <a:accent4>
          <a:srgbClr val="505050"/>
        </a:accent4>
        <a:accent5>
          <a:srgbClr val="DCDCDC"/>
        </a:accent5>
        <a:accent6>
          <a:srgbClr val="2D2DB9"/>
        </a:accent6>
        <a:hlink>
          <a:srgbClr val="0033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Words>603</Words>
  <Application>Microsoft Office PowerPoint</Application>
  <PresentationFormat>On-screen Show (16:9)</PresentationFormat>
  <Paragraphs>131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Comic Sans MS</vt:lpstr>
      <vt:lpstr>Times New Roman</vt:lpstr>
      <vt:lpstr>Default Design</vt:lpstr>
      <vt:lpstr>Blender 3D 102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Build-It-Yourself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Galinato</dc:creator>
  <cp:lastModifiedBy>John Galinato</cp:lastModifiedBy>
  <cp:revision>66</cp:revision>
  <dcterms:created xsi:type="dcterms:W3CDTF">2012-01-21T20:41:34Z</dcterms:created>
  <dcterms:modified xsi:type="dcterms:W3CDTF">2022-02-24T15:02:11Z</dcterms:modified>
</cp:coreProperties>
</file>