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66" r:id="rId3"/>
    <p:sldId id="274" r:id="rId4"/>
    <p:sldId id="275" r:id="rId5"/>
    <p:sldId id="276" r:id="rId6"/>
    <p:sldId id="280" r:id="rId7"/>
    <p:sldId id="279" r:id="rId8"/>
    <p:sldId id="277" r:id="rId9"/>
    <p:sldId id="269" r:id="rId10"/>
    <p:sldId id="263" r:id="rId11"/>
    <p:sldId id="270" r:id="rId12"/>
    <p:sldId id="268" r:id="rId13"/>
    <p:sldId id="259" r:id="rId14"/>
    <p:sldId id="262"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1" d="100"/>
          <a:sy n="91" d="100"/>
        </p:scale>
        <p:origin x="1350" y="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C0E0-E557-21D0-CF7B-3DD89C33E2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6DF7EB-EA4D-AE13-18CD-A768AAD9CA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904804-AC99-5887-A2B3-6D66C2FFA538}"/>
              </a:ext>
            </a:extLst>
          </p:cNvPr>
          <p:cNvSpPr>
            <a:spLocks noGrp="1"/>
          </p:cNvSpPr>
          <p:nvPr>
            <p:ph type="dt" sz="half" idx="10"/>
          </p:nvPr>
        </p:nvSpPr>
        <p:spPr/>
        <p:txBody>
          <a:bodyPr/>
          <a:lstStyle/>
          <a:p>
            <a:fld id="{A724E23C-C62C-44BC-AFF8-EAE53D5D2834}" type="datetimeFigureOut">
              <a:rPr lang="en-US" smtClean="0"/>
              <a:t>4/20/2026</a:t>
            </a:fld>
            <a:endParaRPr lang="en-US" dirty="0"/>
          </a:p>
        </p:txBody>
      </p:sp>
      <p:sp>
        <p:nvSpPr>
          <p:cNvPr id="5" name="Footer Placeholder 4">
            <a:extLst>
              <a:ext uri="{FF2B5EF4-FFF2-40B4-BE49-F238E27FC236}">
                <a16:creationId xmlns:a16="http://schemas.microsoft.com/office/drawing/2014/main" id="{123B8C97-C1C7-6B50-DE85-9F0044A18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7FACE0-B73E-83FD-76FF-0B4956D68023}"/>
              </a:ext>
            </a:extLst>
          </p:cNvPr>
          <p:cNvSpPr>
            <a:spLocks noGrp="1"/>
          </p:cNvSpPr>
          <p:nvPr>
            <p:ph type="sldNum" sz="quarter" idx="12"/>
          </p:nvPr>
        </p:nvSpPr>
        <p:spPr/>
        <p:txBody>
          <a:bodyPr/>
          <a:lstStyle/>
          <a:p>
            <a:fld id="{9A47E2A5-CEB1-4EB2-9A90-3890DF99C044}" type="slidenum">
              <a:rPr lang="en-US" smtClean="0"/>
              <a:t>‹#›</a:t>
            </a:fld>
            <a:endParaRPr lang="en-US" dirty="0"/>
          </a:p>
        </p:txBody>
      </p:sp>
    </p:spTree>
    <p:extLst>
      <p:ext uri="{BB962C8B-B14F-4D97-AF65-F5344CB8AC3E}">
        <p14:creationId xmlns:p14="http://schemas.microsoft.com/office/powerpoint/2010/main" val="218146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AC79-3633-6895-BE25-0CEE3DDCD4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44BA9-EEF0-097E-2B45-15C0FDAD31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A3EA0-6ABF-1381-5495-216CF23154D9}"/>
              </a:ext>
            </a:extLst>
          </p:cNvPr>
          <p:cNvSpPr>
            <a:spLocks noGrp="1"/>
          </p:cNvSpPr>
          <p:nvPr>
            <p:ph type="dt" sz="half" idx="10"/>
          </p:nvPr>
        </p:nvSpPr>
        <p:spPr/>
        <p:txBody>
          <a:bodyPr/>
          <a:lstStyle/>
          <a:p>
            <a:fld id="{A724E23C-C62C-44BC-AFF8-EAE53D5D2834}" type="datetimeFigureOut">
              <a:rPr lang="en-US" smtClean="0"/>
              <a:t>4/20/2026</a:t>
            </a:fld>
            <a:endParaRPr lang="en-US" dirty="0"/>
          </a:p>
        </p:txBody>
      </p:sp>
      <p:sp>
        <p:nvSpPr>
          <p:cNvPr id="5" name="Footer Placeholder 4">
            <a:extLst>
              <a:ext uri="{FF2B5EF4-FFF2-40B4-BE49-F238E27FC236}">
                <a16:creationId xmlns:a16="http://schemas.microsoft.com/office/drawing/2014/main" id="{7D2B9225-5DCE-E49F-4C5E-D8C7ECA174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874BD8-1201-43EA-ED55-185584E3BAA1}"/>
              </a:ext>
            </a:extLst>
          </p:cNvPr>
          <p:cNvSpPr>
            <a:spLocks noGrp="1"/>
          </p:cNvSpPr>
          <p:nvPr>
            <p:ph type="sldNum" sz="quarter" idx="12"/>
          </p:nvPr>
        </p:nvSpPr>
        <p:spPr/>
        <p:txBody>
          <a:bodyPr/>
          <a:lstStyle/>
          <a:p>
            <a:fld id="{9A47E2A5-CEB1-4EB2-9A90-3890DF99C044}" type="slidenum">
              <a:rPr lang="en-US" smtClean="0"/>
              <a:t>‹#›</a:t>
            </a:fld>
            <a:endParaRPr lang="en-US" dirty="0"/>
          </a:p>
        </p:txBody>
      </p:sp>
    </p:spTree>
    <p:extLst>
      <p:ext uri="{BB962C8B-B14F-4D97-AF65-F5344CB8AC3E}">
        <p14:creationId xmlns:p14="http://schemas.microsoft.com/office/powerpoint/2010/main" val="12113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79629B-2E71-9F27-328C-F3AD8C4AB0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B9ABEB-FC76-B6A0-0AF6-2F6D937A69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B6B57-F72B-976D-3BF1-9CABAA3423EA}"/>
              </a:ext>
            </a:extLst>
          </p:cNvPr>
          <p:cNvSpPr>
            <a:spLocks noGrp="1"/>
          </p:cNvSpPr>
          <p:nvPr>
            <p:ph type="dt" sz="half" idx="10"/>
          </p:nvPr>
        </p:nvSpPr>
        <p:spPr/>
        <p:txBody>
          <a:bodyPr/>
          <a:lstStyle/>
          <a:p>
            <a:fld id="{A724E23C-C62C-44BC-AFF8-EAE53D5D2834}" type="datetimeFigureOut">
              <a:rPr lang="en-US" smtClean="0"/>
              <a:t>4/20/2026</a:t>
            </a:fld>
            <a:endParaRPr lang="en-US" dirty="0"/>
          </a:p>
        </p:txBody>
      </p:sp>
      <p:sp>
        <p:nvSpPr>
          <p:cNvPr id="5" name="Footer Placeholder 4">
            <a:extLst>
              <a:ext uri="{FF2B5EF4-FFF2-40B4-BE49-F238E27FC236}">
                <a16:creationId xmlns:a16="http://schemas.microsoft.com/office/drawing/2014/main" id="{DAD5B976-C2EA-76F3-548B-029C7359A8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0A3043-3C03-82FE-0CF2-DAC26E37EB1E}"/>
              </a:ext>
            </a:extLst>
          </p:cNvPr>
          <p:cNvSpPr>
            <a:spLocks noGrp="1"/>
          </p:cNvSpPr>
          <p:nvPr>
            <p:ph type="sldNum" sz="quarter" idx="12"/>
          </p:nvPr>
        </p:nvSpPr>
        <p:spPr/>
        <p:txBody>
          <a:bodyPr/>
          <a:lstStyle/>
          <a:p>
            <a:fld id="{9A47E2A5-CEB1-4EB2-9A90-3890DF99C044}" type="slidenum">
              <a:rPr lang="en-US" smtClean="0"/>
              <a:t>‹#›</a:t>
            </a:fld>
            <a:endParaRPr lang="en-US" dirty="0"/>
          </a:p>
        </p:txBody>
      </p:sp>
    </p:spTree>
    <p:extLst>
      <p:ext uri="{BB962C8B-B14F-4D97-AF65-F5344CB8AC3E}">
        <p14:creationId xmlns:p14="http://schemas.microsoft.com/office/powerpoint/2010/main" val="295872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4E836-68B6-1DC4-6EDC-C7BB3EDB8F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5917FC-2B04-8F1C-E2B5-F5F462FE9B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05194-3ACC-3D7D-0987-FE21BE0ACCE1}"/>
              </a:ext>
            </a:extLst>
          </p:cNvPr>
          <p:cNvSpPr>
            <a:spLocks noGrp="1"/>
          </p:cNvSpPr>
          <p:nvPr>
            <p:ph type="dt" sz="half" idx="10"/>
          </p:nvPr>
        </p:nvSpPr>
        <p:spPr/>
        <p:txBody>
          <a:bodyPr/>
          <a:lstStyle/>
          <a:p>
            <a:fld id="{A724E23C-C62C-44BC-AFF8-EAE53D5D2834}" type="datetimeFigureOut">
              <a:rPr lang="en-US" smtClean="0"/>
              <a:t>4/20/2026</a:t>
            </a:fld>
            <a:endParaRPr lang="en-US" dirty="0"/>
          </a:p>
        </p:txBody>
      </p:sp>
      <p:sp>
        <p:nvSpPr>
          <p:cNvPr id="5" name="Footer Placeholder 4">
            <a:extLst>
              <a:ext uri="{FF2B5EF4-FFF2-40B4-BE49-F238E27FC236}">
                <a16:creationId xmlns:a16="http://schemas.microsoft.com/office/drawing/2014/main" id="{65D8AD83-E534-E454-09B6-EEB73E3762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7D15EE-B439-39BC-4526-AA31710BBEC3}"/>
              </a:ext>
            </a:extLst>
          </p:cNvPr>
          <p:cNvSpPr>
            <a:spLocks noGrp="1"/>
          </p:cNvSpPr>
          <p:nvPr>
            <p:ph type="sldNum" sz="quarter" idx="12"/>
          </p:nvPr>
        </p:nvSpPr>
        <p:spPr/>
        <p:txBody>
          <a:bodyPr/>
          <a:lstStyle/>
          <a:p>
            <a:fld id="{9A47E2A5-CEB1-4EB2-9A90-3890DF99C044}" type="slidenum">
              <a:rPr lang="en-US" smtClean="0"/>
              <a:t>‹#›</a:t>
            </a:fld>
            <a:endParaRPr lang="en-US" dirty="0"/>
          </a:p>
        </p:txBody>
      </p:sp>
    </p:spTree>
    <p:extLst>
      <p:ext uri="{BB962C8B-B14F-4D97-AF65-F5344CB8AC3E}">
        <p14:creationId xmlns:p14="http://schemas.microsoft.com/office/powerpoint/2010/main" val="417307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A7549-B1FF-9D0D-C546-543A3B5E81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2CB2A7-A4F6-9B93-3537-EEDB3EB8AC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76698C-65C5-4EF0-3F76-1F91394A5A55}"/>
              </a:ext>
            </a:extLst>
          </p:cNvPr>
          <p:cNvSpPr>
            <a:spLocks noGrp="1"/>
          </p:cNvSpPr>
          <p:nvPr>
            <p:ph type="dt" sz="half" idx="10"/>
          </p:nvPr>
        </p:nvSpPr>
        <p:spPr/>
        <p:txBody>
          <a:bodyPr/>
          <a:lstStyle/>
          <a:p>
            <a:fld id="{A724E23C-C62C-44BC-AFF8-EAE53D5D2834}" type="datetimeFigureOut">
              <a:rPr lang="en-US" smtClean="0"/>
              <a:t>4/20/2026</a:t>
            </a:fld>
            <a:endParaRPr lang="en-US" dirty="0"/>
          </a:p>
        </p:txBody>
      </p:sp>
      <p:sp>
        <p:nvSpPr>
          <p:cNvPr id="5" name="Footer Placeholder 4">
            <a:extLst>
              <a:ext uri="{FF2B5EF4-FFF2-40B4-BE49-F238E27FC236}">
                <a16:creationId xmlns:a16="http://schemas.microsoft.com/office/drawing/2014/main" id="{E3BA062A-4135-D616-5A67-5F95D01426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03B7E9-6C12-69EF-7CC6-CF68E5ED0E9A}"/>
              </a:ext>
            </a:extLst>
          </p:cNvPr>
          <p:cNvSpPr>
            <a:spLocks noGrp="1"/>
          </p:cNvSpPr>
          <p:nvPr>
            <p:ph type="sldNum" sz="quarter" idx="12"/>
          </p:nvPr>
        </p:nvSpPr>
        <p:spPr/>
        <p:txBody>
          <a:bodyPr/>
          <a:lstStyle/>
          <a:p>
            <a:fld id="{9A47E2A5-CEB1-4EB2-9A90-3890DF99C044}" type="slidenum">
              <a:rPr lang="en-US" smtClean="0"/>
              <a:t>‹#›</a:t>
            </a:fld>
            <a:endParaRPr lang="en-US" dirty="0"/>
          </a:p>
        </p:txBody>
      </p:sp>
    </p:spTree>
    <p:extLst>
      <p:ext uri="{BB962C8B-B14F-4D97-AF65-F5344CB8AC3E}">
        <p14:creationId xmlns:p14="http://schemas.microsoft.com/office/powerpoint/2010/main" val="191167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B656-2AD6-A8C5-C346-FEA269120E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1BE573-4537-1DAB-5645-8FEAF8BC0E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CF9FB7-43CB-A0D6-4A71-37B43A0DBD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A6372A-15A9-45C8-0775-71D2CFBBB1E8}"/>
              </a:ext>
            </a:extLst>
          </p:cNvPr>
          <p:cNvSpPr>
            <a:spLocks noGrp="1"/>
          </p:cNvSpPr>
          <p:nvPr>
            <p:ph type="dt" sz="half" idx="10"/>
          </p:nvPr>
        </p:nvSpPr>
        <p:spPr/>
        <p:txBody>
          <a:bodyPr/>
          <a:lstStyle/>
          <a:p>
            <a:fld id="{A724E23C-C62C-44BC-AFF8-EAE53D5D2834}" type="datetimeFigureOut">
              <a:rPr lang="en-US" smtClean="0"/>
              <a:t>4/20/2026</a:t>
            </a:fld>
            <a:endParaRPr lang="en-US" dirty="0"/>
          </a:p>
        </p:txBody>
      </p:sp>
      <p:sp>
        <p:nvSpPr>
          <p:cNvPr id="6" name="Footer Placeholder 5">
            <a:extLst>
              <a:ext uri="{FF2B5EF4-FFF2-40B4-BE49-F238E27FC236}">
                <a16:creationId xmlns:a16="http://schemas.microsoft.com/office/drawing/2014/main" id="{D023FB6A-5FF4-6D0C-C633-17607870F8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A73C06-4512-27B1-908E-B4A07199C780}"/>
              </a:ext>
            </a:extLst>
          </p:cNvPr>
          <p:cNvSpPr>
            <a:spLocks noGrp="1"/>
          </p:cNvSpPr>
          <p:nvPr>
            <p:ph type="sldNum" sz="quarter" idx="12"/>
          </p:nvPr>
        </p:nvSpPr>
        <p:spPr/>
        <p:txBody>
          <a:bodyPr/>
          <a:lstStyle/>
          <a:p>
            <a:fld id="{9A47E2A5-CEB1-4EB2-9A90-3890DF99C044}" type="slidenum">
              <a:rPr lang="en-US" smtClean="0"/>
              <a:t>‹#›</a:t>
            </a:fld>
            <a:endParaRPr lang="en-US" dirty="0"/>
          </a:p>
        </p:txBody>
      </p:sp>
    </p:spTree>
    <p:extLst>
      <p:ext uri="{BB962C8B-B14F-4D97-AF65-F5344CB8AC3E}">
        <p14:creationId xmlns:p14="http://schemas.microsoft.com/office/powerpoint/2010/main" val="264767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7134-01EA-CCE5-2775-3A14A8B65C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A500F7-2ED6-796B-7682-EEFED1892E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EA699E-CEBE-1D2F-C92D-9EDEC1D140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D57073-9650-7722-3B90-38E4D553D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473DE7-C1B9-7F07-E808-4C74E05FB8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698F8E-F5DE-54D6-E7CF-CB57E716B8D4}"/>
              </a:ext>
            </a:extLst>
          </p:cNvPr>
          <p:cNvSpPr>
            <a:spLocks noGrp="1"/>
          </p:cNvSpPr>
          <p:nvPr>
            <p:ph type="dt" sz="half" idx="10"/>
          </p:nvPr>
        </p:nvSpPr>
        <p:spPr/>
        <p:txBody>
          <a:bodyPr/>
          <a:lstStyle/>
          <a:p>
            <a:fld id="{A724E23C-C62C-44BC-AFF8-EAE53D5D2834}" type="datetimeFigureOut">
              <a:rPr lang="en-US" smtClean="0"/>
              <a:t>4/20/2026</a:t>
            </a:fld>
            <a:endParaRPr lang="en-US" dirty="0"/>
          </a:p>
        </p:txBody>
      </p:sp>
      <p:sp>
        <p:nvSpPr>
          <p:cNvPr id="8" name="Footer Placeholder 7">
            <a:extLst>
              <a:ext uri="{FF2B5EF4-FFF2-40B4-BE49-F238E27FC236}">
                <a16:creationId xmlns:a16="http://schemas.microsoft.com/office/drawing/2014/main" id="{15FDB7A8-9D25-8FDD-6E7F-D3FF64D9050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9A9A5C9-4913-9CDA-724E-132D711C78D5}"/>
              </a:ext>
            </a:extLst>
          </p:cNvPr>
          <p:cNvSpPr>
            <a:spLocks noGrp="1"/>
          </p:cNvSpPr>
          <p:nvPr>
            <p:ph type="sldNum" sz="quarter" idx="12"/>
          </p:nvPr>
        </p:nvSpPr>
        <p:spPr/>
        <p:txBody>
          <a:bodyPr/>
          <a:lstStyle/>
          <a:p>
            <a:fld id="{9A47E2A5-CEB1-4EB2-9A90-3890DF99C044}" type="slidenum">
              <a:rPr lang="en-US" smtClean="0"/>
              <a:t>‹#›</a:t>
            </a:fld>
            <a:endParaRPr lang="en-US" dirty="0"/>
          </a:p>
        </p:txBody>
      </p:sp>
    </p:spTree>
    <p:extLst>
      <p:ext uri="{BB962C8B-B14F-4D97-AF65-F5344CB8AC3E}">
        <p14:creationId xmlns:p14="http://schemas.microsoft.com/office/powerpoint/2010/main" val="33684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C79D-210A-2BA8-87DE-F804F1E2DE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8A8053-7D5B-3FF3-62F8-2984C8DB7D8F}"/>
              </a:ext>
            </a:extLst>
          </p:cNvPr>
          <p:cNvSpPr>
            <a:spLocks noGrp="1"/>
          </p:cNvSpPr>
          <p:nvPr>
            <p:ph type="dt" sz="half" idx="10"/>
          </p:nvPr>
        </p:nvSpPr>
        <p:spPr/>
        <p:txBody>
          <a:bodyPr/>
          <a:lstStyle/>
          <a:p>
            <a:fld id="{A724E23C-C62C-44BC-AFF8-EAE53D5D2834}" type="datetimeFigureOut">
              <a:rPr lang="en-US" smtClean="0"/>
              <a:t>4/20/2026</a:t>
            </a:fld>
            <a:endParaRPr lang="en-US" dirty="0"/>
          </a:p>
        </p:txBody>
      </p:sp>
      <p:sp>
        <p:nvSpPr>
          <p:cNvPr id="4" name="Footer Placeholder 3">
            <a:extLst>
              <a:ext uri="{FF2B5EF4-FFF2-40B4-BE49-F238E27FC236}">
                <a16:creationId xmlns:a16="http://schemas.microsoft.com/office/drawing/2014/main" id="{786A471A-D8BC-8F72-3F9D-69FFC743845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260E32C-5CC7-9A81-6B68-B2EC078365EF}"/>
              </a:ext>
            </a:extLst>
          </p:cNvPr>
          <p:cNvSpPr>
            <a:spLocks noGrp="1"/>
          </p:cNvSpPr>
          <p:nvPr>
            <p:ph type="sldNum" sz="quarter" idx="12"/>
          </p:nvPr>
        </p:nvSpPr>
        <p:spPr/>
        <p:txBody>
          <a:bodyPr/>
          <a:lstStyle/>
          <a:p>
            <a:fld id="{9A47E2A5-CEB1-4EB2-9A90-3890DF99C044}" type="slidenum">
              <a:rPr lang="en-US" smtClean="0"/>
              <a:t>‹#›</a:t>
            </a:fld>
            <a:endParaRPr lang="en-US" dirty="0"/>
          </a:p>
        </p:txBody>
      </p:sp>
    </p:spTree>
    <p:extLst>
      <p:ext uri="{BB962C8B-B14F-4D97-AF65-F5344CB8AC3E}">
        <p14:creationId xmlns:p14="http://schemas.microsoft.com/office/powerpoint/2010/main" val="355121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06DE4D-83C4-4C55-5D9E-2E9907BFBB9E}"/>
              </a:ext>
            </a:extLst>
          </p:cNvPr>
          <p:cNvSpPr>
            <a:spLocks noGrp="1"/>
          </p:cNvSpPr>
          <p:nvPr>
            <p:ph type="dt" sz="half" idx="10"/>
          </p:nvPr>
        </p:nvSpPr>
        <p:spPr/>
        <p:txBody>
          <a:bodyPr/>
          <a:lstStyle/>
          <a:p>
            <a:fld id="{A724E23C-C62C-44BC-AFF8-EAE53D5D2834}" type="datetimeFigureOut">
              <a:rPr lang="en-US" smtClean="0"/>
              <a:t>4/20/2026</a:t>
            </a:fld>
            <a:endParaRPr lang="en-US" dirty="0"/>
          </a:p>
        </p:txBody>
      </p:sp>
      <p:sp>
        <p:nvSpPr>
          <p:cNvPr id="3" name="Footer Placeholder 2">
            <a:extLst>
              <a:ext uri="{FF2B5EF4-FFF2-40B4-BE49-F238E27FC236}">
                <a16:creationId xmlns:a16="http://schemas.microsoft.com/office/drawing/2014/main" id="{142F9AAD-9EEF-C294-822E-DD7FC660E0A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8FD62FC-C490-DE5F-F366-80FB87AA8B56}"/>
              </a:ext>
            </a:extLst>
          </p:cNvPr>
          <p:cNvSpPr>
            <a:spLocks noGrp="1"/>
          </p:cNvSpPr>
          <p:nvPr>
            <p:ph type="sldNum" sz="quarter" idx="12"/>
          </p:nvPr>
        </p:nvSpPr>
        <p:spPr/>
        <p:txBody>
          <a:bodyPr/>
          <a:lstStyle/>
          <a:p>
            <a:fld id="{9A47E2A5-CEB1-4EB2-9A90-3890DF99C044}" type="slidenum">
              <a:rPr lang="en-US" smtClean="0"/>
              <a:t>‹#›</a:t>
            </a:fld>
            <a:endParaRPr lang="en-US" dirty="0"/>
          </a:p>
        </p:txBody>
      </p:sp>
    </p:spTree>
    <p:extLst>
      <p:ext uri="{BB962C8B-B14F-4D97-AF65-F5344CB8AC3E}">
        <p14:creationId xmlns:p14="http://schemas.microsoft.com/office/powerpoint/2010/main" val="83149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306-7DEC-00F1-DDFC-48524812ED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45EE40-F40C-6149-2881-F17701C389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43BD52-010D-4351-199F-93DBF5506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16F72-12B1-2933-3D64-A0CBDB232F35}"/>
              </a:ext>
            </a:extLst>
          </p:cNvPr>
          <p:cNvSpPr>
            <a:spLocks noGrp="1"/>
          </p:cNvSpPr>
          <p:nvPr>
            <p:ph type="dt" sz="half" idx="10"/>
          </p:nvPr>
        </p:nvSpPr>
        <p:spPr/>
        <p:txBody>
          <a:bodyPr/>
          <a:lstStyle/>
          <a:p>
            <a:fld id="{A724E23C-C62C-44BC-AFF8-EAE53D5D2834}" type="datetimeFigureOut">
              <a:rPr lang="en-US" smtClean="0"/>
              <a:t>4/20/2026</a:t>
            </a:fld>
            <a:endParaRPr lang="en-US" dirty="0"/>
          </a:p>
        </p:txBody>
      </p:sp>
      <p:sp>
        <p:nvSpPr>
          <p:cNvPr id="6" name="Footer Placeholder 5">
            <a:extLst>
              <a:ext uri="{FF2B5EF4-FFF2-40B4-BE49-F238E27FC236}">
                <a16:creationId xmlns:a16="http://schemas.microsoft.com/office/drawing/2014/main" id="{E437E5E9-9487-BDDF-CE7B-E91B51EE62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DC56BEB-B9E1-2F3C-DCB8-00DE0B1D08F9}"/>
              </a:ext>
            </a:extLst>
          </p:cNvPr>
          <p:cNvSpPr>
            <a:spLocks noGrp="1"/>
          </p:cNvSpPr>
          <p:nvPr>
            <p:ph type="sldNum" sz="quarter" idx="12"/>
          </p:nvPr>
        </p:nvSpPr>
        <p:spPr/>
        <p:txBody>
          <a:bodyPr/>
          <a:lstStyle/>
          <a:p>
            <a:fld id="{9A47E2A5-CEB1-4EB2-9A90-3890DF99C044}" type="slidenum">
              <a:rPr lang="en-US" smtClean="0"/>
              <a:t>‹#›</a:t>
            </a:fld>
            <a:endParaRPr lang="en-US" dirty="0"/>
          </a:p>
        </p:txBody>
      </p:sp>
    </p:spTree>
    <p:extLst>
      <p:ext uri="{BB962C8B-B14F-4D97-AF65-F5344CB8AC3E}">
        <p14:creationId xmlns:p14="http://schemas.microsoft.com/office/powerpoint/2010/main" val="221447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E8DF-15FD-FE67-34B5-22D54898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88FCA6-0B15-68AE-0D4A-535FABCA6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C53C99F-AFBA-0C00-E672-B5D849536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EBF4D9-155A-543B-0962-D517B942CC68}"/>
              </a:ext>
            </a:extLst>
          </p:cNvPr>
          <p:cNvSpPr>
            <a:spLocks noGrp="1"/>
          </p:cNvSpPr>
          <p:nvPr>
            <p:ph type="dt" sz="half" idx="10"/>
          </p:nvPr>
        </p:nvSpPr>
        <p:spPr/>
        <p:txBody>
          <a:bodyPr/>
          <a:lstStyle/>
          <a:p>
            <a:fld id="{A724E23C-C62C-44BC-AFF8-EAE53D5D2834}" type="datetimeFigureOut">
              <a:rPr lang="en-US" smtClean="0"/>
              <a:t>4/20/2026</a:t>
            </a:fld>
            <a:endParaRPr lang="en-US" dirty="0"/>
          </a:p>
        </p:txBody>
      </p:sp>
      <p:sp>
        <p:nvSpPr>
          <p:cNvPr id="6" name="Footer Placeholder 5">
            <a:extLst>
              <a:ext uri="{FF2B5EF4-FFF2-40B4-BE49-F238E27FC236}">
                <a16:creationId xmlns:a16="http://schemas.microsoft.com/office/drawing/2014/main" id="{038EE57D-FD07-8C63-001E-254391C7D9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B53641-46B8-C58C-112F-07DEED1A15B3}"/>
              </a:ext>
            </a:extLst>
          </p:cNvPr>
          <p:cNvSpPr>
            <a:spLocks noGrp="1"/>
          </p:cNvSpPr>
          <p:nvPr>
            <p:ph type="sldNum" sz="quarter" idx="12"/>
          </p:nvPr>
        </p:nvSpPr>
        <p:spPr/>
        <p:txBody>
          <a:bodyPr/>
          <a:lstStyle/>
          <a:p>
            <a:fld id="{9A47E2A5-CEB1-4EB2-9A90-3890DF99C044}" type="slidenum">
              <a:rPr lang="en-US" smtClean="0"/>
              <a:t>‹#›</a:t>
            </a:fld>
            <a:endParaRPr lang="en-US" dirty="0"/>
          </a:p>
        </p:txBody>
      </p:sp>
    </p:spTree>
    <p:extLst>
      <p:ext uri="{BB962C8B-B14F-4D97-AF65-F5344CB8AC3E}">
        <p14:creationId xmlns:p14="http://schemas.microsoft.com/office/powerpoint/2010/main" val="245308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5240F-EBD9-C867-782B-148E6F6300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687365-4CF6-0178-1800-E02EDE14DC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4BA1E-8F55-9F90-B74E-9C949AB15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24E23C-C62C-44BC-AFF8-EAE53D5D2834}" type="datetimeFigureOut">
              <a:rPr lang="en-US" smtClean="0"/>
              <a:t>4/20/2026</a:t>
            </a:fld>
            <a:endParaRPr lang="en-US" dirty="0"/>
          </a:p>
        </p:txBody>
      </p:sp>
      <p:sp>
        <p:nvSpPr>
          <p:cNvPr id="5" name="Footer Placeholder 4">
            <a:extLst>
              <a:ext uri="{FF2B5EF4-FFF2-40B4-BE49-F238E27FC236}">
                <a16:creationId xmlns:a16="http://schemas.microsoft.com/office/drawing/2014/main" id="{1C209474-A2E2-9E67-25E0-743097AFEF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86B4A74-6C46-C1A7-4335-FA002BFF76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47E2A5-CEB1-4EB2-9A90-3890DF99C044}" type="slidenum">
              <a:rPr lang="en-US" smtClean="0"/>
              <a:t>‹#›</a:t>
            </a:fld>
            <a:endParaRPr lang="en-US" dirty="0"/>
          </a:p>
        </p:txBody>
      </p:sp>
    </p:spTree>
    <p:extLst>
      <p:ext uri="{BB962C8B-B14F-4D97-AF65-F5344CB8AC3E}">
        <p14:creationId xmlns:p14="http://schemas.microsoft.com/office/powerpoint/2010/main" val="3383048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63E82-CB73-A226-440F-3949635267A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F85E104-4891-5BD9-98FB-0B045AAFB96A}"/>
              </a:ext>
            </a:extLst>
          </p:cNvPr>
          <p:cNvSpPr/>
          <p:nvPr/>
        </p:nvSpPr>
        <p:spPr>
          <a:xfrm>
            <a:off x="441433" y="394823"/>
            <a:ext cx="11414235" cy="923330"/>
          </a:xfrm>
          <a:prstGeom prst="rect">
            <a:avLst/>
          </a:prstGeom>
          <a:noFill/>
        </p:spPr>
        <p:txBody>
          <a:bodyPr wrap="squar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3D Industrial Design &amp; Prototyping</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TextBox 2">
            <a:extLst>
              <a:ext uri="{FF2B5EF4-FFF2-40B4-BE49-F238E27FC236}">
                <a16:creationId xmlns:a16="http://schemas.microsoft.com/office/drawing/2014/main" id="{B5E61262-9E0D-FF72-CFB9-6E91260851A9}"/>
              </a:ext>
            </a:extLst>
          </p:cNvPr>
          <p:cNvSpPr txBox="1"/>
          <p:nvPr/>
        </p:nvSpPr>
        <p:spPr>
          <a:xfrm>
            <a:off x="4878451" y="6488668"/>
            <a:ext cx="2270558" cy="369332"/>
          </a:xfrm>
          <a:prstGeom prst="rect">
            <a:avLst/>
          </a:prstGeom>
          <a:noFill/>
        </p:spPr>
        <p:txBody>
          <a:bodyPr wrap="none" rtlCol="0">
            <a:spAutoFit/>
          </a:bodyPr>
          <a:lstStyle/>
          <a:p>
            <a:r>
              <a:rPr lang="en-US" dirty="0">
                <a:solidFill>
                  <a:schemeClr val="tx1">
                    <a:lumMod val="50000"/>
                    <a:lumOff val="50000"/>
                  </a:schemeClr>
                </a:solidFill>
              </a:rPr>
              <a:t>Build-It-Yourself.com</a:t>
            </a:r>
          </a:p>
        </p:txBody>
      </p:sp>
      <p:pic>
        <p:nvPicPr>
          <p:cNvPr id="5" name="Picture 4">
            <a:extLst>
              <a:ext uri="{FF2B5EF4-FFF2-40B4-BE49-F238E27FC236}">
                <a16:creationId xmlns:a16="http://schemas.microsoft.com/office/drawing/2014/main" id="{1FF535D8-D083-9C96-3BE8-F77AD90305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363" y="1832105"/>
            <a:ext cx="3158349" cy="4368188"/>
          </a:xfrm>
          <a:prstGeom prst="rect">
            <a:avLst/>
          </a:prstGeom>
        </p:spPr>
      </p:pic>
      <p:pic>
        <p:nvPicPr>
          <p:cNvPr id="9" name="Picture 8">
            <a:extLst>
              <a:ext uri="{FF2B5EF4-FFF2-40B4-BE49-F238E27FC236}">
                <a16:creationId xmlns:a16="http://schemas.microsoft.com/office/drawing/2014/main" id="{541DAA0A-10DC-5C20-9B33-E961501982CF}"/>
              </a:ext>
            </a:extLst>
          </p:cNvPr>
          <p:cNvPicPr>
            <a:picLocks noChangeAspect="1"/>
          </p:cNvPicPr>
          <p:nvPr/>
        </p:nvPicPr>
        <p:blipFill>
          <a:blip r:embed="rId3" cstate="screen">
            <a:extLst>
              <a:ext uri="{28A0092B-C50C-407E-A947-70E740481C1C}">
                <a14:useLocalDpi xmlns:a14="http://schemas.microsoft.com/office/drawing/2010/main"/>
              </a:ext>
            </a:extLst>
          </a:blip>
          <a:srcRect b="-1772"/>
          <a:stretch>
            <a:fillRect/>
          </a:stretch>
        </p:blipFill>
        <p:spPr>
          <a:xfrm>
            <a:off x="4849006" y="1757742"/>
            <a:ext cx="2954533" cy="4799781"/>
          </a:xfrm>
          <a:prstGeom prst="rect">
            <a:avLst/>
          </a:prstGeom>
        </p:spPr>
      </p:pic>
      <p:pic>
        <p:nvPicPr>
          <p:cNvPr id="6" name="Picture 5">
            <a:extLst>
              <a:ext uri="{FF2B5EF4-FFF2-40B4-BE49-F238E27FC236}">
                <a16:creationId xmlns:a16="http://schemas.microsoft.com/office/drawing/2014/main" id="{9EFCABF6-3D63-ADCF-DA3F-F5E9CAEE55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09665" y="1757741"/>
            <a:ext cx="2913864" cy="4516915"/>
          </a:xfrm>
          <a:prstGeom prst="rect">
            <a:avLst/>
          </a:prstGeom>
        </p:spPr>
      </p:pic>
    </p:spTree>
    <p:extLst>
      <p:ext uri="{BB962C8B-B14F-4D97-AF65-F5344CB8AC3E}">
        <p14:creationId xmlns:p14="http://schemas.microsoft.com/office/powerpoint/2010/main" val="373889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83C527-CE08-7A85-9479-1F1FB0B2E45D}"/>
              </a:ext>
            </a:extLst>
          </p:cNvPr>
          <p:cNvSpPr txBox="1"/>
          <p:nvPr/>
        </p:nvSpPr>
        <p:spPr>
          <a:xfrm>
            <a:off x="4878451" y="6488668"/>
            <a:ext cx="2270558" cy="369332"/>
          </a:xfrm>
          <a:prstGeom prst="rect">
            <a:avLst/>
          </a:prstGeom>
          <a:noFill/>
        </p:spPr>
        <p:txBody>
          <a:bodyPr wrap="none" rtlCol="0">
            <a:spAutoFit/>
          </a:bodyPr>
          <a:lstStyle/>
          <a:p>
            <a:r>
              <a:rPr lang="en-US" dirty="0">
                <a:solidFill>
                  <a:schemeClr val="tx1">
                    <a:lumMod val="50000"/>
                    <a:lumOff val="50000"/>
                  </a:schemeClr>
                </a:solidFill>
              </a:rPr>
              <a:t>Build-It-Yourself.com</a:t>
            </a:r>
          </a:p>
        </p:txBody>
      </p:sp>
      <p:pic>
        <p:nvPicPr>
          <p:cNvPr id="7" name="Picture 6">
            <a:extLst>
              <a:ext uri="{FF2B5EF4-FFF2-40B4-BE49-F238E27FC236}">
                <a16:creationId xmlns:a16="http://schemas.microsoft.com/office/drawing/2014/main" id="{76EA0249-0505-14BB-E1F0-180905736D8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949987" y="1709747"/>
            <a:ext cx="7877060" cy="4778921"/>
          </a:xfrm>
          <a:prstGeom prst="rect">
            <a:avLst/>
          </a:prstGeom>
        </p:spPr>
      </p:pic>
      <p:sp>
        <p:nvSpPr>
          <p:cNvPr id="3" name="Rectangle 2">
            <a:extLst>
              <a:ext uri="{FF2B5EF4-FFF2-40B4-BE49-F238E27FC236}">
                <a16:creationId xmlns:a16="http://schemas.microsoft.com/office/drawing/2014/main" id="{F50BFC54-0AC3-8A54-139A-3F040854F357}"/>
              </a:ext>
            </a:extLst>
          </p:cNvPr>
          <p:cNvSpPr/>
          <p:nvPr/>
        </p:nvSpPr>
        <p:spPr>
          <a:xfrm>
            <a:off x="1602092" y="394823"/>
            <a:ext cx="8811908" cy="923330"/>
          </a:xfrm>
          <a:prstGeom prst="rect">
            <a:avLst/>
          </a:prstGeom>
          <a:noFill/>
        </p:spPr>
        <p:txBody>
          <a:bodyPr wrap="squar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Piece Design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132169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483A0-32DB-1E6A-1B0B-7FF90B20D29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61386A9-25BB-299E-42AF-1D82F1E9A7AD}"/>
              </a:ext>
            </a:extLst>
          </p:cNvPr>
          <p:cNvSpPr txBox="1"/>
          <p:nvPr/>
        </p:nvSpPr>
        <p:spPr>
          <a:xfrm>
            <a:off x="1296065" y="1318153"/>
            <a:ext cx="10293680" cy="923330"/>
          </a:xfrm>
          <a:prstGeom prst="rect">
            <a:avLst/>
          </a:prstGeom>
          <a:noFill/>
        </p:spPr>
        <p:txBody>
          <a:bodyPr wrap="square" rtlCol="0">
            <a:spAutoFit/>
          </a:bodyPr>
          <a:lstStyle/>
          <a:p>
            <a:r>
              <a:rPr lang="en-US" dirty="0"/>
              <a:t>Print 96 pieces. (32 white squares, 32 black squares, 8 white pawns, 8 black pawns, 2 white castles, 2 black castles, 2 white horses, 2 black horses, 2 white bishops, 2 black bishops, 1 white queen, 1 black queen, 1 white king, 1 black king)</a:t>
            </a:r>
          </a:p>
        </p:txBody>
      </p:sp>
      <p:sp>
        <p:nvSpPr>
          <p:cNvPr id="5" name="Rectangle 4">
            <a:extLst>
              <a:ext uri="{FF2B5EF4-FFF2-40B4-BE49-F238E27FC236}">
                <a16:creationId xmlns:a16="http://schemas.microsoft.com/office/drawing/2014/main" id="{1ADB4D4A-8D82-B5E5-C754-B00BD3E339B5}"/>
              </a:ext>
            </a:extLst>
          </p:cNvPr>
          <p:cNvSpPr/>
          <p:nvPr/>
        </p:nvSpPr>
        <p:spPr>
          <a:xfrm>
            <a:off x="1602092" y="394823"/>
            <a:ext cx="8811908" cy="923330"/>
          </a:xfrm>
          <a:prstGeom prst="rect">
            <a:avLst/>
          </a:prstGeom>
          <a:noFill/>
        </p:spPr>
        <p:txBody>
          <a:bodyPr wrap="squar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3D Printing</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 name="TextBox 1">
            <a:extLst>
              <a:ext uri="{FF2B5EF4-FFF2-40B4-BE49-F238E27FC236}">
                <a16:creationId xmlns:a16="http://schemas.microsoft.com/office/drawing/2014/main" id="{CA13E681-B161-AB9D-8F03-D02D21458F35}"/>
              </a:ext>
            </a:extLst>
          </p:cNvPr>
          <p:cNvSpPr txBox="1"/>
          <p:nvPr/>
        </p:nvSpPr>
        <p:spPr>
          <a:xfrm>
            <a:off x="4878451" y="6488668"/>
            <a:ext cx="2270558" cy="369332"/>
          </a:xfrm>
          <a:prstGeom prst="rect">
            <a:avLst/>
          </a:prstGeom>
          <a:noFill/>
        </p:spPr>
        <p:txBody>
          <a:bodyPr wrap="none" rtlCol="0">
            <a:spAutoFit/>
          </a:bodyPr>
          <a:lstStyle/>
          <a:p>
            <a:r>
              <a:rPr lang="en-US" dirty="0">
                <a:solidFill>
                  <a:schemeClr val="tx1">
                    <a:lumMod val="50000"/>
                    <a:lumOff val="50000"/>
                  </a:schemeClr>
                </a:solidFill>
              </a:rPr>
              <a:t>Build-It-Yourself.com</a:t>
            </a:r>
          </a:p>
        </p:txBody>
      </p:sp>
      <p:pic>
        <p:nvPicPr>
          <p:cNvPr id="3" name="Picture 2">
            <a:extLst>
              <a:ext uri="{FF2B5EF4-FFF2-40B4-BE49-F238E27FC236}">
                <a16:creationId xmlns:a16="http://schemas.microsoft.com/office/drawing/2014/main" id="{113CC508-56D5-27C9-2A35-5C822CE460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05425" y="2632398"/>
            <a:ext cx="2235502" cy="3465355"/>
          </a:xfrm>
          <a:prstGeom prst="rect">
            <a:avLst/>
          </a:prstGeom>
        </p:spPr>
      </p:pic>
      <p:pic>
        <p:nvPicPr>
          <p:cNvPr id="8" name="Picture 7">
            <a:extLst>
              <a:ext uri="{FF2B5EF4-FFF2-40B4-BE49-F238E27FC236}">
                <a16:creationId xmlns:a16="http://schemas.microsoft.com/office/drawing/2014/main" id="{42C7D6C7-D86C-B22E-E13D-851266A939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047" y="2514785"/>
            <a:ext cx="7386228" cy="3774534"/>
          </a:xfrm>
          <a:prstGeom prst="rect">
            <a:avLst/>
          </a:prstGeom>
        </p:spPr>
      </p:pic>
    </p:spTree>
    <p:extLst>
      <p:ext uri="{BB962C8B-B14F-4D97-AF65-F5344CB8AC3E}">
        <p14:creationId xmlns:p14="http://schemas.microsoft.com/office/powerpoint/2010/main" val="3150737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969DC-B970-4DC3-34EA-A916AD1B570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ED3E0D3-82B8-AE61-B2FF-0155F9D838C5}"/>
              </a:ext>
            </a:extLst>
          </p:cNvPr>
          <p:cNvSpPr/>
          <p:nvPr/>
        </p:nvSpPr>
        <p:spPr>
          <a:xfrm>
            <a:off x="524756" y="309479"/>
            <a:ext cx="7875041"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Printing 3D Blender Files</a:t>
            </a:r>
          </a:p>
        </p:txBody>
      </p:sp>
      <p:sp>
        <p:nvSpPr>
          <p:cNvPr id="3" name="TextBox 2">
            <a:extLst>
              <a:ext uri="{FF2B5EF4-FFF2-40B4-BE49-F238E27FC236}">
                <a16:creationId xmlns:a16="http://schemas.microsoft.com/office/drawing/2014/main" id="{C67E89CE-262D-CE05-7C50-B50EDE65CBE8}"/>
              </a:ext>
            </a:extLst>
          </p:cNvPr>
          <p:cNvSpPr txBox="1"/>
          <p:nvPr/>
        </p:nvSpPr>
        <p:spPr>
          <a:xfrm>
            <a:off x="621792" y="1232809"/>
            <a:ext cx="10190162" cy="4893647"/>
          </a:xfrm>
          <a:prstGeom prst="rect">
            <a:avLst/>
          </a:prstGeom>
          <a:noFill/>
        </p:spPr>
        <p:txBody>
          <a:bodyPr wrap="none" rtlCol="0">
            <a:spAutoFit/>
          </a:bodyPr>
          <a:lstStyle/>
          <a:p>
            <a:r>
              <a:rPr lang="en-US" sz="2400" dirty="0"/>
              <a:t>How do you export a Blender file for 3D printing?</a:t>
            </a:r>
          </a:p>
          <a:p>
            <a:pPr marL="457200" indent="-457200">
              <a:buFont typeface="+mj-lt"/>
              <a:buAutoNum type="arabicPeriod"/>
            </a:pPr>
            <a:r>
              <a:rPr lang="en-US" sz="2400" dirty="0"/>
              <a:t>Export Blender file to STL format.</a:t>
            </a:r>
          </a:p>
          <a:p>
            <a:pPr marL="457200" indent="-457200">
              <a:buFont typeface="+mj-lt"/>
              <a:buAutoNum type="arabicPeriod"/>
            </a:pPr>
            <a:r>
              <a:rPr lang="en-US" sz="2400" dirty="0"/>
              <a:t>Import STL to 3D printer driver app. (Purser Slicer)</a:t>
            </a:r>
          </a:p>
          <a:p>
            <a:pPr marL="457200" indent="-457200">
              <a:buFont typeface="+mj-lt"/>
              <a:buAutoNum type="arabicPeriod"/>
            </a:pPr>
            <a:r>
              <a:rPr lang="en-US" sz="2400" dirty="0"/>
              <a:t>Configure for specific printer, filament, scale, support, density, …</a:t>
            </a:r>
          </a:p>
          <a:p>
            <a:pPr marL="457200" indent="-457200">
              <a:buFont typeface="+mj-lt"/>
              <a:buAutoNum type="arabicPeriod"/>
            </a:pPr>
            <a:r>
              <a:rPr lang="en-US" sz="2400" dirty="0"/>
              <a:t>Create G-code file that will control the printer nozzle.</a:t>
            </a:r>
          </a:p>
          <a:p>
            <a:endParaRPr lang="en-US" sz="2400" dirty="0"/>
          </a:p>
          <a:p>
            <a:r>
              <a:rPr lang="en-US" sz="2400" dirty="0"/>
              <a:t>How large should the Blender file be to print a 3 inch model?</a:t>
            </a:r>
          </a:p>
          <a:p>
            <a:r>
              <a:rPr lang="en-US" sz="2400" dirty="0"/>
              <a:t>	Scale in the process of creating a printer G-code file from and STL file</a:t>
            </a:r>
          </a:p>
          <a:p>
            <a:endParaRPr lang="en-US" sz="2400" dirty="0"/>
          </a:p>
          <a:p>
            <a:r>
              <a:rPr lang="en-US" sz="2400" dirty="0"/>
              <a:t>Where are 3D printing services?</a:t>
            </a:r>
          </a:p>
          <a:p>
            <a:r>
              <a:rPr lang="en-US" sz="2400" dirty="0"/>
              <a:t>	Many online services.</a:t>
            </a:r>
          </a:p>
          <a:p>
            <a:r>
              <a:rPr lang="en-US" sz="2400" dirty="0"/>
              <a:t>	Cambridge Public Library</a:t>
            </a:r>
          </a:p>
          <a:p>
            <a:endParaRPr lang="en-US" sz="2400" dirty="0"/>
          </a:p>
        </p:txBody>
      </p:sp>
      <p:sp>
        <p:nvSpPr>
          <p:cNvPr id="4" name="TextBox 3">
            <a:extLst>
              <a:ext uri="{FF2B5EF4-FFF2-40B4-BE49-F238E27FC236}">
                <a16:creationId xmlns:a16="http://schemas.microsoft.com/office/drawing/2014/main" id="{51DB7763-EB4D-796E-643D-FF9A64C79519}"/>
              </a:ext>
            </a:extLst>
          </p:cNvPr>
          <p:cNvSpPr txBox="1"/>
          <p:nvPr/>
        </p:nvSpPr>
        <p:spPr>
          <a:xfrm>
            <a:off x="4878451" y="6488668"/>
            <a:ext cx="2270558" cy="369332"/>
          </a:xfrm>
          <a:prstGeom prst="rect">
            <a:avLst/>
          </a:prstGeom>
          <a:noFill/>
        </p:spPr>
        <p:txBody>
          <a:bodyPr wrap="none" rtlCol="0">
            <a:spAutoFit/>
          </a:bodyPr>
          <a:lstStyle/>
          <a:p>
            <a:r>
              <a:rPr lang="en-US" dirty="0">
                <a:solidFill>
                  <a:schemeClr val="tx1">
                    <a:lumMod val="50000"/>
                    <a:lumOff val="50000"/>
                  </a:schemeClr>
                </a:solidFill>
              </a:rPr>
              <a:t>Build-It-Yourself.com</a:t>
            </a:r>
          </a:p>
        </p:txBody>
      </p:sp>
    </p:spTree>
    <p:extLst>
      <p:ext uri="{BB962C8B-B14F-4D97-AF65-F5344CB8AC3E}">
        <p14:creationId xmlns:p14="http://schemas.microsoft.com/office/powerpoint/2010/main" val="143011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80FBC-47AD-E7A4-88C9-A59F6F3E07D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EC9F706-6879-05A8-7479-0183F284414A}"/>
              </a:ext>
            </a:extLst>
          </p:cNvPr>
          <p:cNvSpPr/>
          <p:nvPr/>
        </p:nvSpPr>
        <p:spPr>
          <a:xfrm>
            <a:off x="524756" y="309479"/>
            <a:ext cx="7875041"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Printing 3D Blender Files</a:t>
            </a:r>
          </a:p>
        </p:txBody>
      </p:sp>
      <p:sp>
        <p:nvSpPr>
          <p:cNvPr id="3" name="TextBox 2">
            <a:extLst>
              <a:ext uri="{FF2B5EF4-FFF2-40B4-BE49-F238E27FC236}">
                <a16:creationId xmlns:a16="http://schemas.microsoft.com/office/drawing/2014/main" id="{DA944071-190F-422F-E2C2-175C8571FA67}"/>
              </a:ext>
            </a:extLst>
          </p:cNvPr>
          <p:cNvSpPr txBox="1"/>
          <p:nvPr/>
        </p:nvSpPr>
        <p:spPr>
          <a:xfrm>
            <a:off x="621792" y="1232809"/>
            <a:ext cx="10788979" cy="3416320"/>
          </a:xfrm>
          <a:prstGeom prst="rect">
            <a:avLst/>
          </a:prstGeom>
          <a:noFill/>
        </p:spPr>
        <p:txBody>
          <a:bodyPr wrap="none" rtlCol="0">
            <a:spAutoFit/>
          </a:bodyPr>
          <a:lstStyle/>
          <a:p>
            <a:r>
              <a:rPr lang="en-US" sz="2400" dirty="0"/>
              <a:t>How much does it cost?</a:t>
            </a:r>
          </a:p>
          <a:p>
            <a:r>
              <a:rPr lang="en-US" sz="2400" dirty="0"/>
              <a:t>	$500 – 64 squares+32 pieces at an online 3D Print Service</a:t>
            </a:r>
          </a:p>
          <a:p>
            <a:r>
              <a:rPr lang="en-US" sz="2400" dirty="0"/>
              <a:t>	$200 - $2000 for a home 3D printer</a:t>
            </a:r>
          </a:p>
          <a:p>
            <a:r>
              <a:rPr lang="en-US" sz="2400" dirty="0"/>
              <a:t>	Original Prusa MK3.5S .4mm nozzle is $1,500 (Cambridge Public Library)</a:t>
            </a:r>
          </a:p>
          <a:p>
            <a:r>
              <a:rPr lang="en-US" sz="2400" dirty="0"/>
              <a:t>	Filament for a 2” chess piece &lt;$2.</a:t>
            </a:r>
          </a:p>
          <a:p>
            <a:r>
              <a:rPr lang="en-US" sz="2400" dirty="0"/>
              <a:t>	High maintenance cost to get 10,000+ printing hours</a:t>
            </a:r>
          </a:p>
          <a:p>
            <a:endParaRPr lang="en-US" sz="2400" dirty="0"/>
          </a:p>
          <a:p>
            <a:r>
              <a:rPr lang="en-US" sz="2400" dirty="0"/>
              <a:t>How long does it take to print?</a:t>
            </a:r>
          </a:p>
          <a:p>
            <a:r>
              <a:rPr lang="en-US" sz="2400" dirty="0"/>
              <a:t>	3-8 hours per piece 3-5 inches tall.</a:t>
            </a:r>
          </a:p>
        </p:txBody>
      </p:sp>
      <p:sp>
        <p:nvSpPr>
          <p:cNvPr id="4" name="TextBox 3">
            <a:extLst>
              <a:ext uri="{FF2B5EF4-FFF2-40B4-BE49-F238E27FC236}">
                <a16:creationId xmlns:a16="http://schemas.microsoft.com/office/drawing/2014/main" id="{3702F273-63D9-E7F1-1D44-839783E76054}"/>
              </a:ext>
            </a:extLst>
          </p:cNvPr>
          <p:cNvSpPr txBox="1"/>
          <p:nvPr/>
        </p:nvSpPr>
        <p:spPr>
          <a:xfrm>
            <a:off x="4878451" y="6488668"/>
            <a:ext cx="2270558" cy="369332"/>
          </a:xfrm>
          <a:prstGeom prst="rect">
            <a:avLst/>
          </a:prstGeom>
          <a:noFill/>
        </p:spPr>
        <p:txBody>
          <a:bodyPr wrap="none" rtlCol="0">
            <a:spAutoFit/>
          </a:bodyPr>
          <a:lstStyle/>
          <a:p>
            <a:r>
              <a:rPr lang="en-US" dirty="0">
                <a:solidFill>
                  <a:schemeClr val="tx1">
                    <a:lumMod val="50000"/>
                    <a:lumOff val="50000"/>
                  </a:schemeClr>
                </a:solidFill>
              </a:rPr>
              <a:t>Build-It-Yourself.com</a:t>
            </a:r>
          </a:p>
        </p:txBody>
      </p:sp>
    </p:spTree>
    <p:extLst>
      <p:ext uri="{BB962C8B-B14F-4D97-AF65-F5344CB8AC3E}">
        <p14:creationId xmlns:p14="http://schemas.microsoft.com/office/powerpoint/2010/main" val="2956897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81AF0-55E6-BC03-7608-A99A1FE6170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2BC59AC-003F-2C28-89EA-DC8CCE5AD6A5}"/>
              </a:ext>
            </a:extLst>
          </p:cNvPr>
          <p:cNvSpPr/>
          <p:nvPr/>
        </p:nvSpPr>
        <p:spPr>
          <a:xfrm>
            <a:off x="524756" y="309479"/>
            <a:ext cx="7875041"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Printing 3D Blender Files</a:t>
            </a:r>
          </a:p>
        </p:txBody>
      </p:sp>
      <p:sp>
        <p:nvSpPr>
          <p:cNvPr id="3" name="TextBox 2">
            <a:extLst>
              <a:ext uri="{FF2B5EF4-FFF2-40B4-BE49-F238E27FC236}">
                <a16:creationId xmlns:a16="http://schemas.microsoft.com/office/drawing/2014/main" id="{70962533-90E3-02A5-68BB-7787A1370CA8}"/>
              </a:ext>
            </a:extLst>
          </p:cNvPr>
          <p:cNvSpPr txBox="1"/>
          <p:nvPr/>
        </p:nvSpPr>
        <p:spPr>
          <a:xfrm>
            <a:off x="596909" y="1194911"/>
            <a:ext cx="11070335" cy="5386090"/>
          </a:xfrm>
          <a:prstGeom prst="rect">
            <a:avLst/>
          </a:prstGeom>
          <a:noFill/>
        </p:spPr>
        <p:txBody>
          <a:bodyPr wrap="square" rtlCol="0">
            <a:spAutoFit/>
          </a:bodyPr>
          <a:lstStyle/>
          <a:p>
            <a:r>
              <a:rPr lang="en-US" sz="2800" dirty="0"/>
              <a:t>If you convert a Blender default cube to an STL file, how big will 3D printer make it? in Inches?</a:t>
            </a:r>
          </a:p>
          <a:p>
            <a:r>
              <a:rPr lang="en-US" dirty="0"/>
              <a:t>CoPilot:  How to Scale the Blender Cube for 3D Printing</a:t>
            </a:r>
          </a:p>
          <a:p>
            <a:r>
              <a:rPr lang="en-US" b="1" dirty="0"/>
              <a:t>Decide your target size</a:t>
            </a:r>
            <a:endParaRPr lang="en-US" dirty="0"/>
          </a:p>
          <a:p>
            <a:pPr lvl="1"/>
            <a:r>
              <a:rPr lang="en-US" dirty="0"/>
              <a:t>You want </a:t>
            </a:r>
            <a:r>
              <a:rPr lang="en-US" b="1" dirty="0"/>
              <a:t>2 inches per side</a:t>
            </a:r>
            <a:r>
              <a:rPr lang="en-US" dirty="0"/>
              <a:t>.</a:t>
            </a:r>
          </a:p>
          <a:p>
            <a:pPr lvl="1"/>
            <a:r>
              <a:rPr lang="en-US" dirty="0"/>
              <a:t>In millimeters (since slicers use mm):  2\mathrm{\ in}\times 25.4\mathrm{\ mm/in}=50.8\mathrm{\ mm}</a:t>
            </a:r>
          </a:p>
          <a:p>
            <a:pPr lvl="1"/>
            <a:r>
              <a:rPr lang="en-US" dirty="0"/>
              <a:t>So the cube should be </a:t>
            </a:r>
            <a:r>
              <a:rPr lang="en-US" b="1" dirty="0"/>
              <a:t>50.8 mm × 50.8 mm × 50.8 mm</a:t>
            </a:r>
            <a:r>
              <a:rPr lang="en-US" dirty="0"/>
              <a:t>.</a:t>
            </a:r>
          </a:p>
          <a:p>
            <a:pPr lvl="1"/>
            <a:r>
              <a:rPr lang="en-US" b="1" dirty="0"/>
              <a:t>Adjust in Blender before export</a:t>
            </a:r>
            <a:endParaRPr lang="en-US" dirty="0"/>
          </a:p>
          <a:p>
            <a:pPr lvl="2"/>
            <a:r>
              <a:rPr lang="en-US" dirty="0"/>
              <a:t>Select the cube.</a:t>
            </a:r>
          </a:p>
          <a:p>
            <a:pPr lvl="2"/>
            <a:r>
              <a:rPr lang="en-US" dirty="0"/>
              <a:t>In the </a:t>
            </a:r>
            <a:r>
              <a:rPr lang="en-US" b="1" dirty="0"/>
              <a:t>Properties panel → Dimensions</a:t>
            </a:r>
            <a:r>
              <a:rPr lang="en-US" dirty="0"/>
              <a:t>, set each axis (X, Y, Z) to </a:t>
            </a:r>
            <a:r>
              <a:rPr lang="en-US" b="1" dirty="0"/>
              <a:t>50.8 mm</a:t>
            </a:r>
            <a:r>
              <a:rPr lang="en-US" dirty="0"/>
              <a:t>.</a:t>
            </a:r>
          </a:p>
          <a:p>
            <a:pPr lvl="2"/>
            <a:r>
              <a:rPr lang="en-US" dirty="0"/>
              <a:t>Make sure your </a:t>
            </a:r>
            <a:r>
              <a:rPr lang="en-US" b="1" dirty="0"/>
              <a:t>Scene Units</a:t>
            </a:r>
            <a:r>
              <a:rPr lang="en-US" dirty="0"/>
              <a:t> are set to </a:t>
            </a:r>
            <a:r>
              <a:rPr lang="en-US" b="1" dirty="0"/>
              <a:t>Metric → Millimeters</a:t>
            </a:r>
            <a:r>
              <a:rPr lang="en-US" dirty="0"/>
              <a:t> (this avoids confusion).</a:t>
            </a:r>
          </a:p>
          <a:p>
            <a:pPr lvl="1"/>
            <a:r>
              <a:rPr lang="en-US" b="1" dirty="0"/>
              <a:t>Export to STL</a:t>
            </a:r>
            <a:endParaRPr lang="en-US" dirty="0"/>
          </a:p>
          <a:p>
            <a:pPr lvl="2"/>
            <a:r>
              <a:rPr lang="en-US" dirty="0"/>
              <a:t>File → Export → STL.</a:t>
            </a:r>
          </a:p>
          <a:p>
            <a:pPr lvl="2"/>
            <a:r>
              <a:rPr lang="en-US" dirty="0"/>
              <a:t>Check the </a:t>
            </a:r>
            <a:r>
              <a:rPr lang="en-US" b="1" dirty="0"/>
              <a:t>Scale</a:t>
            </a:r>
            <a:r>
              <a:rPr lang="en-US" dirty="0"/>
              <a:t> option in the export dialog. Leave it at </a:t>
            </a:r>
            <a:r>
              <a:rPr lang="en-US" b="1" dirty="0"/>
              <a:t>1.0</a:t>
            </a:r>
            <a:r>
              <a:rPr lang="en-US" dirty="0"/>
              <a:t> if you already set dimensions in mm.</a:t>
            </a:r>
          </a:p>
          <a:p>
            <a:pPr lvl="2"/>
            <a:r>
              <a:rPr lang="en-US" dirty="0"/>
              <a:t>If your slicer interprets Blender units as mm, it will now read the cube correctly.</a:t>
            </a:r>
          </a:p>
          <a:p>
            <a:pPr lvl="1"/>
            <a:r>
              <a:rPr lang="en-US" b="1" dirty="0"/>
              <a:t>Verify in Slicer</a:t>
            </a:r>
            <a:endParaRPr lang="en-US" dirty="0"/>
          </a:p>
          <a:p>
            <a:pPr lvl="1"/>
            <a:r>
              <a:rPr lang="en-US" dirty="0"/>
              <a:t>Import the STL into Cura/PrusaSlicer.  Confirm the cube shows as </a:t>
            </a:r>
            <a:r>
              <a:rPr lang="en-US" b="1" dirty="0"/>
              <a:t>50.8 mm per side</a:t>
            </a:r>
            <a:r>
              <a:rPr lang="en-US" dirty="0"/>
              <a:t>.</a:t>
            </a:r>
          </a:p>
          <a:p>
            <a:pPr lvl="1"/>
            <a:r>
              <a:rPr lang="en-US" dirty="0"/>
              <a:t>If it doesn’t, apply a scale factor until it matches.</a:t>
            </a:r>
          </a:p>
        </p:txBody>
      </p:sp>
      <p:sp>
        <p:nvSpPr>
          <p:cNvPr id="4" name="TextBox 3">
            <a:extLst>
              <a:ext uri="{FF2B5EF4-FFF2-40B4-BE49-F238E27FC236}">
                <a16:creationId xmlns:a16="http://schemas.microsoft.com/office/drawing/2014/main" id="{95EF15ED-C59B-029D-C89A-00960864CD71}"/>
              </a:ext>
            </a:extLst>
          </p:cNvPr>
          <p:cNvSpPr txBox="1"/>
          <p:nvPr/>
        </p:nvSpPr>
        <p:spPr>
          <a:xfrm>
            <a:off x="4878451" y="6488668"/>
            <a:ext cx="2270558" cy="369332"/>
          </a:xfrm>
          <a:prstGeom prst="rect">
            <a:avLst/>
          </a:prstGeom>
          <a:noFill/>
        </p:spPr>
        <p:txBody>
          <a:bodyPr wrap="none" rtlCol="0">
            <a:spAutoFit/>
          </a:bodyPr>
          <a:lstStyle/>
          <a:p>
            <a:r>
              <a:rPr lang="en-US" dirty="0">
                <a:solidFill>
                  <a:schemeClr val="tx1">
                    <a:lumMod val="50000"/>
                    <a:lumOff val="50000"/>
                  </a:schemeClr>
                </a:solidFill>
              </a:rPr>
              <a:t>Build-It-Yourself.com</a:t>
            </a:r>
          </a:p>
        </p:txBody>
      </p:sp>
    </p:spTree>
    <p:extLst>
      <p:ext uri="{BB962C8B-B14F-4D97-AF65-F5344CB8AC3E}">
        <p14:creationId xmlns:p14="http://schemas.microsoft.com/office/powerpoint/2010/main" val="2538981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E3C7-A83A-1B83-DB4B-02857306E98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865784C-B2B3-8200-75F8-0D284C81F4E7}"/>
              </a:ext>
            </a:extLst>
          </p:cNvPr>
          <p:cNvSpPr/>
          <p:nvPr/>
        </p:nvSpPr>
        <p:spPr>
          <a:xfrm>
            <a:off x="596909" y="383051"/>
            <a:ext cx="8421088" cy="646331"/>
          </a:xfrm>
          <a:prstGeom prst="rect">
            <a:avLst/>
          </a:prstGeom>
          <a:noFill/>
        </p:spPr>
        <p:txBody>
          <a:bodyPr wrap="none" lIns="91440" tIns="45720" rIns="91440" bIns="45720">
            <a:spAutoFit/>
          </a:bodyPr>
          <a:lstStyle/>
          <a:p>
            <a:r>
              <a:rPr lang="en-U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3D Printing vs. Alternative Construction</a:t>
            </a:r>
            <a:endParaRPr lang="en-US"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TextBox 2">
            <a:extLst>
              <a:ext uri="{FF2B5EF4-FFF2-40B4-BE49-F238E27FC236}">
                <a16:creationId xmlns:a16="http://schemas.microsoft.com/office/drawing/2014/main" id="{C9C2641B-1609-83A9-D9C9-257D6FD1BCA8}"/>
              </a:ext>
            </a:extLst>
          </p:cNvPr>
          <p:cNvSpPr txBox="1"/>
          <p:nvPr/>
        </p:nvSpPr>
        <p:spPr>
          <a:xfrm>
            <a:off x="560832" y="966655"/>
            <a:ext cx="11070335" cy="2308324"/>
          </a:xfrm>
          <a:prstGeom prst="rect">
            <a:avLst/>
          </a:prstGeom>
          <a:noFill/>
        </p:spPr>
        <p:txBody>
          <a:bodyPr wrap="square" rtlCol="0">
            <a:spAutoFit/>
          </a:bodyPr>
          <a:lstStyle/>
          <a:p>
            <a:r>
              <a:rPr lang="en-US" dirty="0"/>
              <a:t>Year of the Chess Horses.</a:t>
            </a:r>
          </a:p>
          <a:p>
            <a:r>
              <a:rPr lang="en-US" dirty="0"/>
              <a:t>The 3D model inspired comparing the construction process with alternatives: sculpted horse and another built from premium‑quality junk. It turned into a surprisingly rich exercise—moving up and down the art‑and‑engineering ladder and thinking about the “soul” of an object.</a:t>
            </a:r>
          </a:p>
          <a:p>
            <a:r>
              <a:rPr lang="en-US" dirty="0"/>
              <a:t>It also reminded me of the challenge we’re wrestling with as a team: finding the wise balance between the latest technology and the hand‑crafted, human touch that gives BIY its character. We want to use powerful tools, but not lose the playfulness, texture, and imagination that make our work feel alive.</a:t>
            </a:r>
          </a:p>
          <a:p>
            <a:endParaRPr lang="en-US" dirty="0"/>
          </a:p>
        </p:txBody>
      </p:sp>
      <p:pic>
        <p:nvPicPr>
          <p:cNvPr id="5" name="Picture 4">
            <a:extLst>
              <a:ext uri="{FF2B5EF4-FFF2-40B4-BE49-F238E27FC236}">
                <a16:creationId xmlns:a16="http://schemas.microsoft.com/office/drawing/2014/main" id="{AD6149E8-21CF-73BE-FFA5-2304ABAE10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8287" y="3057255"/>
            <a:ext cx="4440295" cy="3417694"/>
          </a:xfrm>
          <a:prstGeom prst="rect">
            <a:avLst/>
          </a:prstGeom>
        </p:spPr>
      </p:pic>
      <p:sp>
        <p:nvSpPr>
          <p:cNvPr id="6" name="TextBox 5">
            <a:extLst>
              <a:ext uri="{FF2B5EF4-FFF2-40B4-BE49-F238E27FC236}">
                <a16:creationId xmlns:a16="http://schemas.microsoft.com/office/drawing/2014/main" id="{455305AF-0F9C-DC1D-02D0-94875332270E}"/>
              </a:ext>
            </a:extLst>
          </p:cNvPr>
          <p:cNvSpPr txBox="1"/>
          <p:nvPr/>
        </p:nvSpPr>
        <p:spPr>
          <a:xfrm>
            <a:off x="4878451" y="6488668"/>
            <a:ext cx="2270558" cy="369332"/>
          </a:xfrm>
          <a:prstGeom prst="rect">
            <a:avLst/>
          </a:prstGeom>
          <a:noFill/>
        </p:spPr>
        <p:txBody>
          <a:bodyPr wrap="none" rtlCol="0">
            <a:spAutoFit/>
          </a:bodyPr>
          <a:lstStyle/>
          <a:p>
            <a:r>
              <a:rPr lang="en-US" dirty="0">
                <a:solidFill>
                  <a:schemeClr val="tx1">
                    <a:lumMod val="50000"/>
                    <a:lumOff val="50000"/>
                  </a:schemeClr>
                </a:solidFill>
              </a:rPr>
              <a:t>Build-It-Yourself.com</a:t>
            </a:r>
          </a:p>
        </p:txBody>
      </p:sp>
    </p:spTree>
    <p:extLst>
      <p:ext uri="{BB962C8B-B14F-4D97-AF65-F5344CB8AC3E}">
        <p14:creationId xmlns:p14="http://schemas.microsoft.com/office/powerpoint/2010/main" val="1020392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17F3C-4412-26EC-35F2-E5D3B76D237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F394B75-3D86-03E8-772B-4F10DA6ABEB3}"/>
              </a:ext>
            </a:extLst>
          </p:cNvPr>
          <p:cNvSpPr/>
          <p:nvPr/>
        </p:nvSpPr>
        <p:spPr>
          <a:xfrm>
            <a:off x="596909" y="383051"/>
            <a:ext cx="10652596" cy="584775"/>
          </a:xfrm>
          <a:prstGeom prst="rect">
            <a:avLst/>
          </a:prstGeom>
          <a:noFill/>
        </p:spPr>
        <p:txBody>
          <a:bodyPr wrap="none" lIns="91440" tIns="45720" rIns="91440" bIns="45720">
            <a:spAutoFit/>
          </a:bodyPr>
          <a:lstStyle/>
          <a:p>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If you want to be a chess player you need to talk like one.</a:t>
            </a:r>
            <a:endParaRPr 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TextBox 2">
            <a:extLst>
              <a:ext uri="{FF2B5EF4-FFF2-40B4-BE49-F238E27FC236}">
                <a16:creationId xmlns:a16="http://schemas.microsoft.com/office/drawing/2014/main" id="{35039A6E-DBC7-FDB2-532C-9811D99F4B87}"/>
              </a:ext>
            </a:extLst>
          </p:cNvPr>
          <p:cNvSpPr txBox="1"/>
          <p:nvPr/>
        </p:nvSpPr>
        <p:spPr>
          <a:xfrm>
            <a:off x="560832" y="966655"/>
            <a:ext cx="11070335" cy="2031325"/>
          </a:xfrm>
          <a:prstGeom prst="rect">
            <a:avLst/>
          </a:prstGeom>
          <a:noFill/>
        </p:spPr>
        <p:txBody>
          <a:bodyPr wrap="square" rtlCol="0">
            <a:spAutoFit/>
          </a:bodyPr>
          <a:lstStyle/>
          <a:p>
            <a:pPr marL="342900" indent="-342900">
              <a:buFont typeface="+mj-lt"/>
              <a:buAutoNum type="arabicPeriod"/>
            </a:pPr>
            <a:r>
              <a:rPr lang="en-US" dirty="0"/>
              <a:t>Dastardly Deed.</a:t>
            </a:r>
          </a:p>
          <a:p>
            <a:pPr marL="342900" indent="-342900">
              <a:buFont typeface="+mj-lt"/>
              <a:buAutoNum type="arabicPeriod"/>
            </a:pPr>
            <a:r>
              <a:rPr lang="en-US" dirty="0"/>
              <a:t>You better brace yourself before I make my next move</a:t>
            </a:r>
          </a:p>
          <a:p>
            <a:pPr marL="342900" indent="-342900">
              <a:buFont typeface="+mj-lt"/>
              <a:buAutoNum type="arabicPeriod"/>
            </a:pPr>
            <a:r>
              <a:rPr lang="en-US" dirty="0"/>
              <a:t>Goodbye, Queeny!</a:t>
            </a:r>
          </a:p>
          <a:p>
            <a:pPr marL="342900" indent="-342900">
              <a:buFont typeface="+mj-lt"/>
              <a:buAutoNum type="arabicPeriod"/>
            </a:pPr>
            <a:r>
              <a:rPr lang="en-US" dirty="0"/>
              <a:t>Give up?</a:t>
            </a:r>
          </a:p>
          <a:p>
            <a:endParaRPr lang="en-US" dirty="0"/>
          </a:p>
          <a:p>
            <a:endParaRPr lang="en-US" dirty="0"/>
          </a:p>
          <a:p>
            <a:endParaRPr lang="en-US" dirty="0"/>
          </a:p>
        </p:txBody>
      </p:sp>
      <p:sp>
        <p:nvSpPr>
          <p:cNvPr id="6" name="TextBox 5">
            <a:extLst>
              <a:ext uri="{FF2B5EF4-FFF2-40B4-BE49-F238E27FC236}">
                <a16:creationId xmlns:a16="http://schemas.microsoft.com/office/drawing/2014/main" id="{E62FD413-4BD3-4FF0-290F-328CC04C964A}"/>
              </a:ext>
            </a:extLst>
          </p:cNvPr>
          <p:cNvSpPr txBox="1"/>
          <p:nvPr/>
        </p:nvSpPr>
        <p:spPr>
          <a:xfrm>
            <a:off x="4878451" y="6488668"/>
            <a:ext cx="2270558" cy="369332"/>
          </a:xfrm>
          <a:prstGeom prst="rect">
            <a:avLst/>
          </a:prstGeom>
          <a:noFill/>
        </p:spPr>
        <p:txBody>
          <a:bodyPr wrap="none" rtlCol="0">
            <a:spAutoFit/>
          </a:bodyPr>
          <a:lstStyle/>
          <a:p>
            <a:r>
              <a:rPr lang="en-US" dirty="0">
                <a:solidFill>
                  <a:schemeClr val="tx1">
                    <a:lumMod val="50000"/>
                    <a:lumOff val="50000"/>
                  </a:schemeClr>
                </a:solidFill>
              </a:rPr>
              <a:t>Build-It-Yourself.com</a:t>
            </a:r>
          </a:p>
        </p:txBody>
      </p:sp>
    </p:spTree>
    <p:extLst>
      <p:ext uri="{BB962C8B-B14F-4D97-AF65-F5344CB8AC3E}">
        <p14:creationId xmlns:p14="http://schemas.microsoft.com/office/powerpoint/2010/main" val="3860538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C5DDF-F07E-92ED-8FAA-D9BBF3C6E17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BD1A67E-6BF2-800C-5F61-D384D768727F}"/>
              </a:ext>
            </a:extLst>
          </p:cNvPr>
          <p:cNvSpPr/>
          <p:nvPr/>
        </p:nvSpPr>
        <p:spPr>
          <a:xfrm>
            <a:off x="771775" y="331761"/>
            <a:ext cx="8811908" cy="923330"/>
          </a:xfrm>
          <a:prstGeom prst="rect">
            <a:avLst/>
          </a:prstGeom>
          <a:noFill/>
        </p:spPr>
        <p:txBody>
          <a:bodyPr wrap="square" lIns="91440" tIns="45720" rIns="91440" bIns="45720">
            <a:spAutoFit/>
          </a:bodyPr>
          <a:lstStyle/>
          <a:p>
            <a:r>
              <a:rPr lang="en-US" sz="54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Problem:</a:t>
            </a:r>
          </a:p>
        </p:txBody>
      </p:sp>
      <p:sp>
        <p:nvSpPr>
          <p:cNvPr id="3" name="TextBox 2">
            <a:extLst>
              <a:ext uri="{FF2B5EF4-FFF2-40B4-BE49-F238E27FC236}">
                <a16:creationId xmlns:a16="http://schemas.microsoft.com/office/drawing/2014/main" id="{03CC4FC1-46F9-8C10-3DFB-1D3BA3595E3A}"/>
              </a:ext>
            </a:extLst>
          </p:cNvPr>
          <p:cNvSpPr txBox="1"/>
          <p:nvPr/>
        </p:nvSpPr>
        <p:spPr>
          <a:xfrm>
            <a:off x="4878451" y="6488668"/>
            <a:ext cx="2270558" cy="369332"/>
          </a:xfrm>
          <a:prstGeom prst="rect">
            <a:avLst/>
          </a:prstGeom>
          <a:noFill/>
        </p:spPr>
        <p:txBody>
          <a:bodyPr wrap="none" rtlCol="0">
            <a:spAutoFit/>
          </a:bodyPr>
          <a:lstStyle/>
          <a:p>
            <a:r>
              <a:rPr lang="en-US" dirty="0">
                <a:solidFill>
                  <a:schemeClr val="tx1">
                    <a:lumMod val="50000"/>
                    <a:lumOff val="50000"/>
                  </a:schemeClr>
                </a:solidFill>
              </a:rPr>
              <a:t>Build-It-Yourself.com</a:t>
            </a:r>
          </a:p>
        </p:txBody>
      </p:sp>
      <p:sp>
        <p:nvSpPr>
          <p:cNvPr id="4" name="Rectangle 3">
            <a:extLst>
              <a:ext uri="{FF2B5EF4-FFF2-40B4-BE49-F238E27FC236}">
                <a16:creationId xmlns:a16="http://schemas.microsoft.com/office/drawing/2014/main" id="{9A75A7C5-A6AF-F9CE-6DE9-6CE15805FCD9}"/>
              </a:ext>
            </a:extLst>
          </p:cNvPr>
          <p:cNvSpPr/>
          <p:nvPr/>
        </p:nvSpPr>
        <p:spPr>
          <a:xfrm>
            <a:off x="771775" y="2967335"/>
            <a:ext cx="8811908" cy="923330"/>
          </a:xfrm>
          <a:prstGeom prst="rect">
            <a:avLst/>
          </a:prstGeom>
          <a:noFill/>
        </p:spPr>
        <p:txBody>
          <a:bodyPr wrap="square" lIns="91440" tIns="45720" rIns="91440" bIns="45720">
            <a:spAutoFit/>
          </a:bodyPr>
          <a:lstStyle/>
          <a:p>
            <a:r>
              <a:rPr lang="en-US" sz="5400" b="1" cap="none" spc="0" dirty="0">
                <a:ln w="12700">
                  <a:solidFill>
                    <a:schemeClr val="accent3">
                      <a:lumMod val="50000"/>
                    </a:schemeClr>
                  </a:solidFill>
                  <a:prstDash val="solid"/>
                </a:ln>
                <a:solidFill>
                  <a:srgbClr val="00B050"/>
                </a:solidFill>
                <a:effectLst>
                  <a:innerShdw blurRad="177800">
                    <a:schemeClr val="accent3">
                      <a:lumMod val="50000"/>
                    </a:schemeClr>
                  </a:innerShdw>
                </a:effectLst>
              </a:rPr>
              <a:t>Mission:</a:t>
            </a:r>
          </a:p>
        </p:txBody>
      </p:sp>
      <p:sp>
        <p:nvSpPr>
          <p:cNvPr id="7" name="TextBox 6">
            <a:extLst>
              <a:ext uri="{FF2B5EF4-FFF2-40B4-BE49-F238E27FC236}">
                <a16:creationId xmlns:a16="http://schemas.microsoft.com/office/drawing/2014/main" id="{8D00F96C-87E6-24AD-770B-085EFB23F1A1}"/>
              </a:ext>
            </a:extLst>
          </p:cNvPr>
          <p:cNvSpPr txBox="1"/>
          <p:nvPr/>
        </p:nvSpPr>
        <p:spPr>
          <a:xfrm>
            <a:off x="771775" y="1185879"/>
            <a:ext cx="10289627" cy="1384995"/>
          </a:xfrm>
          <a:prstGeom prst="rect">
            <a:avLst/>
          </a:prstGeom>
          <a:noFill/>
        </p:spPr>
        <p:txBody>
          <a:bodyPr wrap="square" rtlCol="0">
            <a:spAutoFit/>
          </a:bodyPr>
          <a:lstStyle/>
          <a:p>
            <a:r>
              <a:rPr lang="en-US" sz="2800" dirty="0"/>
              <a:t>When building complex, expensive projects, a prototype of model is usually required to flush out problems before the project is built.</a:t>
            </a:r>
          </a:p>
        </p:txBody>
      </p:sp>
      <p:sp>
        <p:nvSpPr>
          <p:cNvPr id="8" name="TextBox 7">
            <a:extLst>
              <a:ext uri="{FF2B5EF4-FFF2-40B4-BE49-F238E27FC236}">
                <a16:creationId xmlns:a16="http://schemas.microsoft.com/office/drawing/2014/main" id="{730337AB-41D0-B6B1-4593-1E749CD3EB85}"/>
              </a:ext>
            </a:extLst>
          </p:cNvPr>
          <p:cNvSpPr txBox="1"/>
          <p:nvPr/>
        </p:nvSpPr>
        <p:spPr>
          <a:xfrm>
            <a:off x="868916" y="3831963"/>
            <a:ext cx="10289627" cy="1384995"/>
          </a:xfrm>
          <a:prstGeom prst="rect">
            <a:avLst/>
          </a:prstGeom>
          <a:noFill/>
        </p:spPr>
        <p:txBody>
          <a:bodyPr wrap="square" rtlCol="0">
            <a:spAutoFit/>
          </a:bodyPr>
          <a:lstStyle/>
          <a:p>
            <a:r>
              <a:rPr lang="en-US" sz="2800" dirty="0"/>
              <a:t>Prototype a chess set including 32 black and white pieces and a 64 square board which demonstrates both creativity and accuracy.</a:t>
            </a:r>
          </a:p>
        </p:txBody>
      </p:sp>
    </p:spTree>
    <p:extLst>
      <p:ext uri="{BB962C8B-B14F-4D97-AF65-F5344CB8AC3E}">
        <p14:creationId xmlns:p14="http://schemas.microsoft.com/office/powerpoint/2010/main" val="119621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C10A5-8F40-E38A-F2E7-C51503E5E5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7B3701C-7602-967E-5544-7F47AEEF8E71}"/>
              </a:ext>
            </a:extLst>
          </p:cNvPr>
          <p:cNvSpPr/>
          <p:nvPr/>
        </p:nvSpPr>
        <p:spPr>
          <a:xfrm>
            <a:off x="1602092" y="394823"/>
            <a:ext cx="8811908" cy="923330"/>
          </a:xfrm>
          <a:prstGeom prst="rect">
            <a:avLst/>
          </a:prstGeom>
          <a:noFill/>
        </p:spPr>
        <p:txBody>
          <a:bodyPr wrap="squar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Research - Chess Pieces</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TextBox 2">
            <a:extLst>
              <a:ext uri="{FF2B5EF4-FFF2-40B4-BE49-F238E27FC236}">
                <a16:creationId xmlns:a16="http://schemas.microsoft.com/office/drawing/2014/main" id="{96FF1CED-3BD0-5B84-464F-0AF857A7374C}"/>
              </a:ext>
            </a:extLst>
          </p:cNvPr>
          <p:cNvSpPr txBox="1"/>
          <p:nvPr/>
        </p:nvSpPr>
        <p:spPr>
          <a:xfrm>
            <a:off x="4878451" y="6488668"/>
            <a:ext cx="2270558" cy="369332"/>
          </a:xfrm>
          <a:prstGeom prst="rect">
            <a:avLst/>
          </a:prstGeom>
          <a:noFill/>
        </p:spPr>
        <p:txBody>
          <a:bodyPr wrap="none" rtlCol="0">
            <a:spAutoFit/>
          </a:bodyPr>
          <a:lstStyle/>
          <a:p>
            <a:r>
              <a:rPr lang="en-US" dirty="0">
                <a:solidFill>
                  <a:schemeClr val="tx1">
                    <a:lumMod val="50000"/>
                    <a:lumOff val="50000"/>
                  </a:schemeClr>
                </a:solidFill>
              </a:rPr>
              <a:t>Build-It-Yourself.com</a:t>
            </a:r>
          </a:p>
        </p:txBody>
      </p:sp>
      <p:pic>
        <p:nvPicPr>
          <p:cNvPr id="5" name="Picture 4">
            <a:extLst>
              <a:ext uri="{FF2B5EF4-FFF2-40B4-BE49-F238E27FC236}">
                <a16:creationId xmlns:a16="http://schemas.microsoft.com/office/drawing/2014/main" id="{F9F88080-21BC-797D-1AA6-5708C61751F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238740" y="1067449"/>
            <a:ext cx="5723722" cy="2572438"/>
          </a:xfrm>
          <a:prstGeom prst="rect">
            <a:avLst/>
          </a:prstGeom>
        </p:spPr>
      </p:pic>
      <p:pic>
        <p:nvPicPr>
          <p:cNvPr id="7" name="Picture 6">
            <a:extLst>
              <a:ext uri="{FF2B5EF4-FFF2-40B4-BE49-F238E27FC236}">
                <a16:creationId xmlns:a16="http://schemas.microsoft.com/office/drawing/2014/main" id="{722308A9-FA49-EBEE-2DEF-652995D71D5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141583" y="4002144"/>
            <a:ext cx="5732925" cy="2124267"/>
          </a:xfrm>
          <a:prstGeom prst="rect">
            <a:avLst/>
          </a:prstGeom>
        </p:spPr>
      </p:pic>
    </p:spTree>
    <p:extLst>
      <p:ext uri="{BB962C8B-B14F-4D97-AF65-F5344CB8AC3E}">
        <p14:creationId xmlns:p14="http://schemas.microsoft.com/office/powerpoint/2010/main" val="139941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D3784-7669-776C-4370-9F464609EF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25BD26B-19A3-2BFB-F817-25F055E3E84D}"/>
              </a:ext>
            </a:extLst>
          </p:cNvPr>
          <p:cNvSpPr/>
          <p:nvPr/>
        </p:nvSpPr>
        <p:spPr>
          <a:xfrm>
            <a:off x="1602092" y="394823"/>
            <a:ext cx="8811908" cy="923330"/>
          </a:xfrm>
          <a:prstGeom prst="rect">
            <a:avLst/>
          </a:prstGeom>
          <a:noFill/>
        </p:spPr>
        <p:txBody>
          <a:bodyPr wrap="squar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Research - Chess Pieces</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TextBox 2">
            <a:extLst>
              <a:ext uri="{FF2B5EF4-FFF2-40B4-BE49-F238E27FC236}">
                <a16:creationId xmlns:a16="http://schemas.microsoft.com/office/drawing/2014/main" id="{28CAF7E3-4334-E023-6F12-8B7234A82F9F}"/>
              </a:ext>
            </a:extLst>
          </p:cNvPr>
          <p:cNvSpPr txBox="1"/>
          <p:nvPr/>
        </p:nvSpPr>
        <p:spPr>
          <a:xfrm>
            <a:off x="4878451" y="6488668"/>
            <a:ext cx="2270558" cy="369332"/>
          </a:xfrm>
          <a:prstGeom prst="rect">
            <a:avLst/>
          </a:prstGeom>
          <a:noFill/>
        </p:spPr>
        <p:txBody>
          <a:bodyPr wrap="none" rtlCol="0">
            <a:spAutoFit/>
          </a:bodyPr>
          <a:lstStyle/>
          <a:p>
            <a:r>
              <a:rPr lang="en-US" dirty="0">
                <a:solidFill>
                  <a:schemeClr val="tx1">
                    <a:lumMod val="50000"/>
                    <a:lumOff val="50000"/>
                  </a:schemeClr>
                </a:solidFill>
              </a:rPr>
              <a:t>Build-It-Yourself.com</a:t>
            </a:r>
          </a:p>
        </p:txBody>
      </p:sp>
      <p:pic>
        <p:nvPicPr>
          <p:cNvPr id="1026" name="Picture 2" descr="Set of chess pieces vector illustration 7106228 Vector Art at Vecteezy">
            <a:extLst>
              <a:ext uri="{FF2B5EF4-FFF2-40B4-BE49-F238E27FC236}">
                <a16:creationId xmlns:a16="http://schemas.microsoft.com/office/drawing/2014/main" id="{42BDC1EA-D9EA-5E42-3218-E4A451073EC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76833" y="1211854"/>
            <a:ext cx="6262425" cy="488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32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2B073-0C83-A410-12C7-7D837DCE1F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48E85F1-1087-2537-E72D-6D297A9D679C}"/>
              </a:ext>
            </a:extLst>
          </p:cNvPr>
          <p:cNvSpPr/>
          <p:nvPr/>
        </p:nvSpPr>
        <p:spPr>
          <a:xfrm>
            <a:off x="1602092" y="394823"/>
            <a:ext cx="8811908" cy="923330"/>
          </a:xfrm>
          <a:prstGeom prst="rect">
            <a:avLst/>
          </a:prstGeom>
          <a:noFill/>
        </p:spPr>
        <p:txBody>
          <a:bodyPr wrap="squar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Research - Chess Pieces</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TextBox 2">
            <a:extLst>
              <a:ext uri="{FF2B5EF4-FFF2-40B4-BE49-F238E27FC236}">
                <a16:creationId xmlns:a16="http://schemas.microsoft.com/office/drawing/2014/main" id="{C55453D9-EF2A-6611-993A-8EBA77D77206}"/>
              </a:ext>
            </a:extLst>
          </p:cNvPr>
          <p:cNvSpPr txBox="1"/>
          <p:nvPr/>
        </p:nvSpPr>
        <p:spPr>
          <a:xfrm>
            <a:off x="4878451" y="6488668"/>
            <a:ext cx="2270558" cy="369332"/>
          </a:xfrm>
          <a:prstGeom prst="rect">
            <a:avLst/>
          </a:prstGeom>
          <a:noFill/>
        </p:spPr>
        <p:txBody>
          <a:bodyPr wrap="none" rtlCol="0">
            <a:spAutoFit/>
          </a:bodyPr>
          <a:lstStyle/>
          <a:p>
            <a:r>
              <a:rPr lang="en-US" dirty="0">
                <a:solidFill>
                  <a:schemeClr val="tx1">
                    <a:lumMod val="50000"/>
                    <a:lumOff val="50000"/>
                  </a:schemeClr>
                </a:solidFill>
              </a:rPr>
              <a:t>Build-It-Yourself.com</a:t>
            </a:r>
          </a:p>
        </p:txBody>
      </p:sp>
      <p:pic>
        <p:nvPicPr>
          <p:cNvPr id="2054" name="Picture 6" descr="3.1&quot; Russian Poni Minimalist Chess Set- Chess Pieces Only - Ebonised  Boxwood &amp; Boxwood">
            <a:extLst>
              <a:ext uri="{FF2B5EF4-FFF2-40B4-BE49-F238E27FC236}">
                <a16:creationId xmlns:a16="http://schemas.microsoft.com/office/drawing/2014/main" id="{3B55ED66-BC97-C9CC-D764-FC7A9565976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3030007" y="3180004"/>
            <a:ext cx="6131986" cy="2768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12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90ACB-2B85-BB91-B065-9EAF0458FDD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4EB3B10-327F-77A8-7D25-20D445C81C8E}"/>
              </a:ext>
            </a:extLst>
          </p:cNvPr>
          <p:cNvSpPr/>
          <p:nvPr/>
        </p:nvSpPr>
        <p:spPr>
          <a:xfrm>
            <a:off x="1602092" y="394823"/>
            <a:ext cx="8811908" cy="923330"/>
          </a:xfrm>
          <a:prstGeom prst="rect">
            <a:avLst/>
          </a:prstGeom>
          <a:noFill/>
        </p:spPr>
        <p:txBody>
          <a:bodyPr wrap="squar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Research - Chess Pieces</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TextBox 2">
            <a:extLst>
              <a:ext uri="{FF2B5EF4-FFF2-40B4-BE49-F238E27FC236}">
                <a16:creationId xmlns:a16="http://schemas.microsoft.com/office/drawing/2014/main" id="{03E24CB5-5F0E-FEEA-689C-D098A6CDF593}"/>
              </a:ext>
            </a:extLst>
          </p:cNvPr>
          <p:cNvSpPr txBox="1"/>
          <p:nvPr/>
        </p:nvSpPr>
        <p:spPr>
          <a:xfrm>
            <a:off x="4878451" y="6488668"/>
            <a:ext cx="2270558" cy="369332"/>
          </a:xfrm>
          <a:prstGeom prst="rect">
            <a:avLst/>
          </a:prstGeom>
          <a:noFill/>
        </p:spPr>
        <p:txBody>
          <a:bodyPr wrap="none" rtlCol="0">
            <a:spAutoFit/>
          </a:bodyPr>
          <a:lstStyle/>
          <a:p>
            <a:r>
              <a:rPr lang="en-US" dirty="0">
                <a:solidFill>
                  <a:schemeClr val="tx1">
                    <a:lumMod val="50000"/>
                    <a:lumOff val="50000"/>
                  </a:schemeClr>
                </a:solidFill>
              </a:rPr>
              <a:t>Build-It-Yourself.com</a:t>
            </a:r>
          </a:p>
        </p:txBody>
      </p:sp>
      <p:pic>
        <p:nvPicPr>
          <p:cNvPr id="5" name="Picture 4">
            <a:extLst>
              <a:ext uri="{FF2B5EF4-FFF2-40B4-BE49-F238E27FC236}">
                <a16:creationId xmlns:a16="http://schemas.microsoft.com/office/drawing/2014/main" id="{0207D6AD-3CEF-45C7-648F-4653D381FE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26231" y="1318153"/>
            <a:ext cx="7369461" cy="4650187"/>
          </a:xfrm>
          <a:prstGeom prst="rect">
            <a:avLst/>
          </a:prstGeom>
        </p:spPr>
      </p:pic>
    </p:spTree>
    <p:extLst>
      <p:ext uri="{BB962C8B-B14F-4D97-AF65-F5344CB8AC3E}">
        <p14:creationId xmlns:p14="http://schemas.microsoft.com/office/powerpoint/2010/main" val="209243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1890D-709B-B332-CB30-1F3410F2D2E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952AAF6-4C84-FAF3-33B0-4F542E75C939}"/>
              </a:ext>
            </a:extLst>
          </p:cNvPr>
          <p:cNvSpPr/>
          <p:nvPr/>
        </p:nvSpPr>
        <p:spPr>
          <a:xfrm>
            <a:off x="1602092" y="394823"/>
            <a:ext cx="8811908" cy="923330"/>
          </a:xfrm>
          <a:prstGeom prst="rect">
            <a:avLst/>
          </a:prstGeom>
          <a:noFill/>
        </p:spPr>
        <p:txBody>
          <a:bodyPr wrap="squar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Research - Chess Pieces</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TextBox 2">
            <a:extLst>
              <a:ext uri="{FF2B5EF4-FFF2-40B4-BE49-F238E27FC236}">
                <a16:creationId xmlns:a16="http://schemas.microsoft.com/office/drawing/2014/main" id="{E77BEF7E-7B10-94D0-1C59-F425F62D8165}"/>
              </a:ext>
            </a:extLst>
          </p:cNvPr>
          <p:cNvSpPr txBox="1"/>
          <p:nvPr/>
        </p:nvSpPr>
        <p:spPr>
          <a:xfrm>
            <a:off x="4878451" y="6488668"/>
            <a:ext cx="2270558" cy="369332"/>
          </a:xfrm>
          <a:prstGeom prst="rect">
            <a:avLst/>
          </a:prstGeom>
          <a:noFill/>
        </p:spPr>
        <p:txBody>
          <a:bodyPr wrap="none" rtlCol="0">
            <a:spAutoFit/>
          </a:bodyPr>
          <a:lstStyle/>
          <a:p>
            <a:r>
              <a:rPr lang="en-US" dirty="0">
                <a:solidFill>
                  <a:schemeClr val="tx1">
                    <a:lumMod val="50000"/>
                    <a:lumOff val="50000"/>
                  </a:schemeClr>
                </a:solidFill>
              </a:rPr>
              <a:t>Build-It-Yourself.com</a:t>
            </a:r>
          </a:p>
        </p:txBody>
      </p:sp>
      <p:pic>
        <p:nvPicPr>
          <p:cNvPr id="2054" name="Picture 6" descr="3.1&quot; Russian Poni Minimalist Chess Set- Chess Pieces Only - Ebonised  Boxwood &amp; Boxwood">
            <a:extLst>
              <a:ext uri="{FF2B5EF4-FFF2-40B4-BE49-F238E27FC236}">
                <a16:creationId xmlns:a16="http://schemas.microsoft.com/office/drawing/2014/main" id="{05F40751-0A10-9B6D-DB56-7C2CEA70039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3030007" y="1200839"/>
            <a:ext cx="6131986" cy="27680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BF5FD57-14DD-E34C-70C9-3FB2D08540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3082" y="1200839"/>
            <a:ext cx="6485835" cy="4863768"/>
          </a:xfrm>
          <a:prstGeom prst="rect">
            <a:avLst/>
          </a:prstGeom>
        </p:spPr>
      </p:pic>
    </p:spTree>
    <p:extLst>
      <p:ext uri="{BB962C8B-B14F-4D97-AF65-F5344CB8AC3E}">
        <p14:creationId xmlns:p14="http://schemas.microsoft.com/office/powerpoint/2010/main" val="4142199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BAFF0-3D54-ABF4-B4F1-1467FDB90EF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A609AF-B779-4069-0A14-01691CA83CA1}"/>
              </a:ext>
            </a:extLst>
          </p:cNvPr>
          <p:cNvSpPr/>
          <p:nvPr/>
        </p:nvSpPr>
        <p:spPr>
          <a:xfrm>
            <a:off x="1602092" y="394823"/>
            <a:ext cx="8811908" cy="923330"/>
          </a:xfrm>
          <a:prstGeom prst="rect">
            <a:avLst/>
          </a:prstGeom>
          <a:noFill/>
        </p:spPr>
        <p:txBody>
          <a:bodyPr wrap="squar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Research - Chess Pieces</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TextBox 2">
            <a:extLst>
              <a:ext uri="{FF2B5EF4-FFF2-40B4-BE49-F238E27FC236}">
                <a16:creationId xmlns:a16="http://schemas.microsoft.com/office/drawing/2014/main" id="{60BB99E8-9ECC-6BA0-CDD4-3F6943C2AEEB}"/>
              </a:ext>
            </a:extLst>
          </p:cNvPr>
          <p:cNvSpPr txBox="1"/>
          <p:nvPr/>
        </p:nvSpPr>
        <p:spPr>
          <a:xfrm>
            <a:off x="4878451" y="6488668"/>
            <a:ext cx="2270558" cy="369332"/>
          </a:xfrm>
          <a:prstGeom prst="rect">
            <a:avLst/>
          </a:prstGeom>
          <a:noFill/>
        </p:spPr>
        <p:txBody>
          <a:bodyPr wrap="none" rtlCol="0">
            <a:spAutoFit/>
          </a:bodyPr>
          <a:lstStyle/>
          <a:p>
            <a:r>
              <a:rPr lang="en-US" dirty="0">
                <a:solidFill>
                  <a:schemeClr val="tx1">
                    <a:lumMod val="50000"/>
                    <a:lumOff val="50000"/>
                  </a:schemeClr>
                </a:solidFill>
              </a:rPr>
              <a:t>Build-It-Yourself.com</a:t>
            </a:r>
          </a:p>
        </p:txBody>
      </p:sp>
      <p:pic>
        <p:nvPicPr>
          <p:cNvPr id="2050" name="Picture 2" descr="Check Mate Queen Chess Piece 57 inches - World of Decor">
            <a:extLst>
              <a:ext uri="{FF2B5EF4-FFF2-40B4-BE49-F238E27FC236}">
                <a16:creationId xmlns:a16="http://schemas.microsoft.com/office/drawing/2014/main" id="{20DA05E1-0D1E-2A7B-96E1-5C716BDBA75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4260" y="1405336"/>
            <a:ext cx="1600618" cy="49961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B294EB0-3A60-C6C5-CCA5-A8C2C5E2F30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459457" y="1671806"/>
            <a:ext cx="2689552" cy="4463208"/>
          </a:xfrm>
          <a:prstGeom prst="rect">
            <a:avLst/>
          </a:prstGeom>
        </p:spPr>
      </p:pic>
      <p:pic>
        <p:nvPicPr>
          <p:cNvPr id="8" name="Picture 7">
            <a:extLst>
              <a:ext uri="{FF2B5EF4-FFF2-40B4-BE49-F238E27FC236}">
                <a16:creationId xmlns:a16="http://schemas.microsoft.com/office/drawing/2014/main" id="{29C17584-5800-D1B1-EF13-8974E2EDA5E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751065" y="1553145"/>
            <a:ext cx="2577947" cy="4700530"/>
          </a:xfrm>
          <a:prstGeom prst="rect">
            <a:avLst/>
          </a:prstGeom>
        </p:spPr>
      </p:pic>
    </p:spTree>
    <p:extLst>
      <p:ext uri="{BB962C8B-B14F-4D97-AF65-F5344CB8AC3E}">
        <p14:creationId xmlns:p14="http://schemas.microsoft.com/office/powerpoint/2010/main" val="295843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79F79-92E3-12C8-8C13-EDC6AAC298A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DE385F7-22BB-C333-2574-5649E93232A9}"/>
              </a:ext>
            </a:extLst>
          </p:cNvPr>
          <p:cNvSpPr/>
          <p:nvPr/>
        </p:nvSpPr>
        <p:spPr>
          <a:xfrm>
            <a:off x="1602092" y="394823"/>
            <a:ext cx="8811908" cy="923330"/>
          </a:xfrm>
          <a:prstGeom prst="rect">
            <a:avLst/>
          </a:prstGeom>
          <a:noFill/>
        </p:spPr>
        <p:txBody>
          <a:bodyPr wrap="squar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Chess Horse Design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TextBox 2">
            <a:extLst>
              <a:ext uri="{FF2B5EF4-FFF2-40B4-BE49-F238E27FC236}">
                <a16:creationId xmlns:a16="http://schemas.microsoft.com/office/drawing/2014/main" id="{5067BAE1-E5AA-4509-EE2F-DA3880057EF3}"/>
              </a:ext>
            </a:extLst>
          </p:cNvPr>
          <p:cNvSpPr txBox="1"/>
          <p:nvPr/>
        </p:nvSpPr>
        <p:spPr>
          <a:xfrm>
            <a:off x="4878451" y="6488668"/>
            <a:ext cx="2270558" cy="369332"/>
          </a:xfrm>
          <a:prstGeom prst="rect">
            <a:avLst/>
          </a:prstGeom>
          <a:noFill/>
        </p:spPr>
        <p:txBody>
          <a:bodyPr wrap="none" rtlCol="0">
            <a:spAutoFit/>
          </a:bodyPr>
          <a:lstStyle/>
          <a:p>
            <a:r>
              <a:rPr lang="en-US" dirty="0">
                <a:solidFill>
                  <a:schemeClr val="tx1">
                    <a:lumMod val="50000"/>
                    <a:lumOff val="50000"/>
                  </a:schemeClr>
                </a:solidFill>
              </a:rPr>
              <a:t>Build-It-Yourself.com</a:t>
            </a:r>
          </a:p>
        </p:txBody>
      </p:sp>
      <p:pic>
        <p:nvPicPr>
          <p:cNvPr id="5" name="Picture 4">
            <a:extLst>
              <a:ext uri="{FF2B5EF4-FFF2-40B4-BE49-F238E27FC236}">
                <a16:creationId xmlns:a16="http://schemas.microsoft.com/office/drawing/2014/main" id="{CBA5ECCC-3014-1D21-6FB8-E6BEDEF2E90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533439" y="1891630"/>
            <a:ext cx="2690023" cy="4023561"/>
          </a:xfrm>
          <a:prstGeom prst="rect">
            <a:avLst/>
          </a:prstGeom>
        </p:spPr>
      </p:pic>
      <p:pic>
        <p:nvPicPr>
          <p:cNvPr id="12" name="Picture 11">
            <a:extLst>
              <a:ext uri="{FF2B5EF4-FFF2-40B4-BE49-F238E27FC236}">
                <a16:creationId xmlns:a16="http://schemas.microsoft.com/office/drawing/2014/main" id="{1B34803E-951E-2430-420B-3AD55B39990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503461" y="2004470"/>
            <a:ext cx="2625005" cy="3910721"/>
          </a:xfrm>
          <a:prstGeom prst="rect">
            <a:avLst/>
          </a:prstGeom>
        </p:spPr>
      </p:pic>
      <p:pic>
        <p:nvPicPr>
          <p:cNvPr id="14" name="Picture 13">
            <a:extLst>
              <a:ext uri="{FF2B5EF4-FFF2-40B4-BE49-F238E27FC236}">
                <a16:creationId xmlns:a16="http://schemas.microsoft.com/office/drawing/2014/main" id="{B2F5759A-521F-2179-E03A-1604FABA099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268084" y="2053710"/>
            <a:ext cx="2705162" cy="3910721"/>
          </a:xfrm>
          <a:prstGeom prst="rect">
            <a:avLst/>
          </a:prstGeom>
        </p:spPr>
      </p:pic>
      <p:pic>
        <p:nvPicPr>
          <p:cNvPr id="6" name="Picture 5">
            <a:extLst>
              <a:ext uri="{FF2B5EF4-FFF2-40B4-BE49-F238E27FC236}">
                <a16:creationId xmlns:a16="http://schemas.microsoft.com/office/drawing/2014/main" id="{83C3488F-465D-07C7-585F-E818E40CAF87}"/>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39827" y="1891630"/>
            <a:ext cx="2578647" cy="4143027"/>
          </a:xfrm>
          <a:prstGeom prst="rect">
            <a:avLst/>
          </a:prstGeom>
        </p:spPr>
      </p:pic>
    </p:spTree>
    <p:extLst>
      <p:ext uri="{BB962C8B-B14F-4D97-AF65-F5344CB8AC3E}">
        <p14:creationId xmlns:p14="http://schemas.microsoft.com/office/powerpoint/2010/main" val="3697715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1775</TotalTime>
  <Words>763</Words>
  <Application>Microsoft Office PowerPoint</Application>
  <PresentationFormat>Widescreen</PresentationFormat>
  <Paragraphs>82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Galinato</dc:creator>
  <cp:lastModifiedBy>John Galinato</cp:lastModifiedBy>
  <cp:revision>8</cp:revision>
  <dcterms:created xsi:type="dcterms:W3CDTF">2026-04-17T10:59:22Z</dcterms:created>
  <dcterms:modified xsi:type="dcterms:W3CDTF">2026-04-21T00:26:54Z</dcterms:modified>
</cp:coreProperties>
</file>