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handoutMasterIdLst>
    <p:handoutMasterId r:id="rId36"/>
  </p:handoutMasterIdLst>
  <p:sldIdLst>
    <p:sldId id="522" r:id="rId3"/>
    <p:sldId id="513" r:id="rId4"/>
    <p:sldId id="515" r:id="rId5"/>
    <p:sldId id="523" r:id="rId6"/>
    <p:sldId id="524" r:id="rId7"/>
    <p:sldId id="509" r:id="rId8"/>
    <p:sldId id="486" r:id="rId9"/>
    <p:sldId id="485" r:id="rId10"/>
    <p:sldId id="482" r:id="rId11"/>
    <p:sldId id="487" r:id="rId12"/>
    <p:sldId id="519" r:id="rId13"/>
    <p:sldId id="526" r:id="rId14"/>
    <p:sldId id="516" r:id="rId15"/>
    <p:sldId id="514" r:id="rId16"/>
    <p:sldId id="517" r:id="rId17"/>
    <p:sldId id="520" r:id="rId18"/>
    <p:sldId id="536" r:id="rId19"/>
    <p:sldId id="527" r:id="rId20"/>
    <p:sldId id="512" r:id="rId21"/>
    <p:sldId id="489" r:id="rId22"/>
    <p:sldId id="528" r:id="rId23"/>
    <p:sldId id="529" r:id="rId24"/>
    <p:sldId id="530" r:id="rId25"/>
    <p:sldId id="531" r:id="rId26"/>
    <p:sldId id="532" r:id="rId27"/>
    <p:sldId id="533" r:id="rId28"/>
    <p:sldId id="534" r:id="rId29"/>
    <p:sldId id="535" r:id="rId30"/>
    <p:sldId id="262" r:id="rId31"/>
    <p:sldId id="263" r:id="rId32"/>
    <p:sldId id="265" r:id="rId33"/>
    <p:sldId id="264" r:id="rId34"/>
  </p:sldIdLst>
  <p:sldSz cx="9144000" cy="5143500" type="screen16x9"/>
  <p:notesSz cx="7102475" cy="9388475"/>
  <p:defaultTextStyle>
    <a:defPPr>
      <a:defRPr lang="en-US"/>
    </a:defPPr>
    <a:lvl1pPr algn="l" rtl="0" eaLnBrk="0" fontAlgn="base" hangingPunct="0">
      <a:spcBef>
        <a:spcPct val="0"/>
      </a:spcBef>
      <a:spcAft>
        <a:spcPct val="0"/>
      </a:spcAft>
      <a:defRPr sz="2400" kern="1200">
        <a:solidFill>
          <a:schemeClr val="bg2"/>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bg2"/>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bg2"/>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bg2"/>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bg2"/>
        </a:solidFill>
        <a:latin typeface="Times New Roman" panose="02020603050405020304" pitchFamily="18" charset="0"/>
        <a:ea typeface="+mn-ea"/>
        <a:cs typeface="+mn-cs"/>
      </a:defRPr>
    </a:lvl5pPr>
    <a:lvl6pPr marL="2286000" algn="l" defTabSz="914400" rtl="0" eaLnBrk="1" latinLnBrk="0" hangingPunct="1">
      <a:defRPr sz="2400" kern="1200">
        <a:solidFill>
          <a:schemeClr val="bg2"/>
        </a:solidFill>
        <a:latin typeface="Times New Roman" panose="02020603050405020304" pitchFamily="18" charset="0"/>
        <a:ea typeface="+mn-ea"/>
        <a:cs typeface="+mn-cs"/>
      </a:defRPr>
    </a:lvl6pPr>
    <a:lvl7pPr marL="2743200" algn="l" defTabSz="914400" rtl="0" eaLnBrk="1" latinLnBrk="0" hangingPunct="1">
      <a:defRPr sz="2400" kern="1200">
        <a:solidFill>
          <a:schemeClr val="bg2"/>
        </a:solidFill>
        <a:latin typeface="Times New Roman" panose="02020603050405020304" pitchFamily="18" charset="0"/>
        <a:ea typeface="+mn-ea"/>
        <a:cs typeface="+mn-cs"/>
      </a:defRPr>
    </a:lvl7pPr>
    <a:lvl8pPr marL="3200400" algn="l" defTabSz="914400" rtl="0" eaLnBrk="1" latinLnBrk="0" hangingPunct="1">
      <a:defRPr sz="2400" kern="1200">
        <a:solidFill>
          <a:schemeClr val="bg2"/>
        </a:solidFill>
        <a:latin typeface="Times New Roman" panose="02020603050405020304" pitchFamily="18" charset="0"/>
        <a:ea typeface="+mn-ea"/>
        <a:cs typeface="+mn-cs"/>
      </a:defRPr>
    </a:lvl8pPr>
    <a:lvl9pPr marL="3657600" algn="l" defTabSz="914400" rtl="0" eaLnBrk="1" latinLnBrk="0" hangingPunct="1">
      <a:defRPr sz="2400" kern="1200">
        <a:solidFill>
          <a:schemeClr val="bg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8000"/>
    <a:srgbClr val="000099"/>
    <a:srgbClr val="A50021"/>
    <a:srgbClr val="FF0000"/>
    <a:srgbClr val="FFCCFF"/>
    <a:srgbClr val="C0C0C0"/>
    <a:srgbClr val="B2B2B2"/>
    <a:srgbClr val="FFCC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0" autoAdjust="0"/>
    <p:restoredTop sz="86156" autoAdjust="0"/>
  </p:normalViewPr>
  <p:slideViewPr>
    <p:cSldViewPr>
      <p:cViewPr varScale="1">
        <p:scale>
          <a:sx n="127" d="100"/>
          <a:sy n="127" d="100"/>
        </p:scale>
        <p:origin x="1140" y="90"/>
      </p:cViewPr>
      <p:guideLst>
        <p:guide orient="horz" pos="2160"/>
        <p:guide pos="2880"/>
        <p:guide orient="horz" pos="16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18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6DA3AE2-9321-44CC-957D-461A03C8F944}"/>
              </a:ext>
            </a:extLst>
          </p:cNvPr>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defTabSz="942975" eaLnBrk="1" hangingPunct="1">
              <a:defRPr sz="1200">
                <a:solidFill>
                  <a:schemeClr val="tx1"/>
                </a:solidFill>
              </a:defRPr>
            </a:lvl1pPr>
          </a:lstStyle>
          <a:p>
            <a:pPr>
              <a:defRPr/>
            </a:pPr>
            <a:endParaRPr lang="en-US" altLang="en-US"/>
          </a:p>
        </p:txBody>
      </p:sp>
      <p:sp>
        <p:nvSpPr>
          <p:cNvPr id="56323" name="Rectangle 3">
            <a:extLst>
              <a:ext uri="{FF2B5EF4-FFF2-40B4-BE49-F238E27FC236}">
                <a16:creationId xmlns:a16="http://schemas.microsoft.com/office/drawing/2014/main" id="{540BD8F4-2319-403F-AA7F-74F5EC95770D}"/>
              </a:ext>
            </a:extLst>
          </p:cNvPr>
          <p:cNvSpPr>
            <a:spLocks noGrp="1" noChangeArrowheads="1"/>
          </p:cNvSpPr>
          <p:nvPr>
            <p:ph type="dt" sz="quarter" idx="1"/>
          </p:nvPr>
        </p:nvSpPr>
        <p:spPr bwMode="auto">
          <a:xfrm>
            <a:off x="4024313" y="0"/>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defTabSz="942975" eaLnBrk="1" hangingPunct="1">
              <a:defRPr sz="1200">
                <a:solidFill>
                  <a:schemeClr val="tx1"/>
                </a:solidFill>
              </a:defRPr>
            </a:lvl1pPr>
          </a:lstStyle>
          <a:p>
            <a:pPr>
              <a:defRPr/>
            </a:pPr>
            <a:endParaRPr lang="en-US" altLang="en-US"/>
          </a:p>
        </p:txBody>
      </p:sp>
      <p:sp>
        <p:nvSpPr>
          <p:cNvPr id="56324" name="Rectangle 4">
            <a:extLst>
              <a:ext uri="{FF2B5EF4-FFF2-40B4-BE49-F238E27FC236}">
                <a16:creationId xmlns:a16="http://schemas.microsoft.com/office/drawing/2014/main" id="{240ACD6B-D767-418E-92E2-B317BBD768BC}"/>
              </a:ext>
            </a:extLst>
          </p:cNvPr>
          <p:cNvSpPr>
            <a:spLocks noGrp="1" noChangeArrowheads="1"/>
          </p:cNvSpPr>
          <p:nvPr>
            <p:ph type="ftr" sz="quarter" idx="2"/>
          </p:nvPr>
        </p:nvSpPr>
        <p:spPr bwMode="auto">
          <a:xfrm>
            <a:off x="0" y="8918575"/>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defTabSz="942975" eaLnBrk="1" hangingPunct="1">
              <a:defRPr sz="1200">
                <a:solidFill>
                  <a:schemeClr val="tx1"/>
                </a:solidFill>
              </a:defRPr>
            </a:lvl1pPr>
          </a:lstStyle>
          <a:p>
            <a:pPr>
              <a:defRPr/>
            </a:pPr>
            <a:endParaRPr lang="en-US" altLang="en-US"/>
          </a:p>
        </p:txBody>
      </p:sp>
      <p:sp>
        <p:nvSpPr>
          <p:cNvPr id="56325" name="Rectangle 5">
            <a:extLst>
              <a:ext uri="{FF2B5EF4-FFF2-40B4-BE49-F238E27FC236}">
                <a16:creationId xmlns:a16="http://schemas.microsoft.com/office/drawing/2014/main" id="{3F104DF2-9DDC-4E82-9165-2C288A23A8F5}"/>
              </a:ext>
            </a:extLst>
          </p:cNvPr>
          <p:cNvSpPr>
            <a:spLocks noGrp="1" noChangeArrowheads="1"/>
          </p:cNvSpPr>
          <p:nvPr>
            <p:ph type="sldNum" sz="quarter" idx="3"/>
          </p:nvPr>
        </p:nvSpPr>
        <p:spPr bwMode="auto">
          <a:xfrm>
            <a:off x="4024313" y="8918575"/>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defTabSz="942975" eaLnBrk="1" hangingPunct="1">
              <a:defRPr sz="1200">
                <a:solidFill>
                  <a:schemeClr val="tx1"/>
                </a:solidFill>
              </a:defRPr>
            </a:lvl1pPr>
          </a:lstStyle>
          <a:p>
            <a:pPr>
              <a:defRPr/>
            </a:pPr>
            <a:fld id="{3ED3A73D-AB0A-4742-AB50-469854B995BB}" type="slidenum">
              <a:rPr lang="en-US" altLang="en-US"/>
              <a:pPr>
                <a:defRPr/>
              </a:pPr>
              <a:t>‹#›</a:t>
            </a:fld>
            <a:endParaRPr lang="en-US" altLang="en-US"/>
          </a:p>
        </p:txBody>
      </p:sp>
    </p:spTree>
    <p:extLst>
      <p:ext uri="{BB962C8B-B14F-4D97-AF65-F5344CB8AC3E}">
        <p14:creationId xmlns:p14="http://schemas.microsoft.com/office/powerpoint/2010/main" val="342356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0A6D79A-92F8-4591-A549-A3B1B1B0E971}"/>
              </a:ext>
            </a:extLst>
          </p:cNvPr>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defTabSz="942975" eaLnBrk="1" hangingPunct="1">
              <a:defRPr sz="1200">
                <a:solidFill>
                  <a:schemeClr val="tx1"/>
                </a:solidFill>
              </a:defRPr>
            </a:lvl1pPr>
          </a:lstStyle>
          <a:p>
            <a:pPr>
              <a:defRPr/>
            </a:pPr>
            <a:endParaRPr lang="en-US" altLang="en-US"/>
          </a:p>
        </p:txBody>
      </p:sp>
      <p:sp>
        <p:nvSpPr>
          <p:cNvPr id="35843" name="Rectangle 3">
            <a:extLst>
              <a:ext uri="{FF2B5EF4-FFF2-40B4-BE49-F238E27FC236}">
                <a16:creationId xmlns:a16="http://schemas.microsoft.com/office/drawing/2014/main" id="{9BF2FB88-A0A9-4B76-B8CE-3D20679F58C6}"/>
              </a:ext>
            </a:extLst>
          </p:cNvPr>
          <p:cNvSpPr>
            <a:spLocks noGrp="1" noChangeArrowheads="1"/>
          </p:cNvSpPr>
          <p:nvPr>
            <p:ph type="dt" idx="1"/>
          </p:nvPr>
        </p:nvSpPr>
        <p:spPr bwMode="auto">
          <a:xfrm>
            <a:off x="4024313" y="0"/>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defTabSz="942975" eaLnBrk="1" hangingPunct="1">
              <a:defRPr sz="1200">
                <a:solidFill>
                  <a:schemeClr val="tx1"/>
                </a:solidFill>
              </a:defRPr>
            </a:lvl1pPr>
          </a:lstStyle>
          <a:p>
            <a:pPr>
              <a:defRPr/>
            </a:pPr>
            <a:endParaRPr lang="en-US" altLang="en-US"/>
          </a:p>
        </p:txBody>
      </p:sp>
      <p:sp>
        <p:nvSpPr>
          <p:cNvPr id="2052" name="Rectangle 4">
            <a:extLst>
              <a:ext uri="{FF2B5EF4-FFF2-40B4-BE49-F238E27FC236}">
                <a16:creationId xmlns:a16="http://schemas.microsoft.com/office/drawing/2014/main" id="{D5732A91-FDD6-48BF-A75F-3AD369094D1C}"/>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a:extLst>
              <a:ext uri="{FF2B5EF4-FFF2-40B4-BE49-F238E27FC236}">
                <a16:creationId xmlns:a16="http://schemas.microsoft.com/office/drawing/2014/main" id="{25E66B62-C85A-4CF8-AB15-0667980C9086}"/>
              </a:ext>
            </a:extLst>
          </p:cNvPr>
          <p:cNvSpPr>
            <a:spLocks noGrp="1" noChangeArrowheads="1"/>
          </p:cNvSpPr>
          <p:nvPr>
            <p:ph type="body" sz="quarter" idx="3"/>
          </p:nvPr>
        </p:nvSpPr>
        <p:spPr bwMode="auto">
          <a:xfrm>
            <a:off x="947738" y="4459288"/>
            <a:ext cx="5207000"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5846" name="Rectangle 6">
            <a:extLst>
              <a:ext uri="{FF2B5EF4-FFF2-40B4-BE49-F238E27FC236}">
                <a16:creationId xmlns:a16="http://schemas.microsoft.com/office/drawing/2014/main" id="{7B4C1B7F-F361-481F-9BE9-8C4D22ABBF2E}"/>
              </a:ext>
            </a:extLst>
          </p:cNvPr>
          <p:cNvSpPr>
            <a:spLocks noGrp="1" noChangeArrowheads="1"/>
          </p:cNvSpPr>
          <p:nvPr>
            <p:ph type="ftr" sz="quarter" idx="4"/>
          </p:nvPr>
        </p:nvSpPr>
        <p:spPr bwMode="auto">
          <a:xfrm>
            <a:off x="0" y="8918575"/>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defTabSz="942975" eaLnBrk="1" hangingPunct="1">
              <a:defRPr sz="1200">
                <a:solidFill>
                  <a:schemeClr val="tx1"/>
                </a:solidFill>
              </a:defRPr>
            </a:lvl1pPr>
          </a:lstStyle>
          <a:p>
            <a:pPr>
              <a:defRPr/>
            </a:pPr>
            <a:endParaRPr lang="en-US" altLang="en-US"/>
          </a:p>
        </p:txBody>
      </p:sp>
      <p:sp>
        <p:nvSpPr>
          <p:cNvPr id="35847" name="Rectangle 7">
            <a:extLst>
              <a:ext uri="{FF2B5EF4-FFF2-40B4-BE49-F238E27FC236}">
                <a16:creationId xmlns:a16="http://schemas.microsoft.com/office/drawing/2014/main" id="{BF04E7BF-CFA7-4060-9858-1CDCF2126716}"/>
              </a:ext>
            </a:extLst>
          </p:cNvPr>
          <p:cNvSpPr>
            <a:spLocks noGrp="1" noChangeArrowheads="1"/>
          </p:cNvSpPr>
          <p:nvPr>
            <p:ph type="sldNum" sz="quarter" idx="5"/>
          </p:nvPr>
        </p:nvSpPr>
        <p:spPr bwMode="auto">
          <a:xfrm>
            <a:off x="4024313" y="8918575"/>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defTabSz="942975" eaLnBrk="1" hangingPunct="1">
              <a:defRPr sz="1200">
                <a:solidFill>
                  <a:schemeClr val="tx1"/>
                </a:solidFill>
              </a:defRPr>
            </a:lvl1pPr>
          </a:lstStyle>
          <a:p>
            <a:pPr>
              <a:defRPr/>
            </a:pPr>
            <a:fld id="{94CE8462-E729-4D65-8636-3662B2CD2862}" type="slidenum">
              <a:rPr lang="en-US" altLang="en-US"/>
              <a:pPr>
                <a:defRPr/>
              </a:pPr>
              <a:t>‹#›</a:t>
            </a:fld>
            <a:endParaRPr lang="en-US" altLang="en-US"/>
          </a:p>
        </p:txBody>
      </p:sp>
    </p:spTree>
    <p:extLst>
      <p:ext uri="{BB962C8B-B14F-4D97-AF65-F5344CB8AC3E}">
        <p14:creationId xmlns:p14="http://schemas.microsoft.com/office/powerpoint/2010/main" val="3047668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uild-it-yourself.com/s-lessons/index-lessons.ph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176BA77-2258-4281-9AF8-79D3D95C3418}"/>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F7E0C5-8C5C-40AE-9A06-80756A66168D}" type="slidenum">
              <a:rPr lang="en-US" altLang="en-US" smtClean="0"/>
              <a:pPr>
                <a:spcBef>
                  <a:spcPct val="0"/>
                </a:spcBef>
              </a:pPr>
              <a:t>1</a:t>
            </a:fld>
            <a:endParaRPr lang="en-US" altLang="en-US"/>
          </a:p>
        </p:txBody>
      </p:sp>
      <p:sp>
        <p:nvSpPr>
          <p:cNvPr id="5123" name="Rectangle 2">
            <a:extLst>
              <a:ext uri="{FF2B5EF4-FFF2-40B4-BE49-F238E27FC236}">
                <a16:creationId xmlns:a16="http://schemas.microsoft.com/office/drawing/2014/main" id="{F103BFCD-3F85-4A76-9696-D6CA5737AAC1}"/>
              </a:ext>
            </a:extLst>
          </p:cNvPr>
          <p:cNvSpPr>
            <a:spLocks noGrp="1" noRot="1" noChangeAspect="1" noChangeArrowheads="1" noTextEdit="1"/>
          </p:cNvSpPr>
          <p:nvPr>
            <p:ph type="sldImg"/>
          </p:nvPr>
        </p:nvSpPr>
        <p:spPr>
          <a:xfrm>
            <a:off x="423863" y="704850"/>
            <a:ext cx="6254750" cy="3519488"/>
          </a:xfrm>
          <a:solidFill>
            <a:srgbClr val="FFFFFF"/>
          </a:solidFill>
          <a:ln/>
        </p:spPr>
      </p:sp>
      <p:sp>
        <p:nvSpPr>
          <p:cNvPr id="5124" name="Rectangle 3">
            <a:extLst>
              <a:ext uri="{FF2B5EF4-FFF2-40B4-BE49-F238E27FC236}">
                <a16:creationId xmlns:a16="http://schemas.microsoft.com/office/drawing/2014/main" id="{30F59FBA-E0BD-4DBE-A7A6-83F4DAFF168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t>Welcome to the build-it-yourself chain reaction laboratory where teamwork makes the dream work!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12</a:t>
            </a:fld>
            <a:endParaRPr lang="en-US" altLang="en-US"/>
          </a:p>
        </p:txBody>
      </p:sp>
      <p:sp>
        <p:nvSpPr>
          <p:cNvPr id="19459" name="Rectangle 2">
            <a:extLst>
              <a:ext uri="{FF2B5EF4-FFF2-40B4-BE49-F238E27FC236}">
                <a16:creationId xmlns:a16="http://schemas.microsoft.com/office/drawing/2014/main"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id="{E4A32470-C0BB-4CC2-9808-57F7B5286CDB}"/>
              </a:ext>
            </a:extLst>
          </p:cNvPr>
          <p:cNvSpPr>
            <a:spLocks noGrp="1" noChangeArrowheads="1"/>
          </p:cNvSpPr>
          <p:nvPr>
            <p:ph type="body" idx="1"/>
          </p:nvPr>
        </p:nvSpPr>
        <p:spPr>
          <a:noFill/>
        </p:spPr>
        <p:txBody>
          <a:bodyPr/>
          <a:lstStyle/>
          <a:p>
            <a:pPr eaLnBrk="1" hangingPunct="1"/>
            <a:r>
              <a:rPr lang="en-US" altLang="en-US" dirty="0"/>
              <a:t>Module is a sign. This can be attached to the catapult, coin spillway, or another part of the chain reaction contraption. Emphasize art and it’s importance in drawing attention.   Typically created in power point unless time is short.</a:t>
            </a:r>
          </a:p>
          <a:p>
            <a:pPr eaLnBrk="1" hangingPunct="1"/>
            <a:endParaRPr lang="en-US" altLang="en-US" dirty="0"/>
          </a:p>
          <a:p>
            <a:pPr eaLnBrk="1" hangingPunct="1"/>
            <a:r>
              <a:rPr lang="en-US" altLang="en-US" dirty="0"/>
              <a:t>Lesson: Graffiti is under lessons page on Build-It-Yourself.com</a:t>
            </a:r>
          </a:p>
          <a:p>
            <a:pPr eaLnBrk="1" hangingPunct="1"/>
            <a:r>
              <a:rPr lang="en-US" dirty="0">
                <a:solidFill>
                  <a:srgbClr val="000099"/>
                </a:solidFill>
                <a:hlinkClick r:id="rId3">
                  <a:extLst>
                    <a:ext uri="{A12FA001-AC4F-418D-AE19-62706E023703}">
                      <ahyp:hlinkClr xmlns:ahyp="http://schemas.microsoft.com/office/drawing/2018/hyperlinkcolor" val="tx"/>
                    </a:ext>
                  </a:extLst>
                </a:hlinkClick>
              </a:rPr>
              <a:t>https://build-it-yourself.com/s-lessons/index-lessons.php</a:t>
            </a:r>
            <a:endParaRPr lang="en-US" dirty="0">
              <a:solidFill>
                <a:srgbClr val="000099"/>
              </a:solidFill>
            </a:endParaRPr>
          </a:p>
          <a:p>
            <a:pPr eaLnBrk="1" hangingPunct="1"/>
            <a:endParaRPr lang="en-US" altLang="en-US" dirty="0">
              <a:solidFill>
                <a:srgbClr val="000099"/>
              </a:solidFill>
            </a:endParaRPr>
          </a:p>
          <a:p>
            <a:pPr eaLnBrk="1" hangingPunct="1">
              <a:defRPr/>
            </a:pPr>
            <a:r>
              <a:rPr lang="en-US" altLang="en-US" sz="1200" b="1" u="sng" dirty="0">
                <a:solidFill>
                  <a:srgbClr val="000099"/>
                </a:solidFill>
                <a:latin typeface="Arial" charset="0"/>
              </a:rPr>
              <a:t>Look Good!</a:t>
            </a:r>
          </a:p>
          <a:p>
            <a:pPr eaLnBrk="1" hangingPunct="1">
              <a:defRPr/>
            </a:pPr>
            <a:r>
              <a:rPr lang="en-US" altLang="en-US" sz="1200" dirty="0">
                <a:solidFill>
                  <a:srgbClr val="333333"/>
                </a:solidFill>
                <a:latin typeface="Arial" charset="0"/>
              </a:rPr>
              <a:t>Decorate our modules!</a:t>
            </a:r>
          </a:p>
          <a:p>
            <a:pPr marL="0" indent="0" eaLnBrk="1" hangingPunct="1">
              <a:buFontTx/>
              <a:buNone/>
              <a:defRPr/>
            </a:pPr>
            <a:r>
              <a:rPr lang="en-US" altLang="en-US" sz="1200" dirty="0">
                <a:solidFill>
                  <a:srgbClr val="333333"/>
                </a:solidFill>
                <a:latin typeface="Arial" charset="0"/>
              </a:rPr>
              <a:t>  -make cool characters</a:t>
            </a:r>
          </a:p>
          <a:p>
            <a:pPr marL="0" indent="0" eaLnBrk="1" hangingPunct="1">
              <a:buFontTx/>
              <a:buNone/>
              <a:defRPr/>
            </a:pPr>
            <a:r>
              <a:rPr lang="en-US" altLang="en-US" sz="1200" dirty="0">
                <a:solidFill>
                  <a:srgbClr val="333333"/>
                </a:solidFill>
                <a:latin typeface="Arial" charset="0"/>
              </a:rPr>
              <a:t>  -draw signs the way cool way</a:t>
            </a:r>
          </a:p>
          <a:p>
            <a:pPr marL="0" indent="0" eaLnBrk="1" hangingPunct="1">
              <a:buFontTx/>
              <a:buNone/>
              <a:defRPr/>
            </a:pPr>
            <a:r>
              <a:rPr lang="en-US" altLang="en-US" sz="1200" dirty="0">
                <a:solidFill>
                  <a:srgbClr val="333333"/>
                </a:solidFill>
                <a:latin typeface="Arial" charset="0"/>
              </a:rPr>
              <a:t>  -use many colors and shapes</a:t>
            </a:r>
          </a:p>
          <a:p>
            <a:pPr marL="0" indent="0" eaLnBrk="1" hangingPunct="1">
              <a:buFontTx/>
              <a:buNone/>
              <a:defRPr/>
            </a:pPr>
            <a:r>
              <a:rPr lang="en-US" altLang="en-US" sz="1200" dirty="0">
                <a:solidFill>
                  <a:srgbClr val="333333"/>
                </a:solidFill>
                <a:latin typeface="Arial" charset="0"/>
              </a:rPr>
              <a:t>  -be neat and organized</a:t>
            </a:r>
          </a:p>
          <a:p>
            <a:pPr eaLnBrk="1" hangingPunct="1">
              <a:defRPr/>
            </a:pPr>
            <a:endParaRPr lang="en-US" altLang="en-US" sz="1200" dirty="0">
              <a:solidFill>
                <a:srgbClr val="333333"/>
              </a:solidFill>
              <a:latin typeface="Arial" charset="0"/>
            </a:endParaRPr>
          </a:p>
          <a:p>
            <a:pPr eaLnBrk="1" hangingPunct="1">
              <a:defRPr/>
            </a:pPr>
            <a:r>
              <a:rPr lang="en-US" altLang="en-US" sz="1200" dirty="0">
                <a:solidFill>
                  <a:srgbClr val="333333"/>
                </a:solidFill>
                <a:latin typeface="Arial" charset="0"/>
              </a:rPr>
              <a:t>A good idea that looks ugly …</a:t>
            </a:r>
          </a:p>
          <a:p>
            <a:pPr eaLnBrk="1" hangingPunct="1">
              <a:defRPr/>
            </a:pPr>
            <a:r>
              <a:rPr lang="en-US" altLang="en-US" sz="1200" dirty="0">
                <a:solidFill>
                  <a:srgbClr val="333333"/>
                </a:solidFill>
                <a:latin typeface="Arial" charset="0"/>
              </a:rPr>
              <a:t>may not get the attention it deserves!</a:t>
            </a:r>
          </a:p>
          <a:p>
            <a:pPr marL="0" indent="0" eaLnBrk="1" hangingPunct="1">
              <a:buFontTx/>
              <a:buNone/>
              <a:defRPr/>
            </a:pPr>
            <a:endParaRPr lang="en-US" altLang="en-US" sz="1200" dirty="0">
              <a:solidFill>
                <a:srgbClr val="333333"/>
              </a:solidFill>
              <a:latin typeface="Arial" charset="0"/>
            </a:endParaRPr>
          </a:p>
          <a:p>
            <a:pPr eaLnBrk="1" hangingPunct="1"/>
            <a:endParaRPr lang="en-US" altLang="en-US" dirty="0">
              <a:solidFill>
                <a:srgbClr val="000099"/>
              </a:solidFill>
            </a:endParaRPr>
          </a:p>
        </p:txBody>
      </p:sp>
    </p:spTree>
    <p:extLst>
      <p:ext uri="{BB962C8B-B14F-4D97-AF65-F5344CB8AC3E}">
        <p14:creationId xmlns:p14="http://schemas.microsoft.com/office/powerpoint/2010/main" val="54037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5572" indent="-235572" eaLnBrk="1" hangingPunct="1">
              <a:spcBef>
                <a:spcPct val="0"/>
              </a:spcBef>
              <a:buFont typeface="Calibri" pitchFamily="34" charset="0"/>
              <a:buAutoNum type="arabicPeriod"/>
            </a:pPr>
            <a:r>
              <a:rPr lang="en-US" altLang="en-US"/>
              <a:t>Keep the problem and the mission in mind when building</a:t>
            </a:r>
          </a:p>
          <a:p>
            <a:pPr marL="235572" indent="-235572" eaLnBrk="1" hangingPunct="1">
              <a:spcBef>
                <a:spcPct val="0"/>
              </a:spcBef>
              <a:buFont typeface="Calibri" pitchFamily="34" charset="0"/>
              <a:buAutoNum type="arabicPeriod"/>
            </a:pPr>
            <a:r>
              <a:rPr lang="en-US" altLang="en-US"/>
              <a:t>Practice TEAMWORK.  Help each other out.</a:t>
            </a:r>
          </a:p>
          <a:p>
            <a:pPr marL="235572" indent="-235572" eaLnBrk="1" hangingPunct="1">
              <a:spcBef>
                <a:spcPct val="0"/>
              </a:spcBef>
              <a:buFont typeface="Calibri" pitchFamily="34" charset="0"/>
              <a:buAutoNum type="arabicPeriod"/>
            </a:pPr>
            <a:r>
              <a:rPr lang="en-US" altLang="en-US"/>
              <a:t>Cut and fold the ‘way cool way.’  This will make your inventions stronger and more reliable.  And cool looking inventions will attract more attention.</a:t>
            </a:r>
          </a:p>
          <a:p>
            <a:pPr marL="235572" indent="-235572" eaLnBrk="1" hangingPunct="1">
              <a:spcBef>
                <a:spcPct val="0"/>
              </a:spcBef>
              <a:buFont typeface="Calibri" pitchFamily="34" charset="0"/>
              <a:buAutoNum type="arabicPeriod"/>
            </a:pPr>
            <a:r>
              <a:rPr lang="en-US" altLang="en-US"/>
              <a:t>Build and test one section of your bumper machine before you work on the second and third sections.  Practice modular construction.</a:t>
            </a:r>
          </a:p>
          <a:p>
            <a:pPr marL="235572" indent="-235572" eaLnBrk="1" hangingPunct="1">
              <a:spcBef>
                <a:spcPct val="0"/>
              </a:spcBef>
              <a:buFont typeface="Calibri" pitchFamily="34" charset="0"/>
              <a:buAutoNum type="arabicPeriod"/>
            </a:pPr>
            <a:r>
              <a:rPr lang="en-US" altLang="en-US"/>
              <a:t>Don’t give up.  Remember Thomas Edison.</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5610" indent="-294465" eaLnBrk="0" hangingPunct="0">
              <a:spcBef>
                <a:spcPct val="30000"/>
              </a:spcBef>
              <a:defRPr sz="1200">
                <a:solidFill>
                  <a:schemeClr val="tx1"/>
                </a:solidFill>
                <a:latin typeface="Calibri" pitchFamily="34" charset="0"/>
              </a:defRPr>
            </a:lvl2pPr>
            <a:lvl3pPr marL="1177862" indent="-235572" eaLnBrk="0" hangingPunct="0">
              <a:spcBef>
                <a:spcPct val="30000"/>
              </a:spcBef>
              <a:defRPr sz="1200">
                <a:solidFill>
                  <a:schemeClr val="tx1"/>
                </a:solidFill>
                <a:latin typeface="Calibri" pitchFamily="34" charset="0"/>
              </a:defRPr>
            </a:lvl3pPr>
            <a:lvl4pPr marL="1649006" indent="-235572" eaLnBrk="0" hangingPunct="0">
              <a:spcBef>
                <a:spcPct val="30000"/>
              </a:spcBef>
              <a:defRPr sz="1200">
                <a:solidFill>
                  <a:schemeClr val="tx1"/>
                </a:solidFill>
                <a:latin typeface="Calibri" pitchFamily="34" charset="0"/>
              </a:defRPr>
            </a:lvl4pPr>
            <a:lvl5pPr marL="2120151" indent="-235572" eaLnBrk="0" hangingPunct="0">
              <a:spcBef>
                <a:spcPct val="30000"/>
              </a:spcBef>
              <a:defRPr sz="1200">
                <a:solidFill>
                  <a:schemeClr val="tx1"/>
                </a:solidFill>
                <a:latin typeface="Calibri" pitchFamily="34" charset="0"/>
              </a:defRPr>
            </a:lvl5pPr>
            <a:lvl6pPr marL="2591295" indent="-235572" eaLnBrk="0" fontAlgn="base" hangingPunct="0">
              <a:spcBef>
                <a:spcPct val="30000"/>
              </a:spcBef>
              <a:spcAft>
                <a:spcPct val="0"/>
              </a:spcAft>
              <a:defRPr sz="1200">
                <a:solidFill>
                  <a:schemeClr val="tx1"/>
                </a:solidFill>
                <a:latin typeface="Calibri" pitchFamily="34" charset="0"/>
              </a:defRPr>
            </a:lvl6pPr>
            <a:lvl7pPr marL="3062440" indent="-235572" eaLnBrk="0" fontAlgn="base" hangingPunct="0">
              <a:spcBef>
                <a:spcPct val="30000"/>
              </a:spcBef>
              <a:spcAft>
                <a:spcPct val="0"/>
              </a:spcAft>
              <a:defRPr sz="1200">
                <a:solidFill>
                  <a:schemeClr val="tx1"/>
                </a:solidFill>
                <a:latin typeface="Calibri" pitchFamily="34" charset="0"/>
              </a:defRPr>
            </a:lvl7pPr>
            <a:lvl8pPr marL="3533585" indent="-235572" eaLnBrk="0" fontAlgn="base" hangingPunct="0">
              <a:spcBef>
                <a:spcPct val="30000"/>
              </a:spcBef>
              <a:spcAft>
                <a:spcPct val="0"/>
              </a:spcAft>
              <a:defRPr sz="1200">
                <a:solidFill>
                  <a:schemeClr val="tx1"/>
                </a:solidFill>
                <a:latin typeface="Calibri" pitchFamily="34" charset="0"/>
              </a:defRPr>
            </a:lvl8pPr>
            <a:lvl9pPr marL="4004729" indent="-23557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F0751E-E771-4B45-B0C1-7CFF746FC03F}" type="slidenum">
              <a:rPr lang="en-US" altLang="en-US" smtClean="0">
                <a:latin typeface="Times New Roman" pitchFamily="18" charset="0"/>
              </a:rPr>
              <a:pPr eaLnBrk="1" hangingPunct="1">
                <a:spcBef>
                  <a:spcPct val="0"/>
                </a:spcBef>
              </a:pPr>
              <a:t>16</a:t>
            </a:fld>
            <a:endParaRPr lang="en-US" alt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8E88CB0-6D4C-43CE-AE8D-78BF236C4AB4}"/>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1E73E7-7AF6-43C7-BA5E-FEFFCE35FB68}" type="slidenum">
              <a:rPr lang="en-US" altLang="en-US" smtClean="0"/>
              <a:pPr>
                <a:spcBef>
                  <a:spcPct val="0"/>
                </a:spcBef>
              </a:pPr>
              <a:t>18</a:t>
            </a:fld>
            <a:endParaRPr lang="en-US" altLang="en-US"/>
          </a:p>
        </p:txBody>
      </p:sp>
      <p:sp>
        <p:nvSpPr>
          <p:cNvPr id="37891" name="Rectangle 2">
            <a:extLst>
              <a:ext uri="{FF2B5EF4-FFF2-40B4-BE49-F238E27FC236}">
                <a16:creationId xmlns:a16="http://schemas.microsoft.com/office/drawing/2014/main" id="{B27DB2B5-3C4D-4CB6-A871-C48E0ED1310F}"/>
              </a:ext>
            </a:extLst>
          </p:cNvPr>
          <p:cNvSpPr>
            <a:spLocks noGrp="1" noRot="1" noChangeAspect="1" noChangeArrowheads="1" noTextEdit="1"/>
          </p:cNvSpPr>
          <p:nvPr>
            <p:ph type="sldImg"/>
          </p:nvPr>
        </p:nvSpPr>
        <p:spPr>
          <a:xfrm>
            <a:off x="423863" y="704850"/>
            <a:ext cx="6254750" cy="3519488"/>
          </a:xfrm>
          <a:ln/>
        </p:spPr>
      </p:sp>
      <p:sp>
        <p:nvSpPr>
          <p:cNvPr id="37892" name="Rectangle 3">
            <a:extLst>
              <a:ext uri="{FF2B5EF4-FFF2-40B4-BE49-F238E27FC236}">
                <a16:creationId xmlns:a16="http://schemas.microsoft.com/office/drawing/2014/main" id="{FF2B3181-CC52-4071-9882-9FFA9804AB3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19</a:t>
            </a:fld>
            <a:endParaRPr lang="en-US" altLang="en-US"/>
          </a:p>
        </p:txBody>
      </p:sp>
      <p:sp>
        <p:nvSpPr>
          <p:cNvPr id="19459" name="Rectangle 2">
            <a:extLst>
              <a:ext uri="{FF2B5EF4-FFF2-40B4-BE49-F238E27FC236}">
                <a16:creationId xmlns:a16="http://schemas.microsoft.com/office/drawing/2014/main"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id="{E4A32470-C0BB-4CC2-9808-57F7B5286CDB}"/>
              </a:ext>
            </a:extLst>
          </p:cNvPr>
          <p:cNvSpPr>
            <a:spLocks noGrp="1" noChangeArrowheads="1"/>
          </p:cNvSpPr>
          <p:nvPr>
            <p:ph type="body" idx="1"/>
          </p:nvPr>
        </p:nvSpPr>
        <p:spPr>
          <a:noFill/>
        </p:spPr>
        <p:txBody>
          <a:bodyPr/>
          <a:lstStyle/>
          <a:p>
            <a:pPr eaLnBrk="1" hangingPunct="1"/>
            <a:r>
              <a:rPr lang="en-US" sz="1200" b="0" i="0" kern="1200" dirty="0">
                <a:solidFill>
                  <a:schemeClr val="tx1"/>
                </a:solidFill>
                <a:effectLst/>
                <a:latin typeface="Times New Roman" pitchFamily="18" charset="0"/>
                <a:ea typeface="+mn-ea"/>
                <a:cs typeface="+mn-cs"/>
              </a:rPr>
              <a:t>There are </a:t>
            </a:r>
            <a:r>
              <a:rPr lang="en-US" sz="1200" b="1" i="0" kern="1200" dirty="0">
                <a:solidFill>
                  <a:schemeClr val="tx1"/>
                </a:solidFill>
                <a:effectLst/>
                <a:latin typeface="Times New Roman" pitchFamily="18" charset="0"/>
                <a:ea typeface="+mn-ea"/>
                <a:cs typeface="+mn-cs"/>
              </a:rPr>
              <a:t>6</a:t>
            </a:r>
            <a:r>
              <a:rPr lang="en-US" sz="1200" b="0" i="0" kern="1200" dirty="0">
                <a:solidFill>
                  <a:schemeClr val="tx1"/>
                </a:solidFill>
                <a:effectLst/>
                <a:latin typeface="Times New Roman" pitchFamily="18" charset="0"/>
                <a:ea typeface="+mn-ea"/>
                <a:cs typeface="+mn-cs"/>
              </a:rPr>
              <a:t> basic </a:t>
            </a:r>
            <a:r>
              <a:rPr lang="en-US" sz="1200" b="1" i="0" kern="1200" dirty="0">
                <a:solidFill>
                  <a:schemeClr val="tx1"/>
                </a:solidFill>
                <a:effectLst/>
                <a:latin typeface="Times New Roman" pitchFamily="18" charset="0"/>
                <a:ea typeface="+mn-ea"/>
                <a:cs typeface="+mn-cs"/>
              </a:rPr>
              <a:t>simple</a:t>
            </a:r>
            <a:r>
              <a:rPr lang="en-US" sz="1200" b="0" i="0" kern="1200" dirty="0">
                <a:solidFill>
                  <a:schemeClr val="tx1"/>
                </a:solidFill>
                <a:effectLst/>
                <a:latin typeface="Times New Roman" pitchFamily="18" charset="0"/>
                <a:ea typeface="+mn-ea"/>
                <a:cs typeface="+mn-cs"/>
              </a:rPr>
              <a:t> </a:t>
            </a:r>
            <a:r>
              <a:rPr lang="en-US" sz="1200" b="1" i="0" kern="1200" dirty="0">
                <a:solidFill>
                  <a:schemeClr val="tx1"/>
                </a:solidFill>
                <a:effectLst/>
                <a:latin typeface="Times New Roman" pitchFamily="18" charset="0"/>
                <a:ea typeface="+mn-ea"/>
                <a:cs typeface="+mn-cs"/>
              </a:rPr>
              <a:t>machines</a:t>
            </a:r>
            <a:r>
              <a:rPr lang="en-US" sz="1200" b="0" i="0" kern="1200" dirty="0">
                <a:solidFill>
                  <a:schemeClr val="tx1"/>
                </a:solidFill>
                <a:effectLst/>
                <a:latin typeface="Times New Roman" pitchFamily="18" charset="0"/>
                <a:ea typeface="+mn-ea"/>
                <a:cs typeface="+mn-cs"/>
              </a:rPr>
              <a:t>; the lever, the wheel and axle, the inclined plane, the wedge, the pulley, and the screw.</a:t>
            </a:r>
          </a:p>
          <a:p>
            <a:pPr eaLnBrk="1" hangingPunct="1"/>
            <a:endParaRPr lang="en-US" altLang="en-US" sz="1200" b="0" i="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1326019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20</a:t>
            </a:fld>
            <a:endParaRPr lang="en-US" altLang="en-US"/>
          </a:p>
        </p:txBody>
      </p:sp>
      <p:sp>
        <p:nvSpPr>
          <p:cNvPr id="19459" name="Rectangle 2">
            <a:extLst>
              <a:ext uri="{FF2B5EF4-FFF2-40B4-BE49-F238E27FC236}">
                <a16:creationId xmlns:a16="http://schemas.microsoft.com/office/drawing/2014/main"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id="{E4A32470-C0BB-4CC2-9808-57F7B5286CDB}"/>
              </a:ext>
            </a:extLst>
          </p:cNvPr>
          <p:cNvSpPr>
            <a:spLocks noGrp="1" noChangeArrowheads="1"/>
          </p:cNvSpPr>
          <p:nvPr>
            <p:ph type="body" idx="1"/>
          </p:nvPr>
        </p:nvSpPr>
        <p:spPr>
          <a:noFill/>
        </p:spPr>
        <p:txBody>
          <a:bodyPr/>
          <a:lstStyle/>
          <a:p>
            <a:pPr eaLnBrk="1" hangingPunct="1"/>
            <a:r>
              <a:rPr lang="en-US" sz="1200" b="0" i="0" kern="1200" dirty="0">
                <a:solidFill>
                  <a:schemeClr val="tx1"/>
                </a:solidFill>
                <a:effectLst/>
                <a:latin typeface="Times New Roman" pitchFamily="18" charset="0"/>
                <a:ea typeface="+mn-ea"/>
                <a:cs typeface="+mn-cs"/>
              </a:rPr>
              <a:t>There are </a:t>
            </a:r>
            <a:r>
              <a:rPr lang="en-US" sz="1200" b="1" i="0" kern="1200" dirty="0">
                <a:solidFill>
                  <a:schemeClr val="tx1"/>
                </a:solidFill>
                <a:effectLst/>
                <a:latin typeface="Times New Roman" pitchFamily="18" charset="0"/>
                <a:ea typeface="+mn-ea"/>
                <a:cs typeface="+mn-cs"/>
              </a:rPr>
              <a:t>6</a:t>
            </a:r>
            <a:r>
              <a:rPr lang="en-US" sz="1200" b="0" i="0" kern="1200" dirty="0">
                <a:solidFill>
                  <a:schemeClr val="tx1"/>
                </a:solidFill>
                <a:effectLst/>
                <a:latin typeface="Times New Roman" pitchFamily="18" charset="0"/>
                <a:ea typeface="+mn-ea"/>
                <a:cs typeface="+mn-cs"/>
              </a:rPr>
              <a:t> basic </a:t>
            </a:r>
            <a:r>
              <a:rPr lang="en-US" sz="1200" b="1" i="0" kern="1200" dirty="0">
                <a:solidFill>
                  <a:schemeClr val="tx1"/>
                </a:solidFill>
                <a:effectLst/>
                <a:latin typeface="Times New Roman" pitchFamily="18" charset="0"/>
                <a:ea typeface="+mn-ea"/>
                <a:cs typeface="+mn-cs"/>
              </a:rPr>
              <a:t>simple</a:t>
            </a:r>
            <a:r>
              <a:rPr lang="en-US" sz="1200" b="0" i="0" kern="1200" dirty="0">
                <a:solidFill>
                  <a:schemeClr val="tx1"/>
                </a:solidFill>
                <a:effectLst/>
                <a:latin typeface="Times New Roman" pitchFamily="18" charset="0"/>
                <a:ea typeface="+mn-ea"/>
                <a:cs typeface="+mn-cs"/>
              </a:rPr>
              <a:t> </a:t>
            </a:r>
            <a:r>
              <a:rPr lang="en-US" sz="1200" b="1" i="0" kern="1200" dirty="0">
                <a:solidFill>
                  <a:schemeClr val="tx1"/>
                </a:solidFill>
                <a:effectLst/>
                <a:latin typeface="Times New Roman" pitchFamily="18" charset="0"/>
                <a:ea typeface="+mn-ea"/>
                <a:cs typeface="+mn-cs"/>
              </a:rPr>
              <a:t>machines</a:t>
            </a:r>
            <a:r>
              <a:rPr lang="en-US" sz="1200" b="0" i="0" kern="1200" dirty="0">
                <a:solidFill>
                  <a:schemeClr val="tx1"/>
                </a:solidFill>
                <a:effectLst/>
                <a:latin typeface="Times New Roman" pitchFamily="18" charset="0"/>
                <a:ea typeface="+mn-ea"/>
                <a:cs typeface="+mn-cs"/>
              </a:rPr>
              <a:t>; the lever, the wheel and axle, the inclined plane, the wedge, the pulley, and the screw.</a:t>
            </a:r>
          </a:p>
          <a:p>
            <a:pPr eaLnBrk="1" hangingPunct="1"/>
            <a:endParaRPr lang="en-US" altLang="en-US" sz="1200" b="0" i="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1326019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21</a:t>
            </a:fld>
            <a:endParaRPr lang="en-US" altLang="en-US"/>
          </a:p>
        </p:txBody>
      </p:sp>
      <p:sp>
        <p:nvSpPr>
          <p:cNvPr id="19459" name="Rectangle 2">
            <a:extLst>
              <a:ext uri="{FF2B5EF4-FFF2-40B4-BE49-F238E27FC236}">
                <a16:creationId xmlns:a16="http://schemas.microsoft.com/office/drawing/2014/main"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id="{E4A32470-C0BB-4CC2-9808-57F7B5286CDB}"/>
              </a:ext>
            </a:extLst>
          </p:cNvPr>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t>The bumper project is an example of the inclined plane and the wheel and axel simple machines.</a:t>
            </a:r>
          </a:p>
          <a:p>
            <a:pPr eaLnBrk="1" hangingPunct="1"/>
            <a:endParaRPr lang="en-US" altLang="en-US" dirty="0"/>
          </a:p>
        </p:txBody>
      </p:sp>
    </p:spTree>
    <p:extLst>
      <p:ext uri="{BB962C8B-B14F-4D97-AF65-F5344CB8AC3E}">
        <p14:creationId xmlns:p14="http://schemas.microsoft.com/office/powerpoint/2010/main" val="3320706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22</a:t>
            </a:fld>
            <a:endParaRPr lang="en-US" altLang="en-US"/>
          </a:p>
        </p:txBody>
      </p:sp>
      <p:sp>
        <p:nvSpPr>
          <p:cNvPr id="19459" name="Rectangle 2">
            <a:extLst>
              <a:ext uri="{FF2B5EF4-FFF2-40B4-BE49-F238E27FC236}">
                <a16:creationId xmlns:a16="http://schemas.microsoft.com/office/drawing/2014/main"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id="{E4A32470-C0BB-4CC2-9808-57F7B5286CDB}"/>
              </a:ext>
            </a:extLst>
          </p:cNvPr>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t>The bumper project is an example of the inclined plane and the wheel and axel simple machines.</a:t>
            </a:r>
          </a:p>
          <a:p>
            <a:pPr eaLnBrk="1" hangingPunct="1"/>
            <a:endParaRPr lang="en-US" altLang="en-US" dirty="0"/>
          </a:p>
        </p:txBody>
      </p:sp>
    </p:spTree>
    <p:extLst>
      <p:ext uri="{BB962C8B-B14F-4D97-AF65-F5344CB8AC3E}">
        <p14:creationId xmlns:p14="http://schemas.microsoft.com/office/powerpoint/2010/main" val="3320706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23</a:t>
            </a:fld>
            <a:endParaRPr lang="en-US" altLang="en-US"/>
          </a:p>
        </p:txBody>
      </p:sp>
      <p:sp>
        <p:nvSpPr>
          <p:cNvPr id="19459" name="Rectangle 2">
            <a:extLst>
              <a:ext uri="{FF2B5EF4-FFF2-40B4-BE49-F238E27FC236}">
                <a16:creationId xmlns:a16="http://schemas.microsoft.com/office/drawing/2014/main"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id="{E4A32470-C0BB-4CC2-9808-57F7B5286CDB}"/>
              </a:ext>
            </a:extLst>
          </p:cNvPr>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t>The bumper project is an example of the inclined plane and the wheel and axel simple machines.</a:t>
            </a:r>
          </a:p>
          <a:p>
            <a:pPr eaLnBrk="1" hangingPunct="1"/>
            <a:endParaRPr lang="en-US" altLang="en-US" dirty="0"/>
          </a:p>
        </p:txBody>
      </p:sp>
    </p:spTree>
    <p:extLst>
      <p:ext uri="{BB962C8B-B14F-4D97-AF65-F5344CB8AC3E}">
        <p14:creationId xmlns:p14="http://schemas.microsoft.com/office/powerpoint/2010/main" val="3320706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24</a:t>
            </a:fld>
            <a:endParaRPr lang="en-US" altLang="en-US"/>
          </a:p>
        </p:txBody>
      </p:sp>
      <p:sp>
        <p:nvSpPr>
          <p:cNvPr id="19459" name="Rectangle 2">
            <a:extLst>
              <a:ext uri="{FF2B5EF4-FFF2-40B4-BE49-F238E27FC236}">
                <a16:creationId xmlns:a16="http://schemas.microsoft.com/office/drawing/2014/main"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id="{E4A32470-C0BB-4CC2-9808-57F7B5286CDB}"/>
              </a:ext>
            </a:extLst>
          </p:cNvPr>
          <p:cNvSpPr>
            <a:spLocks noGrp="1" noChangeArrowheads="1"/>
          </p:cNvSpPr>
          <p:nvPr>
            <p:ph type="body" idx="1"/>
          </p:nvPr>
        </p:nvSpPr>
        <p:spPr>
          <a:noFill/>
        </p:spPr>
        <p:txBody>
          <a:bodyPr/>
          <a:lstStyle/>
          <a:p>
            <a:pPr eaLnBrk="1" hangingPunct="1"/>
            <a:r>
              <a:rPr lang="en-US" altLang="en-US" dirty="0"/>
              <a:t>The bumper project is an example of the inclined plane and the wheel and axel simple machines.</a:t>
            </a:r>
          </a:p>
        </p:txBody>
      </p:sp>
    </p:spTree>
    <p:extLst>
      <p:ext uri="{BB962C8B-B14F-4D97-AF65-F5344CB8AC3E}">
        <p14:creationId xmlns:p14="http://schemas.microsoft.com/office/powerpoint/2010/main" val="3320706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25</a:t>
            </a:fld>
            <a:endParaRPr lang="en-US" altLang="en-US"/>
          </a:p>
        </p:txBody>
      </p:sp>
      <p:sp>
        <p:nvSpPr>
          <p:cNvPr id="19459" name="Rectangle 2">
            <a:extLst>
              <a:ext uri="{FF2B5EF4-FFF2-40B4-BE49-F238E27FC236}">
                <a16:creationId xmlns:a16="http://schemas.microsoft.com/office/drawing/2014/main"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id="{E4A32470-C0BB-4CC2-9808-57F7B5286CDB}"/>
              </a:ext>
            </a:extLst>
          </p:cNvPr>
          <p:cNvSpPr>
            <a:spLocks noGrp="1" noChangeArrowheads="1"/>
          </p:cNvSpPr>
          <p:nvPr>
            <p:ph type="body" idx="1"/>
          </p:nvPr>
        </p:nvSpPr>
        <p:spPr>
          <a:noFill/>
        </p:spPr>
        <p:txBody>
          <a:bodyPr/>
          <a:lstStyle/>
          <a:p>
            <a:pPr eaLnBrk="1" hangingPunct="1"/>
            <a:r>
              <a:rPr lang="en-US" altLang="en-US" dirty="0"/>
              <a:t>The bumper project is an example of the inclined plane and the wheel and axel simple machines.</a:t>
            </a:r>
          </a:p>
        </p:txBody>
      </p:sp>
    </p:spTree>
    <p:extLst>
      <p:ext uri="{BB962C8B-B14F-4D97-AF65-F5344CB8AC3E}">
        <p14:creationId xmlns:p14="http://schemas.microsoft.com/office/powerpoint/2010/main" val="332070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333333"/>
                </a:solidFill>
                <a:latin typeface="Arial" pitchFamily="34" charset="0"/>
              </a:rPr>
              <a:t>Problem:</a:t>
            </a:r>
          </a:p>
          <a:p>
            <a:pPr eaLnBrk="1" hangingPunct="1">
              <a:spcBef>
                <a:spcPct val="0"/>
              </a:spcBef>
            </a:pPr>
            <a:r>
              <a:rPr lang="en-US" altLang="en-US">
                <a:solidFill>
                  <a:srgbClr val="333333"/>
                </a:solidFill>
                <a:latin typeface="Arial" pitchFamily="34" charset="0"/>
              </a:rPr>
              <a:t>It takes teamwork to do really important things like  go to the moon, win the World Cup, invent medicines, and especially make candy!   </a:t>
            </a:r>
          </a:p>
          <a:p>
            <a:pPr eaLnBrk="1" hangingPunct="1">
              <a:spcBef>
                <a:spcPct val="0"/>
              </a:spcBef>
            </a:pPr>
            <a:r>
              <a:rPr lang="en-US" altLang="en-US">
                <a:solidFill>
                  <a:srgbClr val="333333"/>
                </a:solidFill>
                <a:latin typeface="Arial" pitchFamily="34" charset="0"/>
              </a:rPr>
              <a:t>But some people don’t believe in working together.</a:t>
            </a:r>
          </a:p>
          <a:p>
            <a:pPr eaLnBrk="1" hangingPunct="1">
              <a:spcBef>
                <a:spcPct val="0"/>
              </a:spcBef>
            </a:pPr>
            <a:endParaRPr lang="en-US" altLang="en-US">
              <a:solidFill>
                <a:srgbClr val="333333"/>
              </a:solidFill>
              <a:latin typeface="Arial" pitchFamily="34" charset="0"/>
            </a:endParaRPr>
          </a:p>
          <a:p>
            <a:pPr eaLnBrk="1" hangingPunct="1">
              <a:spcBef>
                <a:spcPct val="0"/>
              </a:spcBef>
            </a:pPr>
            <a:r>
              <a:rPr lang="en-US" altLang="en-US">
                <a:solidFill>
                  <a:srgbClr val="333333"/>
                </a:solidFill>
                <a:latin typeface="Arial" pitchFamily="34" charset="0"/>
              </a:rPr>
              <a:t>Mission:</a:t>
            </a:r>
          </a:p>
          <a:p>
            <a:pPr eaLnBrk="1" hangingPunct="1">
              <a:spcBef>
                <a:spcPct val="0"/>
              </a:spcBef>
            </a:pPr>
            <a:r>
              <a:rPr lang="en-US" altLang="en-US">
                <a:solidFill>
                  <a:srgbClr val="333333"/>
                </a:solidFill>
                <a:latin typeface="Arial" pitchFamily="34" charset="0"/>
              </a:rPr>
              <a:t>Build a </a:t>
            </a:r>
            <a:r>
              <a:rPr lang="en-US" altLang="en-US">
                <a:solidFill>
                  <a:srgbClr val="0070C0"/>
                </a:solidFill>
                <a:latin typeface="Arial" pitchFamily="34" charset="0"/>
              </a:rPr>
              <a:t>Chain Reaction Contraption</a:t>
            </a:r>
            <a:r>
              <a:rPr lang="en-US" altLang="en-US">
                <a:solidFill>
                  <a:srgbClr val="333333"/>
                </a:solidFill>
                <a:latin typeface="Arial" pitchFamily="34" charset="0"/>
              </a:rPr>
              <a:t> that demonstrates teamwork to do something really important.</a:t>
            </a:r>
          </a:p>
          <a:p>
            <a:pPr eaLnBrk="1" hangingPunct="1">
              <a:spcBef>
                <a:spcPct val="0"/>
              </a:spcBef>
            </a:pPr>
            <a:endParaRPr lang="en-US" altLang="en-US">
              <a:solidFill>
                <a:srgbClr val="333333"/>
              </a:solidFill>
              <a:latin typeface="Arial" pitchFamily="34" charset="0"/>
            </a:endParaRPr>
          </a:p>
          <a:p>
            <a:pPr eaLnBrk="1" hangingPunct="1">
              <a:spcBef>
                <a:spcPct val="0"/>
              </a:spcBef>
            </a:pPr>
            <a:r>
              <a:rPr lang="en-US" altLang="en-US">
                <a:solidFill>
                  <a:srgbClr val="333333"/>
                </a:solidFill>
                <a:latin typeface="Arial" pitchFamily="34" charset="0"/>
              </a:rPr>
              <a:t>At the end of the chain reaction, your machine must deliver candy to the world!</a:t>
            </a:r>
          </a:p>
          <a:p>
            <a:pPr eaLnBrk="1" hangingPunct="1">
              <a:spcBef>
                <a:spcPct val="0"/>
              </a:spcBef>
            </a:pPr>
            <a:endParaRPr lang="en-US" altLang="en-US">
              <a:solidFill>
                <a:srgbClr val="333333"/>
              </a:solidFill>
              <a:latin typeface="Arial" pitchFamily="34"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5610" indent="-294465" eaLnBrk="0" hangingPunct="0">
              <a:spcBef>
                <a:spcPct val="30000"/>
              </a:spcBef>
              <a:defRPr sz="1200">
                <a:solidFill>
                  <a:schemeClr val="tx1"/>
                </a:solidFill>
                <a:latin typeface="Calibri" pitchFamily="34" charset="0"/>
              </a:defRPr>
            </a:lvl2pPr>
            <a:lvl3pPr marL="1177862" indent="-235572" eaLnBrk="0" hangingPunct="0">
              <a:spcBef>
                <a:spcPct val="30000"/>
              </a:spcBef>
              <a:defRPr sz="1200">
                <a:solidFill>
                  <a:schemeClr val="tx1"/>
                </a:solidFill>
                <a:latin typeface="Calibri" pitchFamily="34" charset="0"/>
              </a:defRPr>
            </a:lvl3pPr>
            <a:lvl4pPr marL="1649006" indent="-235572" eaLnBrk="0" hangingPunct="0">
              <a:spcBef>
                <a:spcPct val="30000"/>
              </a:spcBef>
              <a:defRPr sz="1200">
                <a:solidFill>
                  <a:schemeClr val="tx1"/>
                </a:solidFill>
                <a:latin typeface="Calibri" pitchFamily="34" charset="0"/>
              </a:defRPr>
            </a:lvl4pPr>
            <a:lvl5pPr marL="2120151" indent="-235572" eaLnBrk="0" hangingPunct="0">
              <a:spcBef>
                <a:spcPct val="30000"/>
              </a:spcBef>
              <a:defRPr sz="1200">
                <a:solidFill>
                  <a:schemeClr val="tx1"/>
                </a:solidFill>
                <a:latin typeface="Calibri" pitchFamily="34" charset="0"/>
              </a:defRPr>
            </a:lvl5pPr>
            <a:lvl6pPr marL="2591295" indent="-235572" eaLnBrk="0" fontAlgn="base" hangingPunct="0">
              <a:spcBef>
                <a:spcPct val="30000"/>
              </a:spcBef>
              <a:spcAft>
                <a:spcPct val="0"/>
              </a:spcAft>
              <a:defRPr sz="1200">
                <a:solidFill>
                  <a:schemeClr val="tx1"/>
                </a:solidFill>
                <a:latin typeface="Calibri" pitchFamily="34" charset="0"/>
              </a:defRPr>
            </a:lvl6pPr>
            <a:lvl7pPr marL="3062440" indent="-235572" eaLnBrk="0" fontAlgn="base" hangingPunct="0">
              <a:spcBef>
                <a:spcPct val="30000"/>
              </a:spcBef>
              <a:spcAft>
                <a:spcPct val="0"/>
              </a:spcAft>
              <a:defRPr sz="1200">
                <a:solidFill>
                  <a:schemeClr val="tx1"/>
                </a:solidFill>
                <a:latin typeface="Calibri" pitchFamily="34" charset="0"/>
              </a:defRPr>
            </a:lvl7pPr>
            <a:lvl8pPr marL="3533585" indent="-235572" eaLnBrk="0" fontAlgn="base" hangingPunct="0">
              <a:spcBef>
                <a:spcPct val="30000"/>
              </a:spcBef>
              <a:spcAft>
                <a:spcPct val="0"/>
              </a:spcAft>
              <a:defRPr sz="1200">
                <a:solidFill>
                  <a:schemeClr val="tx1"/>
                </a:solidFill>
                <a:latin typeface="Calibri" pitchFamily="34" charset="0"/>
              </a:defRPr>
            </a:lvl8pPr>
            <a:lvl9pPr marL="4004729" indent="-23557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96A6C6-CF8D-447F-9036-AA550B9B6DF7}" type="slidenum">
              <a:rPr lang="en-US" altLang="en-US" smtClean="0">
                <a:latin typeface="Times New Roman" pitchFamily="18" charset="0"/>
              </a:rPr>
              <a:pPr eaLnBrk="1" hangingPunct="1">
                <a:spcBef>
                  <a:spcPct val="0"/>
                </a:spcBef>
              </a:pPr>
              <a:t>2</a:t>
            </a:fld>
            <a:endParaRPr lang="en-US" altLang="en-US">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26</a:t>
            </a:fld>
            <a:endParaRPr lang="en-US" altLang="en-US"/>
          </a:p>
        </p:txBody>
      </p:sp>
      <p:sp>
        <p:nvSpPr>
          <p:cNvPr id="19459" name="Rectangle 2">
            <a:extLst>
              <a:ext uri="{FF2B5EF4-FFF2-40B4-BE49-F238E27FC236}">
                <a16:creationId xmlns:a16="http://schemas.microsoft.com/office/drawing/2014/main"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id="{E4A32470-C0BB-4CC2-9808-57F7B5286CDB}"/>
              </a:ext>
            </a:extLst>
          </p:cNvPr>
          <p:cNvSpPr>
            <a:spLocks noGrp="1" noChangeArrowheads="1"/>
          </p:cNvSpPr>
          <p:nvPr>
            <p:ph type="body" idx="1"/>
          </p:nvPr>
        </p:nvSpPr>
        <p:spPr>
          <a:noFill/>
        </p:spPr>
        <p:txBody>
          <a:bodyPr/>
          <a:lstStyle/>
          <a:p>
            <a:pPr eaLnBrk="1" hangingPunct="1"/>
            <a:r>
              <a:rPr lang="en-US" altLang="en-US" dirty="0"/>
              <a:t>The bumper project is an example of the inclined plane and the wheel and axel simple machines.</a:t>
            </a:r>
          </a:p>
        </p:txBody>
      </p:sp>
    </p:spTree>
    <p:extLst>
      <p:ext uri="{BB962C8B-B14F-4D97-AF65-F5344CB8AC3E}">
        <p14:creationId xmlns:p14="http://schemas.microsoft.com/office/powerpoint/2010/main" val="3320706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27</a:t>
            </a:fld>
            <a:endParaRPr lang="en-US" altLang="en-US"/>
          </a:p>
        </p:txBody>
      </p:sp>
      <p:sp>
        <p:nvSpPr>
          <p:cNvPr id="19459" name="Rectangle 2">
            <a:extLst>
              <a:ext uri="{FF2B5EF4-FFF2-40B4-BE49-F238E27FC236}">
                <a16:creationId xmlns:a16="http://schemas.microsoft.com/office/drawing/2014/main"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id="{E4A32470-C0BB-4CC2-9808-57F7B5286CDB}"/>
              </a:ext>
            </a:extLst>
          </p:cNvPr>
          <p:cNvSpPr>
            <a:spLocks noGrp="1" noChangeArrowheads="1"/>
          </p:cNvSpPr>
          <p:nvPr>
            <p:ph type="body" idx="1"/>
          </p:nvPr>
        </p:nvSpPr>
        <p:spPr>
          <a:noFill/>
        </p:spPr>
        <p:txBody>
          <a:bodyPr/>
          <a:lstStyle/>
          <a:p>
            <a:pPr eaLnBrk="1" hangingPunct="1"/>
            <a:r>
              <a:rPr lang="en-US" sz="1200" b="0" i="0" kern="1200" dirty="0">
                <a:solidFill>
                  <a:schemeClr val="tx1"/>
                </a:solidFill>
                <a:effectLst/>
                <a:latin typeface="Times New Roman" pitchFamily="18" charset="0"/>
                <a:ea typeface="+mn-ea"/>
                <a:cs typeface="+mn-cs"/>
              </a:rPr>
              <a:t>This slide is to show kids the logic behind the launch distance a catapult can achieve. They can use the basics to troubleshoot their contraption.</a:t>
            </a:r>
            <a:endParaRPr lang="en-US" altLang="en-US" dirty="0"/>
          </a:p>
        </p:txBody>
      </p:sp>
    </p:spTree>
    <p:extLst>
      <p:ext uri="{BB962C8B-B14F-4D97-AF65-F5344CB8AC3E}">
        <p14:creationId xmlns:p14="http://schemas.microsoft.com/office/powerpoint/2010/main" val="3320706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28</a:t>
            </a:fld>
            <a:endParaRPr lang="en-US" altLang="en-US"/>
          </a:p>
        </p:txBody>
      </p:sp>
      <p:sp>
        <p:nvSpPr>
          <p:cNvPr id="19459" name="Rectangle 2">
            <a:extLst>
              <a:ext uri="{FF2B5EF4-FFF2-40B4-BE49-F238E27FC236}">
                <a16:creationId xmlns:a16="http://schemas.microsoft.com/office/drawing/2014/main"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id="{E4A32470-C0BB-4CC2-9808-57F7B5286CDB}"/>
              </a:ext>
            </a:extLst>
          </p:cNvPr>
          <p:cNvSpPr>
            <a:spLocks noGrp="1" noChangeArrowheads="1"/>
          </p:cNvSpPr>
          <p:nvPr>
            <p:ph type="body" idx="1"/>
          </p:nvPr>
        </p:nvSpPr>
        <p:spPr>
          <a:noFill/>
        </p:spPr>
        <p:txBody>
          <a:bodyPr/>
          <a:lstStyle/>
          <a:p>
            <a:pPr eaLnBrk="1" hangingPunct="1"/>
            <a:r>
              <a:rPr lang="en-US" sz="1200" b="0" i="0" kern="1200" dirty="0">
                <a:solidFill>
                  <a:schemeClr val="tx1"/>
                </a:solidFill>
                <a:effectLst/>
                <a:latin typeface="Times New Roman" pitchFamily="18" charset="0"/>
                <a:ea typeface="+mn-ea"/>
                <a:cs typeface="+mn-cs"/>
              </a:rPr>
              <a:t>The catapult is an example of the Lever Simple Machine</a:t>
            </a:r>
            <a:endParaRPr lang="en-US" altLang="en-US" dirty="0"/>
          </a:p>
        </p:txBody>
      </p:sp>
    </p:spTree>
    <p:extLst>
      <p:ext uri="{BB962C8B-B14F-4D97-AF65-F5344CB8AC3E}">
        <p14:creationId xmlns:p14="http://schemas.microsoft.com/office/powerpoint/2010/main" val="3320706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81A9B08-8279-45A3-B195-BA0B75E5E18C}"/>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D8F6E43-0592-44CE-A0AD-EE5F9DA39965}" type="slidenum">
              <a:rPr lang="en-US" altLang="en-US" smtClean="0"/>
              <a:pPr>
                <a:spcBef>
                  <a:spcPct val="0"/>
                </a:spcBef>
              </a:pPr>
              <a:t>4</a:t>
            </a:fld>
            <a:endParaRPr lang="en-US" altLang="en-US"/>
          </a:p>
        </p:txBody>
      </p:sp>
      <p:sp>
        <p:nvSpPr>
          <p:cNvPr id="13315" name="Rectangle 2">
            <a:extLst>
              <a:ext uri="{FF2B5EF4-FFF2-40B4-BE49-F238E27FC236}">
                <a16:creationId xmlns:a16="http://schemas.microsoft.com/office/drawing/2014/main" id="{6B37F078-9A87-4A7F-BADB-65858A62DA5F}"/>
              </a:ext>
            </a:extLst>
          </p:cNvPr>
          <p:cNvSpPr>
            <a:spLocks noGrp="1" noRot="1" noChangeAspect="1" noChangeArrowheads="1" noTextEdit="1"/>
          </p:cNvSpPr>
          <p:nvPr>
            <p:ph type="sldImg"/>
          </p:nvPr>
        </p:nvSpPr>
        <p:spPr>
          <a:xfrm>
            <a:off x="423863" y="704850"/>
            <a:ext cx="6254750" cy="3519488"/>
          </a:xfrm>
          <a:ln/>
        </p:spPr>
      </p:sp>
      <p:sp>
        <p:nvSpPr>
          <p:cNvPr id="13316" name="Rectangle 3">
            <a:extLst>
              <a:ext uri="{FF2B5EF4-FFF2-40B4-BE49-F238E27FC236}">
                <a16:creationId xmlns:a16="http://schemas.microsoft.com/office/drawing/2014/main" id="{DF9D3DAD-782E-437F-965D-8F342490E7A0}"/>
              </a:ext>
            </a:extLst>
          </p:cNvPr>
          <p:cNvSpPr>
            <a:spLocks noGrp="1" noChangeArrowheads="1"/>
          </p:cNvSpPr>
          <p:nvPr>
            <p:ph type="body" idx="1"/>
          </p:nvPr>
        </p:nvSpPr>
        <p:spPr>
          <a:noFill/>
        </p:spPr>
        <p:txBody>
          <a:bodyPr/>
          <a:lstStyle/>
          <a:p>
            <a:pPr eaLnBrk="1" hangingPunct="1"/>
            <a:r>
              <a:rPr lang="en-US" altLang="en-US" dirty="0"/>
              <a:t>What actual kids have built!</a:t>
            </a:r>
          </a:p>
          <a:p>
            <a:pPr eaLnBrk="1" hangingPunct="1"/>
            <a:endParaRPr lang="en-US" altLang="en-US" dirty="0"/>
          </a:p>
          <a:p>
            <a:pPr eaLnBrk="1" hangingPunct="1"/>
            <a:r>
              <a:rPr lang="en-US" altLang="en-US" dirty="0"/>
              <a:t>More videos next page</a:t>
            </a:r>
          </a:p>
          <a:p>
            <a:pPr eaLnBrk="1" hangingPunct="1"/>
            <a:endParaRPr lang="en-US" altLang="en-US" dirty="0"/>
          </a:p>
          <a:p>
            <a:pPr eaLnBrk="1" hangingPunct="1"/>
            <a:r>
              <a:rPr lang="en-US" altLang="en-US" dirty="0"/>
              <a:t>Also our </a:t>
            </a:r>
            <a:r>
              <a:rPr lang="en-US" altLang="en-US" dirty="0" err="1"/>
              <a:t>swizzorblotz</a:t>
            </a:r>
            <a:r>
              <a:rPr lang="en-US" altLang="en-US" dirty="0"/>
              <a:t> machine from our intro is example that can be used. Video posted:</a:t>
            </a:r>
          </a:p>
          <a:p>
            <a:pPr eaLnBrk="1" hangingPunct="1"/>
            <a:r>
              <a:rPr lang="en-US" altLang="en-US" dirty="0"/>
              <a:t>On our mission page under hall of fame</a:t>
            </a:r>
          </a:p>
          <a:p>
            <a:pPr eaLnBrk="1" hangingPunct="1"/>
            <a:r>
              <a:rPr lang="en-US" altLang="en-US" dirty="0"/>
              <a:t>Direct video link: https://www.youtube.com/watch?v=EyWb1U1epZM&amp;list=UUh48IssVb95iYeJfHF9SJIw</a:t>
            </a:r>
          </a:p>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81A9B08-8279-45A3-B195-BA0B75E5E18C}"/>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D8F6E43-0592-44CE-A0AD-EE5F9DA39965}" type="slidenum">
              <a:rPr lang="en-US" altLang="en-US" smtClean="0"/>
              <a:pPr>
                <a:spcBef>
                  <a:spcPct val="0"/>
                </a:spcBef>
              </a:pPr>
              <a:t>5</a:t>
            </a:fld>
            <a:endParaRPr lang="en-US" altLang="en-US"/>
          </a:p>
        </p:txBody>
      </p:sp>
      <p:sp>
        <p:nvSpPr>
          <p:cNvPr id="13315" name="Rectangle 2">
            <a:extLst>
              <a:ext uri="{FF2B5EF4-FFF2-40B4-BE49-F238E27FC236}">
                <a16:creationId xmlns:a16="http://schemas.microsoft.com/office/drawing/2014/main" id="{6B37F078-9A87-4A7F-BADB-65858A62DA5F}"/>
              </a:ext>
            </a:extLst>
          </p:cNvPr>
          <p:cNvSpPr>
            <a:spLocks noGrp="1" noRot="1" noChangeAspect="1" noChangeArrowheads="1" noTextEdit="1"/>
          </p:cNvSpPr>
          <p:nvPr>
            <p:ph type="sldImg"/>
          </p:nvPr>
        </p:nvSpPr>
        <p:spPr>
          <a:xfrm>
            <a:off x="423863" y="704850"/>
            <a:ext cx="6254750" cy="3519488"/>
          </a:xfrm>
          <a:ln/>
        </p:spPr>
      </p:sp>
      <p:sp>
        <p:nvSpPr>
          <p:cNvPr id="13316" name="Rectangle 3">
            <a:extLst>
              <a:ext uri="{FF2B5EF4-FFF2-40B4-BE49-F238E27FC236}">
                <a16:creationId xmlns:a16="http://schemas.microsoft.com/office/drawing/2014/main" id="{DF9D3DAD-782E-437F-965D-8F342490E7A0}"/>
              </a:ext>
            </a:extLst>
          </p:cNvPr>
          <p:cNvSpPr>
            <a:spLocks noGrp="1" noChangeArrowheads="1"/>
          </p:cNvSpPr>
          <p:nvPr>
            <p:ph type="body" idx="1"/>
          </p:nvPr>
        </p:nvSpPr>
        <p:spPr>
          <a:noFill/>
        </p:spPr>
        <p:txBody>
          <a:bodyPr/>
          <a:lstStyle/>
          <a:p>
            <a:pPr eaLnBrk="1" hangingPunct="1"/>
            <a:r>
              <a:rPr lang="en-US" altLang="en-US" dirty="0"/>
              <a:t>Also our </a:t>
            </a:r>
            <a:r>
              <a:rPr lang="en-US" altLang="en-US" dirty="0" err="1"/>
              <a:t>swizzorblotz</a:t>
            </a:r>
            <a:r>
              <a:rPr lang="en-US" altLang="en-US" dirty="0"/>
              <a:t> machine from our intro is example that can be used. Video posted:</a:t>
            </a:r>
          </a:p>
          <a:p>
            <a:pPr eaLnBrk="1" hangingPunct="1"/>
            <a:r>
              <a:rPr lang="en-US" altLang="en-US" dirty="0"/>
              <a:t>On our mission page under hall of fame</a:t>
            </a:r>
          </a:p>
          <a:p>
            <a:pPr eaLnBrk="1" hangingPunct="1"/>
            <a:r>
              <a:rPr lang="en-US" altLang="en-US" dirty="0"/>
              <a:t>Direct video link: https://www.youtube.com/watch?v=EyWb1U1epZM&amp;list=UUh48IssVb95iYeJfHF9SJIw</a:t>
            </a:r>
          </a:p>
          <a:p>
            <a:pPr eaLnBrk="1" hangingPunct="1"/>
            <a:endParaRPr lang="en-US" altLang="en-US" dirty="0"/>
          </a:p>
        </p:txBody>
      </p:sp>
    </p:spTree>
    <p:extLst>
      <p:ext uri="{BB962C8B-B14F-4D97-AF65-F5344CB8AC3E}">
        <p14:creationId xmlns:p14="http://schemas.microsoft.com/office/powerpoint/2010/main" val="65469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47BF91F-04DD-4110-8337-F2322B6E3C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CF6608-697F-473C-8D36-CA777343F3AD}" type="slidenum">
              <a:rPr lang="en-US" altLang="en-US" smtClean="0"/>
              <a:pPr>
                <a:spcBef>
                  <a:spcPct val="0"/>
                </a:spcBef>
              </a:pPr>
              <a:t>6</a:t>
            </a:fld>
            <a:endParaRPr lang="en-US" altLang="en-US"/>
          </a:p>
        </p:txBody>
      </p:sp>
      <p:sp>
        <p:nvSpPr>
          <p:cNvPr id="15363" name="Rectangle 2">
            <a:extLst>
              <a:ext uri="{FF2B5EF4-FFF2-40B4-BE49-F238E27FC236}">
                <a16:creationId xmlns:a16="http://schemas.microsoft.com/office/drawing/2014/main" id="{1208C59B-A2E3-4267-A4FB-E8D637844B62}"/>
              </a:ext>
            </a:extLst>
          </p:cNvPr>
          <p:cNvSpPr>
            <a:spLocks noGrp="1" noRot="1" noChangeAspect="1" noChangeArrowheads="1" noTextEdit="1"/>
          </p:cNvSpPr>
          <p:nvPr>
            <p:ph type="sldImg"/>
          </p:nvPr>
        </p:nvSpPr>
        <p:spPr>
          <a:xfrm>
            <a:off x="423863" y="704850"/>
            <a:ext cx="6254750" cy="3519488"/>
          </a:xfrm>
          <a:ln/>
        </p:spPr>
      </p:sp>
      <p:sp>
        <p:nvSpPr>
          <p:cNvPr id="15364" name="Rectangle 3">
            <a:extLst>
              <a:ext uri="{FF2B5EF4-FFF2-40B4-BE49-F238E27FC236}">
                <a16:creationId xmlns:a16="http://schemas.microsoft.com/office/drawing/2014/main" id="{7614C089-A46F-450B-9D32-90FA1DC35B1A}"/>
              </a:ext>
            </a:extLst>
          </p:cNvPr>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7</a:t>
            </a:fld>
            <a:endParaRPr lang="en-US" altLang="en-US"/>
          </a:p>
        </p:txBody>
      </p:sp>
      <p:sp>
        <p:nvSpPr>
          <p:cNvPr id="19459" name="Rectangle 2">
            <a:extLst>
              <a:ext uri="{FF2B5EF4-FFF2-40B4-BE49-F238E27FC236}">
                <a16:creationId xmlns:a16="http://schemas.microsoft.com/office/drawing/2014/main"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id="{E4A32470-C0BB-4CC2-9808-57F7B5286CDB}"/>
              </a:ext>
            </a:extLst>
          </p:cNvPr>
          <p:cNvSpPr>
            <a:spLocks noGrp="1" noChangeArrowheads="1"/>
          </p:cNvSpPr>
          <p:nvPr>
            <p:ph type="body" idx="1"/>
          </p:nvPr>
        </p:nvSpPr>
        <p:spPr>
          <a:noFill/>
        </p:spPr>
        <p:txBody>
          <a:bodyPr/>
          <a:lstStyle/>
          <a:p>
            <a:pPr eaLnBrk="1" hangingPunct="1"/>
            <a:r>
              <a:rPr lang="en-US" altLang="en-US"/>
              <a:t>Module for ball to roll on to delay is from going fast. What simple machine is this?</a:t>
            </a:r>
          </a:p>
          <a:p>
            <a:pPr eaLnBrk="1" hangingPunct="1"/>
            <a:endParaRPr lang="en-US" altLang="en-US" dirty="0"/>
          </a:p>
        </p:txBody>
      </p:sp>
    </p:spTree>
    <p:extLst>
      <p:ext uri="{BB962C8B-B14F-4D97-AF65-F5344CB8AC3E}">
        <p14:creationId xmlns:p14="http://schemas.microsoft.com/office/powerpoint/2010/main" val="282875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8</a:t>
            </a:fld>
            <a:endParaRPr lang="en-US" altLang="en-US"/>
          </a:p>
        </p:txBody>
      </p:sp>
      <p:sp>
        <p:nvSpPr>
          <p:cNvPr id="19459" name="Rectangle 2">
            <a:extLst>
              <a:ext uri="{FF2B5EF4-FFF2-40B4-BE49-F238E27FC236}">
                <a16:creationId xmlns:a16="http://schemas.microsoft.com/office/drawing/2014/main"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id="{E4A32470-C0BB-4CC2-9808-57F7B5286CDB}"/>
              </a:ext>
            </a:extLst>
          </p:cNvPr>
          <p:cNvSpPr>
            <a:spLocks noGrp="1" noChangeArrowheads="1"/>
          </p:cNvSpPr>
          <p:nvPr>
            <p:ph type="body" idx="1"/>
          </p:nvPr>
        </p:nvSpPr>
        <p:spPr>
          <a:noFill/>
        </p:spPr>
        <p:txBody>
          <a:bodyPr/>
          <a:lstStyle/>
          <a:p>
            <a:pPr eaLnBrk="1" hangingPunct="1"/>
            <a:r>
              <a:rPr lang="en-US" altLang="en-US" dirty="0"/>
              <a:t>Module for candy to be delivered. What simple machine is this?</a:t>
            </a:r>
          </a:p>
        </p:txBody>
      </p:sp>
    </p:spTree>
    <p:extLst>
      <p:ext uri="{BB962C8B-B14F-4D97-AF65-F5344CB8AC3E}">
        <p14:creationId xmlns:p14="http://schemas.microsoft.com/office/powerpoint/2010/main" val="72830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9</a:t>
            </a:fld>
            <a:endParaRPr lang="en-US" altLang="en-US"/>
          </a:p>
        </p:txBody>
      </p:sp>
      <p:sp>
        <p:nvSpPr>
          <p:cNvPr id="19459" name="Rectangle 2">
            <a:extLst>
              <a:ext uri="{FF2B5EF4-FFF2-40B4-BE49-F238E27FC236}">
                <a16:creationId xmlns:a16="http://schemas.microsoft.com/office/drawing/2014/main"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id="{E4A32470-C0BB-4CC2-9808-57F7B5286CDB}"/>
              </a:ext>
            </a:extLst>
          </p:cNvPr>
          <p:cNvSpPr>
            <a:spLocks noGrp="1" noChangeArrowheads="1"/>
          </p:cNvSpPr>
          <p:nvPr>
            <p:ph type="body" idx="1"/>
          </p:nvPr>
        </p:nvSpPr>
        <p:spPr>
          <a:noFill/>
        </p:spPr>
        <p:txBody>
          <a:bodyPr/>
          <a:lstStyle/>
          <a:p>
            <a:pPr eaLnBrk="1" hangingPunct="1"/>
            <a:r>
              <a:rPr lang="en-US" altLang="en-US" dirty="0"/>
              <a:t>Module for coin to be collects. What simple machine is this?</a:t>
            </a:r>
          </a:p>
        </p:txBody>
      </p:sp>
    </p:spTree>
    <p:extLst>
      <p:ext uri="{BB962C8B-B14F-4D97-AF65-F5344CB8AC3E}">
        <p14:creationId xmlns:p14="http://schemas.microsoft.com/office/powerpoint/2010/main" val="333378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10</a:t>
            </a:fld>
            <a:endParaRPr lang="en-US" altLang="en-US"/>
          </a:p>
        </p:txBody>
      </p:sp>
      <p:sp>
        <p:nvSpPr>
          <p:cNvPr id="19459" name="Rectangle 2">
            <a:extLst>
              <a:ext uri="{FF2B5EF4-FFF2-40B4-BE49-F238E27FC236}">
                <a16:creationId xmlns:a16="http://schemas.microsoft.com/office/drawing/2014/main"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id="{E4A32470-C0BB-4CC2-9808-57F7B5286CDB}"/>
              </a:ext>
            </a:extLst>
          </p:cNvPr>
          <p:cNvSpPr>
            <a:spLocks noGrp="1" noChangeArrowheads="1"/>
          </p:cNvSpPr>
          <p:nvPr>
            <p:ph type="body" idx="1"/>
          </p:nvPr>
        </p:nvSpPr>
        <p:spPr>
          <a:noFill/>
        </p:spPr>
        <p:txBody>
          <a:bodyPr/>
          <a:lstStyle/>
          <a:p>
            <a:pPr eaLnBrk="1" hangingPunct="1"/>
            <a:r>
              <a:rPr lang="en-US" altLang="en-US" dirty="0"/>
              <a:t>Module that releases the ball when a coin is collected. What simple machines are these?</a:t>
            </a:r>
          </a:p>
          <a:p>
            <a:pPr eaLnBrk="1" hangingPunct="1"/>
            <a:endParaRPr lang="en-US" altLang="en-US" dirty="0"/>
          </a:p>
          <a:p>
            <a:pPr eaLnBrk="1" hangingPunct="1"/>
            <a:r>
              <a:rPr lang="en-US" altLang="en-US" dirty="0"/>
              <a:t>There is the trigger that is a lever, acts like a seesaw. The weight of the coin forces one side down.</a:t>
            </a:r>
          </a:p>
          <a:p>
            <a:pPr eaLnBrk="1" hangingPunct="1"/>
            <a:endParaRPr lang="en-US" altLang="en-US" dirty="0"/>
          </a:p>
          <a:p>
            <a:pPr eaLnBrk="1" hangingPunct="1"/>
            <a:r>
              <a:rPr lang="en-US" altLang="en-US" dirty="0"/>
              <a:t>The other module is a ramp. The ball is blocked by the cup on the right until a coin is collected.</a:t>
            </a:r>
          </a:p>
        </p:txBody>
      </p:sp>
    </p:spTree>
    <p:extLst>
      <p:ext uri="{BB962C8B-B14F-4D97-AF65-F5344CB8AC3E}">
        <p14:creationId xmlns:p14="http://schemas.microsoft.com/office/powerpoint/2010/main" val="280701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A45093A-7A85-4BAB-ACC8-816A5BE7DD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BA8F0C5-5446-449B-8F56-2067ECF58B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E1FD3C0-C388-4C9F-B064-D695AC86A172}"/>
              </a:ext>
            </a:extLst>
          </p:cNvPr>
          <p:cNvSpPr>
            <a:spLocks noGrp="1" noChangeArrowheads="1"/>
          </p:cNvSpPr>
          <p:nvPr>
            <p:ph type="sldNum" sz="quarter" idx="12"/>
          </p:nvPr>
        </p:nvSpPr>
        <p:spPr>
          <a:ln/>
        </p:spPr>
        <p:txBody>
          <a:bodyPr/>
          <a:lstStyle>
            <a:lvl1pPr>
              <a:defRPr/>
            </a:lvl1pPr>
          </a:lstStyle>
          <a:p>
            <a:pPr>
              <a:defRPr/>
            </a:pPr>
            <a:fld id="{B66AC2F7-8BD7-4223-BBBA-DC757F85D471}" type="slidenum">
              <a:rPr lang="en-US" altLang="en-US"/>
              <a:pPr>
                <a:defRPr/>
              </a:pPr>
              <a:t>‹#›</a:t>
            </a:fld>
            <a:endParaRPr lang="en-US" altLang="en-US"/>
          </a:p>
        </p:txBody>
      </p:sp>
    </p:spTree>
    <p:extLst>
      <p:ext uri="{BB962C8B-B14F-4D97-AF65-F5344CB8AC3E}">
        <p14:creationId xmlns:p14="http://schemas.microsoft.com/office/powerpoint/2010/main" val="458112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A5295E-F31E-450D-85DF-47C97262E4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BBF3038-0B58-41FE-81AC-1DEF9E5D3E3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83F2311-642D-4C6F-BCE4-173073BF1C76}"/>
              </a:ext>
            </a:extLst>
          </p:cNvPr>
          <p:cNvSpPr>
            <a:spLocks noGrp="1" noChangeArrowheads="1"/>
          </p:cNvSpPr>
          <p:nvPr>
            <p:ph type="sldNum" sz="quarter" idx="12"/>
          </p:nvPr>
        </p:nvSpPr>
        <p:spPr>
          <a:ln/>
        </p:spPr>
        <p:txBody>
          <a:bodyPr/>
          <a:lstStyle>
            <a:lvl1pPr>
              <a:defRPr/>
            </a:lvl1pPr>
          </a:lstStyle>
          <a:p>
            <a:pPr>
              <a:defRPr/>
            </a:pPr>
            <a:fld id="{6C5681E7-6848-4ECD-9FF5-33C3F5FB26FE}" type="slidenum">
              <a:rPr lang="en-US" altLang="en-US"/>
              <a:pPr>
                <a:defRPr/>
              </a:pPr>
              <a:t>‹#›</a:t>
            </a:fld>
            <a:endParaRPr lang="en-US" altLang="en-US"/>
          </a:p>
        </p:txBody>
      </p:sp>
    </p:spTree>
    <p:extLst>
      <p:ext uri="{BB962C8B-B14F-4D97-AF65-F5344CB8AC3E}">
        <p14:creationId xmlns:p14="http://schemas.microsoft.com/office/powerpoint/2010/main" val="116981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162227-D35D-4AE5-B0CE-1DE321124A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F61A2EE-0D2C-41EB-8BA9-F53E612BD9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028E06E-AD3A-4E10-B6F4-DE7B1CB34C94}"/>
              </a:ext>
            </a:extLst>
          </p:cNvPr>
          <p:cNvSpPr>
            <a:spLocks noGrp="1" noChangeArrowheads="1"/>
          </p:cNvSpPr>
          <p:nvPr>
            <p:ph type="sldNum" sz="quarter" idx="12"/>
          </p:nvPr>
        </p:nvSpPr>
        <p:spPr>
          <a:ln/>
        </p:spPr>
        <p:txBody>
          <a:bodyPr/>
          <a:lstStyle>
            <a:lvl1pPr>
              <a:defRPr/>
            </a:lvl1pPr>
          </a:lstStyle>
          <a:p>
            <a:pPr>
              <a:defRPr/>
            </a:pPr>
            <a:fld id="{3CF82E49-4FB4-4C39-B4F8-4F95058286A9}" type="slidenum">
              <a:rPr lang="en-US" altLang="en-US"/>
              <a:pPr>
                <a:defRPr/>
              </a:pPr>
              <a:t>‹#›</a:t>
            </a:fld>
            <a:endParaRPr lang="en-US" altLang="en-US"/>
          </a:p>
        </p:txBody>
      </p:sp>
    </p:spTree>
    <p:extLst>
      <p:ext uri="{BB962C8B-B14F-4D97-AF65-F5344CB8AC3E}">
        <p14:creationId xmlns:p14="http://schemas.microsoft.com/office/powerpoint/2010/main" val="484722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07AA8-763A-D25C-A99F-3150C8AAF69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CB25EC5-3731-27BF-CD14-4CE0363DB96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A7A06DC-32F8-DEB2-7F4F-805B36ECC219}"/>
              </a:ext>
            </a:extLst>
          </p:cNvPr>
          <p:cNvSpPr>
            <a:spLocks noGrp="1"/>
          </p:cNvSpPr>
          <p:nvPr>
            <p:ph type="dt" sz="half" idx="10"/>
          </p:nvPr>
        </p:nvSpPr>
        <p:spPr/>
        <p:txBody>
          <a:bodyPr/>
          <a:lstStyle/>
          <a:p>
            <a:fld id="{2A5522DD-9FE2-45E4-9DF9-FAD8A1C0633A}" type="datetimeFigureOut">
              <a:rPr lang="en-US" smtClean="0"/>
              <a:t>10/5/2024</a:t>
            </a:fld>
            <a:endParaRPr lang="en-US"/>
          </a:p>
        </p:txBody>
      </p:sp>
      <p:sp>
        <p:nvSpPr>
          <p:cNvPr id="5" name="Footer Placeholder 4">
            <a:extLst>
              <a:ext uri="{FF2B5EF4-FFF2-40B4-BE49-F238E27FC236}">
                <a16:creationId xmlns:a16="http://schemas.microsoft.com/office/drawing/2014/main" id="{F1A37E46-329B-2F83-D11D-24882BB09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12183-0816-79D6-3A92-917DD28C6C68}"/>
              </a:ext>
            </a:extLst>
          </p:cNvPr>
          <p:cNvSpPr>
            <a:spLocks noGrp="1"/>
          </p:cNvSpPr>
          <p:nvPr>
            <p:ph type="sldNum" sz="quarter" idx="12"/>
          </p:nvPr>
        </p:nvSpPr>
        <p:spPr/>
        <p:txBody>
          <a:bodyPr/>
          <a:lstStyle/>
          <a:p>
            <a:fld id="{8F26BBDF-E3C1-4085-98C0-D4AD08BBDFE4}" type="slidenum">
              <a:rPr lang="en-US" smtClean="0"/>
              <a:t>‹#›</a:t>
            </a:fld>
            <a:endParaRPr lang="en-US"/>
          </a:p>
        </p:txBody>
      </p:sp>
    </p:spTree>
    <p:extLst>
      <p:ext uri="{BB962C8B-B14F-4D97-AF65-F5344CB8AC3E}">
        <p14:creationId xmlns:p14="http://schemas.microsoft.com/office/powerpoint/2010/main" val="913284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2E68-4984-4D5D-B4E8-AB25295924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9422B-2164-741A-FCE4-36224D4AC6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7CE6F-6E44-3312-5F73-B71719A5676B}"/>
              </a:ext>
            </a:extLst>
          </p:cNvPr>
          <p:cNvSpPr>
            <a:spLocks noGrp="1"/>
          </p:cNvSpPr>
          <p:nvPr>
            <p:ph type="dt" sz="half" idx="10"/>
          </p:nvPr>
        </p:nvSpPr>
        <p:spPr/>
        <p:txBody>
          <a:bodyPr/>
          <a:lstStyle/>
          <a:p>
            <a:fld id="{2A5522DD-9FE2-45E4-9DF9-FAD8A1C0633A}" type="datetimeFigureOut">
              <a:rPr lang="en-US" smtClean="0"/>
              <a:t>10/5/2024</a:t>
            </a:fld>
            <a:endParaRPr lang="en-US"/>
          </a:p>
        </p:txBody>
      </p:sp>
      <p:sp>
        <p:nvSpPr>
          <p:cNvPr id="5" name="Footer Placeholder 4">
            <a:extLst>
              <a:ext uri="{FF2B5EF4-FFF2-40B4-BE49-F238E27FC236}">
                <a16:creationId xmlns:a16="http://schemas.microsoft.com/office/drawing/2014/main" id="{D12A3201-D9C1-2D54-88BD-17046E9DC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FCDBF-9810-1DAD-69CC-DBB126973B32}"/>
              </a:ext>
            </a:extLst>
          </p:cNvPr>
          <p:cNvSpPr>
            <a:spLocks noGrp="1"/>
          </p:cNvSpPr>
          <p:nvPr>
            <p:ph type="sldNum" sz="quarter" idx="12"/>
          </p:nvPr>
        </p:nvSpPr>
        <p:spPr/>
        <p:txBody>
          <a:bodyPr/>
          <a:lstStyle/>
          <a:p>
            <a:fld id="{8F26BBDF-E3C1-4085-98C0-D4AD08BBDFE4}" type="slidenum">
              <a:rPr lang="en-US" smtClean="0"/>
              <a:t>‹#›</a:t>
            </a:fld>
            <a:endParaRPr lang="en-US"/>
          </a:p>
        </p:txBody>
      </p:sp>
    </p:spTree>
    <p:extLst>
      <p:ext uri="{BB962C8B-B14F-4D97-AF65-F5344CB8AC3E}">
        <p14:creationId xmlns:p14="http://schemas.microsoft.com/office/powerpoint/2010/main" val="2308995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830D-DD66-7D10-C08B-5A363F8265D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6C8FA46-569F-25BF-8872-5DE19962D1DA}"/>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F4E465-DCF5-8F2A-94F2-2F7F4D2B283E}"/>
              </a:ext>
            </a:extLst>
          </p:cNvPr>
          <p:cNvSpPr>
            <a:spLocks noGrp="1"/>
          </p:cNvSpPr>
          <p:nvPr>
            <p:ph type="dt" sz="half" idx="10"/>
          </p:nvPr>
        </p:nvSpPr>
        <p:spPr/>
        <p:txBody>
          <a:bodyPr/>
          <a:lstStyle/>
          <a:p>
            <a:fld id="{2A5522DD-9FE2-45E4-9DF9-FAD8A1C0633A}" type="datetimeFigureOut">
              <a:rPr lang="en-US" smtClean="0"/>
              <a:t>10/5/2024</a:t>
            </a:fld>
            <a:endParaRPr lang="en-US"/>
          </a:p>
        </p:txBody>
      </p:sp>
      <p:sp>
        <p:nvSpPr>
          <p:cNvPr id="5" name="Footer Placeholder 4">
            <a:extLst>
              <a:ext uri="{FF2B5EF4-FFF2-40B4-BE49-F238E27FC236}">
                <a16:creationId xmlns:a16="http://schemas.microsoft.com/office/drawing/2014/main" id="{47ECA31B-963F-5F50-BABE-5A2101B61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0C2C2-4A51-CFED-0C50-AADF3A5C7193}"/>
              </a:ext>
            </a:extLst>
          </p:cNvPr>
          <p:cNvSpPr>
            <a:spLocks noGrp="1"/>
          </p:cNvSpPr>
          <p:nvPr>
            <p:ph type="sldNum" sz="quarter" idx="12"/>
          </p:nvPr>
        </p:nvSpPr>
        <p:spPr/>
        <p:txBody>
          <a:bodyPr/>
          <a:lstStyle/>
          <a:p>
            <a:fld id="{8F26BBDF-E3C1-4085-98C0-D4AD08BBDFE4}" type="slidenum">
              <a:rPr lang="en-US" smtClean="0"/>
              <a:t>‹#›</a:t>
            </a:fld>
            <a:endParaRPr lang="en-US"/>
          </a:p>
        </p:txBody>
      </p:sp>
    </p:spTree>
    <p:extLst>
      <p:ext uri="{BB962C8B-B14F-4D97-AF65-F5344CB8AC3E}">
        <p14:creationId xmlns:p14="http://schemas.microsoft.com/office/powerpoint/2010/main" val="142172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96E3-EC5F-71A4-54C2-859D19AF3A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C8E2D9-C053-A469-17E1-6B6A9024AB8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F9A992-AD0A-424B-1F56-56802ACE463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013179-53B1-5926-009A-C45BF13DED5E}"/>
              </a:ext>
            </a:extLst>
          </p:cNvPr>
          <p:cNvSpPr>
            <a:spLocks noGrp="1"/>
          </p:cNvSpPr>
          <p:nvPr>
            <p:ph type="dt" sz="half" idx="10"/>
          </p:nvPr>
        </p:nvSpPr>
        <p:spPr/>
        <p:txBody>
          <a:bodyPr/>
          <a:lstStyle/>
          <a:p>
            <a:fld id="{2A5522DD-9FE2-45E4-9DF9-FAD8A1C0633A}" type="datetimeFigureOut">
              <a:rPr lang="en-US" smtClean="0"/>
              <a:t>10/5/2024</a:t>
            </a:fld>
            <a:endParaRPr lang="en-US"/>
          </a:p>
        </p:txBody>
      </p:sp>
      <p:sp>
        <p:nvSpPr>
          <p:cNvPr id="6" name="Footer Placeholder 5">
            <a:extLst>
              <a:ext uri="{FF2B5EF4-FFF2-40B4-BE49-F238E27FC236}">
                <a16:creationId xmlns:a16="http://schemas.microsoft.com/office/drawing/2014/main" id="{2C684BBC-FB87-FB55-7237-A743AA47C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506A4-232D-B6BC-36E1-2FF3E5F766F5}"/>
              </a:ext>
            </a:extLst>
          </p:cNvPr>
          <p:cNvSpPr>
            <a:spLocks noGrp="1"/>
          </p:cNvSpPr>
          <p:nvPr>
            <p:ph type="sldNum" sz="quarter" idx="12"/>
          </p:nvPr>
        </p:nvSpPr>
        <p:spPr/>
        <p:txBody>
          <a:bodyPr/>
          <a:lstStyle/>
          <a:p>
            <a:fld id="{8F26BBDF-E3C1-4085-98C0-D4AD08BBDFE4}" type="slidenum">
              <a:rPr lang="en-US" smtClean="0"/>
              <a:t>‹#›</a:t>
            </a:fld>
            <a:endParaRPr lang="en-US"/>
          </a:p>
        </p:txBody>
      </p:sp>
    </p:spTree>
    <p:extLst>
      <p:ext uri="{BB962C8B-B14F-4D97-AF65-F5344CB8AC3E}">
        <p14:creationId xmlns:p14="http://schemas.microsoft.com/office/powerpoint/2010/main" val="3143898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26E-99E1-7EAC-AC56-14FC94571FD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614CBE-E435-07E1-E737-F5F72DCE742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223FA19-83AD-127B-D171-BFE2A3DF3B5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80160-3E3C-5A79-2992-0B9211FC9BD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72ADA84-11D2-4CBD-FC1C-24D75812FBC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8A0DA4-E8A1-2E30-EB96-B7A136665BBD}"/>
              </a:ext>
            </a:extLst>
          </p:cNvPr>
          <p:cNvSpPr>
            <a:spLocks noGrp="1"/>
          </p:cNvSpPr>
          <p:nvPr>
            <p:ph type="dt" sz="half" idx="10"/>
          </p:nvPr>
        </p:nvSpPr>
        <p:spPr/>
        <p:txBody>
          <a:bodyPr/>
          <a:lstStyle/>
          <a:p>
            <a:fld id="{2A5522DD-9FE2-45E4-9DF9-FAD8A1C0633A}" type="datetimeFigureOut">
              <a:rPr lang="en-US" smtClean="0"/>
              <a:t>10/5/2024</a:t>
            </a:fld>
            <a:endParaRPr lang="en-US"/>
          </a:p>
        </p:txBody>
      </p:sp>
      <p:sp>
        <p:nvSpPr>
          <p:cNvPr id="8" name="Footer Placeholder 7">
            <a:extLst>
              <a:ext uri="{FF2B5EF4-FFF2-40B4-BE49-F238E27FC236}">
                <a16:creationId xmlns:a16="http://schemas.microsoft.com/office/drawing/2014/main" id="{357C2273-B905-3766-AF1C-C9EEB3DC1A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340FBE-1A21-1A51-7611-EC4281A8E065}"/>
              </a:ext>
            </a:extLst>
          </p:cNvPr>
          <p:cNvSpPr>
            <a:spLocks noGrp="1"/>
          </p:cNvSpPr>
          <p:nvPr>
            <p:ph type="sldNum" sz="quarter" idx="12"/>
          </p:nvPr>
        </p:nvSpPr>
        <p:spPr/>
        <p:txBody>
          <a:bodyPr/>
          <a:lstStyle/>
          <a:p>
            <a:fld id="{8F26BBDF-E3C1-4085-98C0-D4AD08BBDFE4}" type="slidenum">
              <a:rPr lang="en-US" smtClean="0"/>
              <a:t>‹#›</a:t>
            </a:fld>
            <a:endParaRPr lang="en-US"/>
          </a:p>
        </p:txBody>
      </p:sp>
    </p:spTree>
    <p:extLst>
      <p:ext uri="{BB962C8B-B14F-4D97-AF65-F5344CB8AC3E}">
        <p14:creationId xmlns:p14="http://schemas.microsoft.com/office/powerpoint/2010/main" val="4113732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7477-2687-B3C4-CB5B-EFA271DF2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D47661-21E6-4739-E067-F64C57CC3930}"/>
              </a:ext>
            </a:extLst>
          </p:cNvPr>
          <p:cNvSpPr>
            <a:spLocks noGrp="1"/>
          </p:cNvSpPr>
          <p:nvPr>
            <p:ph type="dt" sz="half" idx="10"/>
          </p:nvPr>
        </p:nvSpPr>
        <p:spPr/>
        <p:txBody>
          <a:bodyPr/>
          <a:lstStyle/>
          <a:p>
            <a:fld id="{2A5522DD-9FE2-45E4-9DF9-FAD8A1C0633A}" type="datetimeFigureOut">
              <a:rPr lang="en-US" smtClean="0"/>
              <a:t>10/5/2024</a:t>
            </a:fld>
            <a:endParaRPr lang="en-US"/>
          </a:p>
        </p:txBody>
      </p:sp>
      <p:sp>
        <p:nvSpPr>
          <p:cNvPr id="4" name="Footer Placeholder 3">
            <a:extLst>
              <a:ext uri="{FF2B5EF4-FFF2-40B4-BE49-F238E27FC236}">
                <a16:creationId xmlns:a16="http://schemas.microsoft.com/office/drawing/2014/main" id="{F40FCD38-1D4E-B29B-291B-2E9D5DDC76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C27349-6B7A-0474-FB1C-741798DF6F4D}"/>
              </a:ext>
            </a:extLst>
          </p:cNvPr>
          <p:cNvSpPr>
            <a:spLocks noGrp="1"/>
          </p:cNvSpPr>
          <p:nvPr>
            <p:ph type="sldNum" sz="quarter" idx="12"/>
          </p:nvPr>
        </p:nvSpPr>
        <p:spPr/>
        <p:txBody>
          <a:bodyPr/>
          <a:lstStyle/>
          <a:p>
            <a:fld id="{8F26BBDF-E3C1-4085-98C0-D4AD08BBDFE4}" type="slidenum">
              <a:rPr lang="en-US" smtClean="0"/>
              <a:t>‹#›</a:t>
            </a:fld>
            <a:endParaRPr lang="en-US"/>
          </a:p>
        </p:txBody>
      </p:sp>
    </p:spTree>
    <p:extLst>
      <p:ext uri="{BB962C8B-B14F-4D97-AF65-F5344CB8AC3E}">
        <p14:creationId xmlns:p14="http://schemas.microsoft.com/office/powerpoint/2010/main" val="2578085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FF39C2-2219-40C6-F111-7B6D2CD9BFB4}"/>
              </a:ext>
            </a:extLst>
          </p:cNvPr>
          <p:cNvSpPr>
            <a:spLocks noGrp="1"/>
          </p:cNvSpPr>
          <p:nvPr>
            <p:ph type="dt" sz="half" idx="10"/>
          </p:nvPr>
        </p:nvSpPr>
        <p:spPr/>
        <p:txBody>
          <a:bodyPr/>
          <a:lstStyle/>
          <a:p>
            <a:fld id="{2A5522DD-9FE2-45E4-9DF9-FAD8A1C0633A}" type="datetimeFigureOut">
              <a:rPr lang="en-US" smtClean="0"/>
              <a:t>10/5/2024</a:t>
            </a:fld>
            <a:endParaRPr lang="en-US"/>
          </a:p>
        </p:txBody>
      </p:sp>
      <p:sp>
        <p:nvSpPr>
          <p:cNvPr id="3" name="Footer Placeholder 2">
            <a:extLst>
              <a:ext uri="{FF2B5EF4-FFF2-40B4-BE49-F238E27FC236}">
                <a16:creationId xmlns:a16="http://schemas.microsoft.com/office/drawing/2014/main" id="{FC779AE0-9E64-3320-AC3E-141CE7A892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68533A-E174-A4CA-DCFA-6329A0CD0E1D}"/>
              </a:ext>
            </a:extLst>
          </p:cNvPr>
          <p:cNvSpPr>
            <a:spLocks noGrp="1"/>
          </p:cNvSpPr>
          <p:nvPr>
            <p:ph type="sldNum" sz="quarter" idx="12"/>
          </p:nvPr>
        </p:nvSpPr>
        <p:spPr/>
        <p:txBody>
          <a:bodyPr/>
          <a:lstStyle/>
          <a:p>
            <a:fld id="{8F26BBDF-E3C1-4085-98C0-D4AD08BBDFE4}" type="slidenum">
              <a:rPr lang="en-US" smtClean="0"/>
              <a:t>‹#›</a:t>
            </a:fld>
            <a:endParaRPr lang="en-US"/>
          </a:p>
        </p:txBody>
      </p:sp>
    </p:spTree>
    <p:extLst>
      <p:ext uri="{BB962C8B-B14F-4D97-AF65-F5344CB8AC3E}">
        <p14:creationId xmlns:p14="http://schemas.microsoft.com/office/powerpoint/2010/main" val="3387504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CB00-0FD2-316A-33BB-12D2597D054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6771EF-73DF-B777-DE48-E98886B654A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6BE42B-61A0-3BA3-9F75-052D6AFA11C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20914AF-FA80-8F8F-D931-B1EC97AC62D9}"/>
              </a:ext>
            </a:extLst>
          </p:cNvPr>
          <p:cNvSpPr>
            <a:spLocks noGrp="1"/>
          </p:cNvSpPr>
          <p:nvPr>
            <p:ph type="dt" sz="half" idx="10"/>
          </p:nvPr>
        </p:nvSpPr>
        <p:spPr/>
        <p:txBody>
          <a:bodyPr/>
          <a:lstStyle/>
          <a:p>
            <a:fld id="{2A5522DD-9FE2-45E4-9DF9-FAD8A1C0633A}" type="datetimeFigureOut">
              <a:rPr lang="en-US" smtClean="0"/>
              <a:t>10/5/2024</a:t>
            </a:fld>
            <a:endParaRPr lang="en-US"/>
          </a:p>
        </p:txBody>
      </p:sp>
      <p:sp>
        <p:nvSpPr>
          <p:cNvPr id="6" name="Footer Placeholder 5">
            <a:extLst>
              <a:ext uri="{FF2B5EF4-FFF2-40B4-BE49-F238E27FC236}">
                <a16:creationId xmlns:a16="http://schemas.microsoft.com/office/drawing/2014/main" id="{9EBDC7CD-9F06-0E2E-0C63-CCC10F246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5E49A-2987-73E0-AFC6-B172ECB6E9FE}"/>
              </a:ext>
            </a:extLst>
          </p:cNvPr>
          <p:cNvSpPr>
            <a:spLocks noGrp="1"/>
          </p:cNvSpPr>
          <p:nvPr>
            <p:ph type="sldNum" sz="quarter" idx="12"/>
          </p:nvPr>
        </p:nvSpPr>
        <p:spPr/>
        <p:txBody>
          <a:bodyPr/>
          <a:lstStyle/>
          <a:p>
            <a:fld id="{8F26BBDF-E3C1-4085-98C0-D4AD08BBDFE4}" type="slidenum">
              <a:rPr lang="en-US" smtClean="0"/>
              <a:t>‹#›</a:t>
            </a:fld>
            <a:endParaRPr lang="en-US"/>
          </a:p>
        </p:txBody>
      </p:sp>
    </p:spTree>
    <p:extLst>
      <p:ext uri="{BB962C8B-B14F-4D97-AF65-F5344CB8AC3E}">
        <p14:creationId xmlns:p14="http://schemas.microsoft.com/office/powerpoint/2010/main" val="107596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5C3379-BC31-47FA-AB4F-7A11438331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225CE66-8E34-4869-B05E-806F06F6F5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8A18A4F-43A4-4EFC-BF54-3ADDD2B81D60}"/>
              </a:ext>
            </a:extLst>
          </p:cNvPr>
          <p:cNvSpPr>
            <a:spLocks noGrp="1" noChangeArrowheads="1"/>
          </p:cNvSpPr>
          <p:nvPr>
            <p:ph type="sldNum" sz="quarter" idx="12"/>
          </p:nvPr>
        </p:nvSpPr>
        <p:spPr>
          <a:ln/>
        </p:spPr>
        <p:txBody>
          <a:bodyPr/>
          <a:lstStyle>
            <a:lvl1pPr>
              <a:defRPr/>
            </a:lvl1pPr>
          </a:lstStyle>
          <a:p>
            <a:pPr>
              <a:defRPr/>
            </a:pPr>
            <a:fld id="{C90CFBDC-B91A-467F-8E9D-2C49103355AA}" type="slidenum">
              <a:rPr lang="en-US" altLang="en-US"/>
              <a:pPr>
                <a:defRPr/>
              </a:pPr>
              <a:t>‹#›</a:t>
            </a:fld>
            <a:endParaRPr lang="en-US" altLang="en-US"/>
          </a:p>
        </p:txBody>
      </p:sp>
    </p:spTree>
    <p:extLst>
      <p:ext uri="{BB962C8B-B14F-4D97-AF65-F5344CB8AC3E}">
        <p14:creationId xmlns:p14="http://schemas.microsoft.com/office/powerpoint/2010/main" val="2324658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A2A5-E56C-7AFF-C196-CD3943D8C54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5C79125-2BBC-E2C1-405E-88A01134430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B1E2C82-0F4E-8CD5-7DB6-68FD8E7469F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6EB915A-574F-CC05-18BD-83C9052C87AB}"/>
              </a:ext>
            </a:extLst>
          </p:cNvPr>
          <p:cNvSpPr>
            <a:spLocks noGrp="1"/>
          </p:cNvSpPr>
          <p:nvPr>
            <p:ph type="dt" sz="half" idx="10"/>
          </p:nvPr>
        </p:nvSpPr>
        <p:spPr/>
        <p:txBody>
          <a:bodyPr/>
          <a:lstStyle/>
          <a:p>
            <a:fld id="{2A5522DD-9FE2-45E4-9DF9-FAD8A1C0633A}" type="datetimeFigureOut">
              <a:rPr lang="en-US" smtClean="0"/>
              <a:t>10/5/2024</a:t>
            </a:fld>
            <a:endParaRPr lang="en-US"/>
          </a:p>
        </p:txBody>
      </p:sp>
      <p:sp>
        <p:nvSpPr>
          <p:cNvPr id="6" name="Footer Placeholder 5">
            <a:extLst>
              <a:ext uri="{FF2B5EF4-FFF2-40B4-BE49-F238E27FC236}">
                <a16:creationId xmlns:a16="http://schemas.microsoft.com/office/drawing/2014/main" id="{60EA6C64-56D8-247A-562F-01C5A32EB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00BF1-EEF4-D2D6-9D50-E397A4B9FEF5}"/>
              </a:ext>
            </a:extLst>
          </p:cNvPr>
          <p:cNvSpPr>
            <a:spLocks noGrp="1"/>
          </p:cNvSpPr>
          <p:nvPr>
            <p:ph type="sldNum" sz="quarter" idx="12"/>
          </p:nvPr>
        </p:nvSpPr>
        <p:spPr/>
        <p:txBody>
          <a:bodyPr/>
          <a:lstStyle/>
          <a:p>
            <a:fld id="{8F26BBDF-E3C1-4085-98C0-D4AD08BBDFE4}" type="slidenum">
              <a:rPr lang="en-US" smtClean="0"/>
              <a:t>‹#›</a:t>
            </a:fld>
            <a:endParaRPr lang="en-US"/>
          </a:p>
        </p:txBody>
      </p:sp>
    </p:spTree>
    <p:extLst>
      <p:ext uri="{BB962C8B-B14F-4D97-AF65-F5344CB8AC3E}">
        <p14:creationId xmlns:p14="http://schemas.microsoft.com/office/powerpoint/2010/main" val="2755690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CD1F6-AA22-8D18-4490-5E57517401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C4ADA1-DDFD-45A4-A92D-A652E2F592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35694-DE1B-C006-A51F-A3172E988C50}"/>
              </a:ext>
            </a:extLst>
          </p:cNvPr>
          <p:cNvSpPr>
            <a:spLocks noGrp="1"/>
          </p:cNvSpPr>
          <p:nvPr>
            <p:ph type="dt" sz="half" idx="10"/>
          </p:nvPr>
        </p:nvSpPr>
        <p:spPr/>
        <p:txBody>
          <a:bodyPr/>
          <a:lstStyle/>
          <a:p>
            <a:fld id="{2A5522DD-9FE2-45E4-9DF9-FAD8A1C0633A}" type="datetimeFigureOut">
              <a:rPr lang="en-US" smtClean="0"/>
              <a:t>10/5/2024</a:t>
            </a:fld>
            <a:endParaRPr lang="en-US"/>
          </a:p>
        </p:txBody>
      </p:sp>
      <p:sp>
        <p:nvSpPr>
          <p:cNvPr id="5" name="Footer Placeholder 4">
            <a:extLst>
              <a:ext uri="{FF2B5EF4-FFF2-40B4-BE49-F238E27FC236}">
                <a16:creationId xmlns:a16="http://schemas.microsoft.com/office/drawing/2014/main" id="{80B152AA-6552-5AF3-C15E-4B5135539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20E34-83EC-4263-F221-A2AEB652FE25}"/>
              </a:ext>
            </a:extLst>
          </p:cNvPr>
          <p:cNvSpPr>
            <a:spLocks noGrp="1"/>
          </p:cNvSpPr>
          <p:nvPr>
            <p:ph type="sldNum" sz="quarter" idx="12"/>
          </p:nvPr>
        </p:nvSpPr>
        <p:spPr/>
        <p:txBody>
          <a:bodyPr/>
          <a:lstStyle/>
          <a:p>
            <a:fld id="{8F26BBDF-E3C1-4085-98C0-D4AD08BBDFE4}" type="slidenum">
              <a:rPr lang="en-US" smtClean="0"/>
              <a:t>‹#›</a:t>
            </a:fld>
            <a:endParaRPr lang="en-US"/>
          </a:p>
        </p:txBody>
      </p:sp>
    </p:spTree>
    <p:extLst>
      <p:ext uri="{BB962C8B-B14F-4D97-AF65-F5344CB8AC3E}">
        <p14:creationId xmlns:p14="http://schemas.microsoft.com/office/powerpoint/2010/main" val="1191131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1FD49-DA3E-594A-B91A-E7ED6D52E82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75AE49-2938-E3F0-AF84-30B1F4221433}"/>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73FAB-FDF4-5075-32E5-F140928D3C95}"/>
              </a:ext>
            </a:extLst>
          </p:cNvPr>
          <p:cNvSpPr>
            <a:spLocks noGrp="1"/>
          </p:cNvSpPr>
          <p:nvPr>
            <p:ph type="dt" sz="half" idx="10"/>
          </p:nvPr>
        </p:nvSpPr>
        <p:spPr/>
        <p:txBody>
          <a:bodyPr/>
          <a:lstStyle/>
          <a:p>
            <a:fld id="{2A5522DD-9FE2-45E4-9DF9-FAD8A1C0633A}" type="datetimeFigureOut">
              <a:rPr lang="en-US" smtClean="0"/>
              <a:t>10/5/2024</a:t>
            </a:fld>
            <a:endParaRPr lang="en-US"/>
          </a:p>
        </p:txBody>
      </p:sp>
      <p:sp>
        <p:nvSpPr>
          <p:cNvPr id="5" name="Footer Placeholder 4">
            <a:extLst>
              <a:ext uri="{FF2B5EF4-FFF2-40B4-BE49-F238E27FC236}">
                <a16:creationId xmlns:a16="http://schemas.microsoft.com/office/drawing/2014/main" id="{64969885-90AC-AF08-2785-908F752DD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49A4A-5822-45DA-CE56-8C93E8C37349}"/>
              </a:ext>
            </a:extLst>
          </p:cNvPr>
          <p:cNvSpPr>
            <a:spLocks noGrp="1"/>
          </p:cNvSpPr>
          <p:nvPr>
            <p:ph type="sldNum" sz="quarter" idx="12"/>
          </p:nvPr>
        </p:nvSpPr>
        <p:spPr/>
        <p:txBody>
          <a:bodyPr/>
          <a:lstStyle/>
          <a:p>
            <a:fld id="{8F26BBDF-E3C1-4085-98C0-D4AD08BBDFE4}" type="slidenum">
              <a:rPr lang="en-US" smtClean="0"/>
              <a:t>‹#›</a:t>
            </a:fld>
            <a:endParaRPr lang="en-US"/>
          </a:p>
        </p:txBody>
      </p:sp>
    </p:spTree>
    <p:extLst>
      <p:ext uri="{BB962C8B-B14F-4D97-AF65-F5344CB8AC3E}">
        <p14:creationId xmlns:p14="http://schemas.microsoft.com/office/powerpoint/2010/main" val="183613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082F7C9-EC3E-4458-80C0-AF1B584202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A81610E-A99F-485B-BA64-EC2008F6E0E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5F2B4D5-0351-47E1-B7FF-F4D3473B497B}"/>
              </a:ext>
            </a:extLst>
          </p:cNvPr>
          <p:cNvSpPr>
            <a:spLocks noGrp="1" noChangeArrowheads="1"/>
          </p:cNvSpPr>
          <p:nvPr>
            <p:ph type="sldNum" sz="quarter" idx="12"/>
          </p:nvPr>
        </p:nvSpPr>
        <p:spPr>
          <a:ln/>
        </p:spPr>
        <p:txBody>
          <a:bodyPr/>
          <a:lstStyle>
            <a:lvl1pPr>
              <a:defRPr/>
            </a:lvl1pPr>
          </a:lstStyle>
          <a:p>
            <a:pPr>
              <a:defRPr/>
            </a:pPr>
            <a:fld id="{69DB1EBE-6944-4F34-9F51-859691BA7BD1}" type="slidenum">
              <a:rPr lang="en-US" altLang="en-US"/>
              <a:pPr>
                <a:defRPr/>
              </a:pPr>
              <a:t>‹#›</a:t>
            </a:fld>
            <a:endParaRPr lang="en-US" altLang="en-US"/>
          </a:p>
        </p:txBody>
      </p:sp>
    </p:spTree>
    <p:extLst>
      <p:ext uri="{BB962C8B-B14F-4D97-AF65-F5344CB8AC3E}">
        <p14:creationId xmlns:p14="http://schemas.microsoft.com/office/powerpoint/2010/main" val="113341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689EAC4-B2FA-414E-89B5-EDD35D65D2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AC45008-D28C-4220-AEBB-790A4AFEFC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F4593C4-8EFF-4BEF-9FA4-85083EFB81A3}"/>
              </a:ext>
            </a:extLst>
          </p:cNvPr>
          <p:cNvSpPr>
            <a:spLocks noGrp="1" noChangeArrowheads="1"/>
          </p:cNvSpPr>
          <p:nvPr>
            <p:ph type="sldNum" sz="quarter" idx="12"/>
          </p:nvPr>
        </p:nvSpPr>
        <p:spPr>
          <a:ln/>
        </p:spPr>
        <p:txBody>
          <a:bodyPr/>
          <a:lstStyle>
            <a:lvl1pPr>
              <a:defRPr/>
            </a:lvl1pPr>
          </a:lstStyle>
          <a:p>
            <a:pPr>
              <a:defRPr/>
            </a:pPr>
            <a:fld id="{68C5E514-0367-4D20-A17F-1936DCC6DD81}" type="slidenum">
              <a:rPr lang="en-US" altLang="en-US"/>
              <a:pPr>
                <a:defRPr/>
              </a:pPr>
              <a:t>‹#›</a:t>
            </a:fld>
            <a:endParaRPr lang="en-US" altLang="en-US"/>
          </a:p>
        </p:txBody>
      </p:sp>
    </p:spTree>
    <p:extLst>
      <p:ext uri="{BB962C8B-B14F-4D97-AF65-F5344CB8AC3E}">
        <p14:creationId xmlns:p14="http://schemas.microsoft.com/office/powerpoint/2010/main" val="60719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7CE9BBD-CC16-4827-8811-6B0D172A11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72644D3-3A5E-46DA-A294-2E8811C605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FA799CF8-9B04-4379-9C83-E73A4C0C7BB5}"/>
              </a:ext>
            </a:extLst>
          </p:cNvPr>
          <p:cNvSpPr>
            <a:spLocks noGrp="1" noChangeArrowheads="1"/>
          </p:cNvSpPr>
          <p:nvPr>
            <p:ph type="sldNum" sz="quarter" idx="12"/>
          </p:nvPr>
        </p:nvSpPr>
        <p:spPr>
          <a:ln/>
        </p:spPr>
        <p:txBody>
          <a:bodyPr/>
          <a:lstStyle>
            <a:lvl1pPr>
              <a:defRPr/>
            </a:lvl1pPr>
          </a:lstStyle>
          <a:p>
            <a:pPr>
              <a:defRPr/>
            </a:pPr>
            <a:fld id="{578C4C24-3B97-4E18-93F4-C554C9E10CFA}" type="slidenum">
              <a:rPr lang="en-US" altLang="en-US"/>
              <a:pPr>
                <a:defRPr/>
              </a:pPr>
              <a:t>‹#›</a:t>
            </a:fld>
            <a:endParaRPr lang="en-US" altLang="en-US"/>
          </a:p>
        </p:txBody>
      </p:sp>
    </p:spTree>
    <p:extLst>
      <p:ext uri="{BB962C8B-B14F-4D97-AF65-F5344CB8AC3E}">
        <p14:creationId xmlns:p14="http://schemas.microsoft.com/office/powerpoint/2010/main" val="426008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C498C94-8596-4AD2-AEE7-DB6DFEF6EB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2C91265-9F9B-43CF-8CDC-60F3BA0828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0856642-1F40-4CE6-875F-9D6AF699AF24}"/>
              </a:ext>
            </a:extLst>
          </p:cNvPr>
          <p:cNvSpPr>
            <a:spLocks noGrp="1" noChangeArrowheads="1"/>
          </p:cNvSpPr>
          <p:nvPr>
            <p:ph type="sldNum" sz="quarter" idx="12"/>
          </p:nvPr>
        </p:nvSpPr>
        <p:spPr>
          <a:ln/>
        </p:spPr>
        <p:txBody>
          <a:bodyPr/>
          <a:lstStyle>
            <a:lvl1pPr>
              <a:defRPr/>
            </a:lvl1pPr>
          </a:lstStyle>
          <a:p>
            <a:pPr>
              <a:defRPr/>
            </a:pPr>
            <a:fld id="{05841BA1-A957-4C5D-A98E-9C0E285DEDCD}" type="slidenum">
              <a:rPr lang="en-US" altLang="en-US"/>
              <a:pPr>
                <a:defRPr/>
              </a:pPr>
              <a:t>‹#›</a:t>
            </a:fld>
            <a:endParaRPr lang="en-US" altLang="en-US"/>
          </a:p>
        </p:txBody>
      </p:sp>
    </p:spTree>
    <p:extLst>
      <p:ext uri="{BB962C8B-B14F-4D97-AF65-F5344CB8AC3E}">
        <p14:creationId xmlns:p14="http://schemas.microsoft.com/office/powerpoint/2010/main" val="2484857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ADEF0D-30DE-4FC5-B949-145FF57209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7F6C5AE-7739-47F5-B192-0CA43D1586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D287E46-2F71-4E97-832B-33F727D53ACF}"/>
              </a:ext>
            </a:extLst>
          </p:cNvPr>
          <p:cNvSpPr>
            <a:spLocks noGrp="1" noChangeArrowheads="1"/>
          </p:cNvSpPr>
          <p:nvPr>
            <p:ph type="sldNum" sz="quarter" idx="12"/>
          </p:nvPr>
        </p:nvSpPr>
        <p:spPr>
          <a:ln/>
        </p:spPr>
        <p:txBody>
          <a:bodyPr/>
          <a:lstStyle>
            <a:lvl1pPr>
              <a:defRPr/>
            </a:lvl1pPr>
          </a:lstStyle>
          <a:p>
            <a:pPr>
              <a:defRPr/>
            </a:pPr>
            <a:fld id="{CF2FDF13-C53B-4C3D-B419-3244FA25AA50}" type="slidenum">
              <a:rPr lang="en-US" altLang="en-US"/>
              <a:pPr>
                <a:defRPr/>
              </a:pPr>
              <a:t>‹#›</a:t>
            </a:fld>
            <a:endParaRPr lang="en-US" altLang="en-US"/>
          </a:p>
        </p:txBody>
      </p:sp>
    </p:spTree>
    <p:extLst>
      <p:ext uri="{BB962C8B-B14F-4D97-AF65-F5344CB8AC3E}">
        <p14:creationId xmlns:p14="http://schemas.microsoft.com/office/powerpoint/2010/main" val="68816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69D358C-C5D1-4410-A31C-84ACF3114B0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9FEBD1E-DAAE-485E-96D2-0E38F4C989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63B4AF8-62B1-44A1-B28F-5D1A7FAEA21D}"/>
              </a:ext>
            </a:extLst>
          </p:cNvPr>
          <p:cNvSpPr>
            <a:spLocks noGrp="1" noChangeArrowheads="1"/>
          </p:cNvSpPr>
          <p:nvPr>
            <p:ph type="sldNum" sz="quarter" idx="12"/>
          </p:nvPr>
        </p:nvSpPr>
        <p:spPr>
          <a:ln/>
        </p:spPr>
        <p:txBody>
          <a:bodyPr/>
          <a:lstStyle>
            <a:lvl1pPr>
              <a:defRPr/>
            </a:lvl1pPr>
          </a:lstStyle>
          <a:p>
            <a:pPr>
              <a:defRPr/>
            </a:pPr>
            <a:fld id="{55B6247C-FC85-4CA4-BF9E-D9327334A461}" type="slidenum">
              <a:rPr lang="en-US" altLang="en-US"/>
              <a:pPr>
                <a:defRPr/>
              </a:pPr>
              <a:t>‹#›</a:t>
            </a:fld>
            <a:endParaRPr lang="en-US" altLang="en-US"/>
          </a:p>
        </p:txBody>
      </p:sp>
    </p:spTree>
    <p:extLst>
      <p:ext uri="{BB962C8B-B14F-4D97-AF65-F5344CB8AC3E}">
        <p14:creationId xmlns:p14="http://schemas.microsoft.com/office/powerpoint/2010/main" val="225089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D41BE0E-1A6A-435F-B4D0-99E6FEECB7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EC9C28C-6547-4D8F-8DFE-C8AF58200B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65004E1-78FC-4D21-B71B-135390EC16CF}"/>
              </a:ext>
            </a:extLst>
          </p:cNvPr>
          <p:cNvSpPr>
            <a:spLocks noGrp="1" noChangeArrowheads="1"/>
          </p:cNvSpPr>
          <p:nvPr>
            <p:ph type="sldNum" sz="quarter" idx="12"/>
          </p:nvPr>
        </p:nvSpPr>
        <p:spPr>
          <a:ln/>
        </p:spPr>
        <p:txBody>
          <a:bodyPr/>
          <a:lstStyle>
            <a:lvl1pPr>
              <a:defRPr/>
            </a:lvl1pPr>
          </a:lstStyle>
          <a:p>
            <a:pPr>
              <a:defRPr/>
            </a:pPr>
            <a:fld id="{B639A979-B5CF-4D73-8D40-78FF0D3893C2}" type="slidenum">
              <a:rPr lang="en-US" altLang="en-US"/>
              <a:pPr>
                <a:defRPr/>
              </a:pPr>
              <a:t>‹#›</a:t>
            </a:fld>
            <a:endParaRPr lang="en-US" altLang="en-US"/>
          </a:p>
        </p:txBody>
      </p:sp>
    </p:spTree>
    <p:extLst>
      <p:ext uri="{BB962C8B-B14F-4D97-AF65-F5344CB8AC3E}">
        <p14:creationId xmlns:p14="http://schemas.microsoft.com/office/powerpoint/2010/main" val="67505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B4B0F31-D2B6-48D8-AFEA-A316FBD349B9}"/>
              </a:ext>
            </a:extLst>
          </p:cNvPr>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8E8F2FD-1507-40A8-8CAC-C48E44750C7A}"/>
              </a:ext>
            </a:extLst>
          </p:cNvPr>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41B7125-B6C5-4B94-8ED3-4058F0BB4000}"/>
              </a:ext>
            </a:extLst>
          </p:cNvPr>
          <p:cNvSpPr>
            <a:spLocks noGrp="1" noChangeArrowheads="1"/>
          </p:cNvSpPr>
          <p:nvPr>
            <p:ph type="dt" sz="half" idx="2"/>
          </p:nvPr>
        </p:nvSpPr>
        <p:spPr bwMode="auto">
          <a:xfrm>
            <a:off x="6858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US" altLang="en-US"/>
          </a:p>
        </p:txBody>
      </p:sp>
      <p:sp>
        <p:nvSpPr>
          <p:cNvPr id="1029" name="Rectangle 5">
            <a:extLst>
              <a:ext uri="{FF2B5EF4-FFF2-40B4-BE49-F238E27FC236}">
                <a16:creationId xmlns:a16="http://schemas.microsoft.com/office/drawing/2014/main" id="{E41C9528-3C88-4404-A53C-513CA850263C}"/>
              </a:ext>
            </a:extLst>
          </p:cNvPr>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US" altLang="en-US"/>
          </a:p>
        </p:txBody>
      </p:sp>
      <p:sp>
        <p:nvSpPr>
          <p:cNvPr id="1030" name="Rectangle 6">
            <a:extLst>
              <a:ext uri="{FF2B5EF4-FFF2-40B4-BE49-F238E27FC236}">
                <a16:creationId xmlns:a16="http://schemas.microsoft.com/office/drawing/2014/main" id="{CA3EC111-9B71-4764-80B9-E2138D97E108}"/>
              </a:ext>
            </a:extLst>
          </p:cNvPr>
          <p:cNvSpPr>
            <a:spLocks noGrp="1" noChangeArrowheads="1"/>
          </p:cNvSpPr>
          <p:nvPr>
            <p:ph type="sldNum" sz="quarter" idx="4"/>
          </p:nvPr>
        </p:nvSpPr>
        <p:spPr bwMode="auto">
          <a:xfrm>
            <a:off x="65532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5B1BE2A6-6CFA-4679-8E3E-A45A037CF386}" type="slidenum">
              <a:rPr lang="en-US" altLang="en-US"/>
              <a:pPr>
                <a:defRPr/>
              </a:pPr>
              <a:t>‹#›</a:t>
            </a:fld>
            <a:endParaRPr lang="en-US" altLang="en-US"/>
          </a:p>
        </p:txBody>
      </p:sp>
      <p:sp>
        <p:nvSpPr>
          <p:cNvPr id="1031" name="Text Box 2061">
            <a:extLst>
              <a:ext uri="{FF2B5EF4-FFF2-40B4-BE49-F238E27FC236}">
                <a16:creationId xmlns:a16="http://schemas.microsoft.com/office/drawing/2014/main" id="{88C68C81-BDA1-4287-93B3-580AE4DBEE97}"/>
              </a:ext>
            </a:extLst>
          </p:cNvPr>
          <p:cNvSpPr txBox="1">
            <a:spLocks noChangeArrowheads="1"/>
          </p:cNvSpPr>
          <p:nvPr/>
        </p:nvSpPr>
        <p:spPr bwMode="auto">
          <a:xfrm>
            <a:off x="3344851" y="4876800"/>
            <a:ext cx="24320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2"/>
                </a:solidFill>
                <a:latin typeface="Times New Roman" pitchFamily="18" charset="0"/>
              </a:defRPr>
            </a:lvl1pPr>
            <a:lvl2pPr marL="742950" indent="-285750" eaLnBrk="0" hangingPunct="0">
              <a:defRPr sz="2400">
                <a:solidFill>
                  <a:schemeClr val="bg2"/>
                </a:solidFill>
                <a:latin typeface="Times New Roman" pitchFamily="18" charset="0"/>
              </a:defRPr>
            </a:lvl2pPr>
            <a:lvl3pPr marL="1143000" indent="-228600" eaLnBrk="0" hangingPunct="0">
              <a:defRPr sz="2400">
                <a:solidFill>
                  <a:schemeClr val="bg2"/>
                </a:solidFill>
                <a:latin typeface="Times New Roman" pitchFamily="18" charset="0"/>
              </a:defRPr>
            </a:lvl3pPr>
            <a:lvl4pPr marL="1600200" indent="-228600" eaLnBrk="0" hangingPunct="0">
              <a:defRPr sz="2400">
                <a:solidFill>
                  <a:schemeClr val="bg2"/>
                </a:solidFill>
                <a:latin typeface="Times New Roman" pitchFamily="18" charset="0"/>
              </a:defRPr>
            </a:lvl4pPr>
            <a:lvl5pPr marL="2057400" indent="-228600" eaLnBrk="0" hangingPunct="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r>
              <a:rPr lang="en-US" altLang="en-US" sz="1400">
                <a:latin typeface="Comic Sans MS" pitchFamily="66" charset="0"/>
              </a:rPr>
              <a:t>www.Build-It-Yourself.com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737CFC-F7A7-D31F-6756-037FE31FFD0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03B00-4548-66DA-FFC3-2189E494B5C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8A6E2-442D-ACA3-723F-FF061695EE3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2A5522DD-9FE2-45E4-9DF9-FAD8A1C0633A}" type="datetimeFigureOut">
              <a:rPr lang="en-US" smtClean="0"/>
              <a:t>10/5/2024</a:t>
            </a:fld>
            <a:endParaRPr lang="en-US"/>
          </a:p>
        </p:txBody>
      </p:sp>
      <p:sp>
        <p:nvSpPr>
          <p:cNvPr id="5" name="Footer Placeholder 4">
            <a:extLst>
              <a:ext uri="{FF2B5EF4-FFF2-40B4-BE49-F238E27FC236}">
                <a16:creationId xmlns:a16="http://schemas.microsoft.com/office/drawing/2014/main" id="{51617684-14EE-AC42-D162-F1F4CC07354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D79A450-43B3-963F-9C1F-1ACBAEF33EF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8F26BBDF-E3C1-4085-98C0-D4AD08BBDFE4}" type="slidenum">
              <a:rPr lang="en-US" smtClean="0"/>
              <a:t>‹#›</a:t>
            </a:fld>
            <a:endParaRPr lang="en-US"/>
          </a:p>
        </p:txBody>
      </p:sp>
    </p:spTree>
    <p:extLst>
      <p:ext uri="{BB962C8B-B14F-4D97-AF65-F5344CB8AC3E}">
        <p14:creationId xmlns:p14="http://schemas.microsoft.com/office/powerpoint/2010/main" val="1435252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youtube.com/watch?v=wVP5zVHGSYo" TargetMode="External"/><Relationship Id="rId7" Type="http://schemas.openxmlformats.org/officeDocument/2006/relationships/hyperlink" Target="http://www.youtube.com/watch?v=FGngcQb_0qg" TargetMode="External"/><Relationship Id="rId2" Type="http://schemas.openxmlformats.org/officeDocument/2006/relationships/hyperlink" Target="https://www.youtube.com/watch?v=8iEjwa6JZg4" TargetMode="External"/><Relationship Id="rId1" Type="http://schemas.openxmlformats.org/officeDocument/2006/relationships/slideLayout" Target="../slideLayouts/slideLayout1.xml"/><Relationship Id="rId6" Type="http://schemas.openxmlformats.org/officeDocument/2006/relationships/hyperlink" Target="https://www.youtube.com/watch?v=wvH55b_6So4" TargetMode="External"/><Relationship Id="rId5" Type="http://schemas.openxmlformats.org/officeDocument/2006/relationships/hyperlink" Target="https://www.youtube.com/watch?v=k0B1hgP1tlE" TargetMode="External"/><Relationship Id="rId4" Type="http://schemas.openxmlformats.org/officeDocument/2006/relationships/hyperlink" Target="https://www.youtube.com/watch?v=kwedBdWIRuQ"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www.youtube.com/watch?v=sVx825zE1-8&amp;list=UUh48IssVb95iYeJfHF9SJIw"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s://www.youtube.com/watch?v=TIDu6YopL9A"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7.png"/><Relationship Id="rId7" Type="http://schemas.openxmlformats.org/officeDocument/2006/relationships/hyperlink" Target="https://youtu.be/6g7Lg7yvrqc"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youtu.be/amcWnPW-sZ0" TargetMode="External"/><Relationship Id="rId5" Type="http://schemas.openxmlformats.org/officeDocument/2006/relationships/image" Target="../media/image4.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8">
            <a:extLst>
              <a:ext uri="{FF2B5EF4-FFF2-40B4-BE49-F238E27FC236}">
                <a16:creationId xmlns:a16="http://schemas.microsoft.com/office/drawing/2014/main" id="{2ECDB8C1-F49D-4C10-B4B8-B2C229D0A0BA}"/>
              </a:ext>
            </a:extLst>
          </p:cNvPr>
          <p:cNvSpPr>
            <a:spLocks noChangeShapeType="1"/>
          </p:cNvSpPr>
          <p:nvPr/>
        </p:nvSpPr>
        <p:spPr bwMode="auto">
          <a:xfrm flipH="1">
            <a:off x="1524000" y="1072754"/>
            <a:ext cx="6096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099" name="Picture 31" descr="F:\Users\John\Dropbox\administration\stationary\biy-logos\biy-logo-350.jpg">
            <a:extLst>
              <a:ext uri="{FF2B5EF4-FFF2-40B4-BE49-F238E27FC236}">
                <a16:creationId xmlns:a16="http://schemas.microsoft.com/office/drawing/2014/main" id="{932909FF-7F62-47AF-A552-761B698BC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14350"/>
            <a:ext cx="3182938" cy="44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F1D6423-1C54-4681-A2FE-BD09394C31A1}"/>
              </a:ext>
            </a:extLst>
          </p:cNvPr>
          <p:cNvSpPr>
            <a:spLocks noGrp="1"/>
          </p:cNvSpPr>
          <p:nvPr>
            <p:ph type="ctrTitle"/>
          </p:nvPr>
        </p:nvSpPr>
        <p:spPr>
          <a:xfrm>
            <a:off x="533400" y="844154"/>
            <a:ext cx="8229600" cy="1102519"/>
          </a:xfrm>
        </p:spPr>
        <p:txBody>
          <a:bodyPr/>
          <a:lstStyle/>
          <a:p>
            <a:pPr>
              <a:defRPr/>
            </a:pPr>
            <a:r>
              <a:rPr lang="en-US" sz="3200" dirty="0">
                <a:solidFill>
                  <a:schemeClr val="bg1">
                    <a:lumMod val="50000"/>
                  </a:schemeClr>
                </a:solidFill>
                <a:latin typeface="Comic Sans MS" panose="030F0702030302020204" pitchFamily="66" charset="0"/>
              </a:rPr>
              <a:t>Chain Reaction Contraptions</a:t>
            </a:r>
          </a:p>
        </p:txBody>
      </p:sp>
      <p:sp>
        <p:nvSpPr>
          <p:cNvPr id="4101" name="Subtitle 2">
            <a:extLst>
              <a:ext uri="{FF2B5EF4-FFF2-40B4-BE49-F238E27FC236}">
                <a16:creationId xmlns:a16="http://schemas.microsoft.com/office/drawing/2014/main" id="{A56DA722-609C-41F4-9B02-845168E6153D}"/>
              </a:ext>
            </a:extLst>
          </p:cNvPr>
          <p:cNvSpPr>
            <a:spLocks noGrp="1"/>
          </p:cNvSpPr>
          <p:nvPr>
            <p:ph type="subTitle" idx="1"/>
          </p:nvPr>
        </p:nvSpPr>
        <p:spPr>
          <a:xfrm>
            <a:off x="457200" y="1714500"/>
            <a:ext cx="8229600" cy="285750"/>
          </a:xfrm>
        </p:spPr>
        <p:txBody>
          <a:bodyPr/>
          <a:lstStyle/>
          <a:p>
            <a:r>
              <a:rPr lang="en-US" altLang="en-US" sz="1800" dirty="0">
                <a:latin typeface="Comic Sans MS" panose="030F0702030302020204" pitchFamily="66" charset="0"/>
              </a:rPr>
              <a:t>“Teamwork makes the dream work!”</a:t>
            </a:r>
          </a:p>
        </p:txBody>
      </p:sp>
      <p:sp>
        <p:nvSpPr>
          <p:cNvPr id="8" name="Rectangle 7"/>
          <p:cNvSpPr/>
          <p:nvPr/>
        </p:nvSpPr>
        <p:spPr bwMode="auto">
          <a:xfrm>
            <a:off x="2590800" y="2181652"/>
            <a:ext cx="4114800" cy="2276048"/>
          </a:xfrm>
          <a:prstGeom prst="rect">
            <a:avLst/>
          </a:prstGeom>
          <a:solidFill>
            <a:schemeClr val="tx1">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pic>
        <p:nvPicPr>
          <p:cNvPr id="10" name="Picture 8" descr="Image result for rube goldberg machine">
            <a:extLst>
              <a:ext uri="{FF2B5EF4-FFF2-40B4-BE49-F238E27FC236}">
                <a16:creationId xmlns:a16="http://schemas.microsoft.com/office/drawing/2014/main" id="{80E3BBB2-7BED-4EA9-95A4-6E86BBD248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6144" y="2252551"/>
            <a:ext cx="3964112" cy="213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752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B7237F-422C-47DF-B88F-6AD31C4D4DAC}"/>
              </a:ext>
            </a:extLst>
          </p:cNvPr>
          <p:cNvPicPr>
            <a:picLocks noChangeAspect="1"/>
          </p:cNvPicPr>
          <p:nvPr/>
        </p:nvPicPr>
        <p:blipFill>
          <a:blip r:embed="rId3"/>
          <a:stretch>
            <a:fillRect/>
          </a:stretch>
        </p:blipFill>
        <p:spPr>
          <a:xfrm>
            <a:off x="685800" y="802576"/>
            <a:ext cx="3124200" cy="3571874"/>
          </a:xfrm>
          <a:prstGeom prst="rect">
            <a:avLst/>
          </a:prstGeom>
        </p:spPr>
      </p:pic>
      <p:sp>
        <p:nvSpPr>
          <p:cNvPr id="18434"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Break Mission Into Simple Parts</a:t>
            </a:r>
          </a:p>
        </p:txBody>
      </p:sp>
      <p:pic>
        <p:nvPicPr>
          <p:cNvPr id="18436"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Module: Coin Sensor/Trigger</a:t>
            </a:r>
          </a:p>
          <a:p>
            <a:pPr eaLnBrk="1" hangingPunct="1">
              <a:spcBef>
                <a:spcPct val="0"/>
              </a:spcBef>
              <a:buNone/>
            </a:pPr>
            <a:r>
              <a:rPr lang="en-US" altLang="en-US" sz="1800" dirty="0">
                <a:solidFill>
                  <a:schemeClr val="tx1">
                    <a:lumMod val="75000"/>
                  </a:schemeClr>
                </a:solidFill>
                <a:latin typeface="Comic Sans MS" panose="030F0702030302020204" pitchFamily="66" charset="0"/>
                <a:cs typeface="Arial" panose="020B0604020202020204" pitchFamily="34" charset="0"/>
              </a:rPr>
              <a:t>Module: Ramp</a:t>
            </a:r>
          </a:p>
          <a:p>
            <a:pPr eaLnBrk="1" hangingPunct="1">
              <a:spcBef>
                <a:spcPct val="0"/>
              </a:spcBef>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None/>
            </a:pPr>
            <a:r>
              <a:rPr lang="en-US" altLang="en-US" sz="1800" dirty="0">
                <a:solidFill>
                  <a:schemeClr val="tx1">
                    <a:lumMod val="75000"/>
                  </a:schemeClr>
                </a:solidFill>
                <a:latin typeface="Comic Sans MS" panose="030F0702030302020204" pitchFamily="66" charset="0"/>
                <a:cs typeface="Arial" panose="020B0604020202020204" pitchFamily="34" charset="0"/>
              </a:rPr>
              <a:t>Lever equation</a:t>
            </a:r>
          </a:p>
          <a:p>
            <a:pPr eaLnBrk="1" hangingPunct="1">
              <a:spcBef>
                <a:spcPct val="0"/>
              </a:spcBef>
              <a:buNone/>
            </a:pPr>
            <a:r>
              <a:rPr lang="en-US" altLang="en-US" sz="1800" dirty="0">
                <a:solidFill>
                  <a:schemeClr val="tx1">
                    <a:lumMod val="75000"/>
                  </a:schemeClr>
                </a:solidFill>
                <a:latin typeface="Comic Sans MS" panose="030F0702030302020204" pitchFamily="66" charset="0"/>
                <a:cs typeface="Arial" panose="020B0604020202020204" pitchFamily="34" charset="0"/>
              </a:rPr>
              <a:t>W1 x L1 = W2 x L2</a:t>
            </a:r>
          </a:p>
          <a:p>
            <a:pPr eaLnBrk="1" hangingPunct="1">
              <a:spcBef>
                <a:spcPct val="0"/>
              </a:spcBef>
              <a:buNone/>
            </a:pPr>
            <a:r>
              <a:rPr lang="en-US" altLang="en-US" sz="1800" dirty="0">
                <a:solidFill>
                  <a:schemeClr val="tx1">
                    <a:lumMod val="75000"/>
                  </a:schemeClr>
                </a:solidFill>
                <a:latin typeface="Comic Sans MS" panose="030F0702030302020204" pitchFamily="66" charset="0"/>
                <a:cs typeface="Arial" panose="020B0604020202020204" pitchFamily="34" charset="0"/>
              </a:rPr>
              <a:t>If W1 x L1 &gt; W2 x L2  … What happens?</a:t>
            </a:r>
          </a:p>
        </p:txBody>
      </p:sp>
    </p:spTree>
    <p:extLst>
      <p:ext uri="{BB962C8B-B14F-4D97-AF65-F5344CB8AC3E}">
        <p14:creationId xmlns:p14="http://schemas.microsoft.com/office/powerpoint/2010/main" val="158824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ubTitle" idx="1"/>
          </p:nvPr>
        </p:nvSpPr>
        <p:spPr>
          <a:xfrm>
            <a:off x="381000" y="1428750"/>
            <a:ext cx="8305800" cy="1314450"/>
          </a:xfrm>
        </p:spPr>
        <p:txBody>
          <a:bodyPr/>
          <a:lstStyle/>
          <a:p>
            <a:pPr algn="l" eaLnBrk="1" hangingPunct="1"/>
            <a:r>
              <a:rPr lang="en-US" altLang="en-US" sz="2000" dirty="0">
                <a:solidFill>
                  <a:srgbClr val="333333"/>
                </a:solidFill>
                <a:latin typeface="Comic Sans MS" panose="030F0702030302020204" pitchFamily="66" charset="0"/>
              </a:rPr>
              <a:t>Decorate our modules!</a:t>
            </a:r>
          </a:p>
          <a:p>
            <a:pPr algn="l" eaLnBrk="1" hangingPunct="1"/>
            <a:r>
              <a:rPr lang="en-US" altLang="en-US" sz="2000" dirty="0">
                <a:solidFill>
                  <a:srgbClr val="333333"/>
                </a:solidFill>
                <a:latin typeface="Comic Sans MS" panose="030F0702030302020204" pitchFamily="66" charset="0"/>
              </a:rPr>
              <a:t>	-make cool characters</a:t>
            </a:r>
          </a:p>
          <a:p>
            <a:pPr algn="l" eaLnBrk="1" hangingPunct="1"/>
            <a:r>
              <a:rPr lang="en-US" altLang="en-US" sz="2000" dirty="0">
                <a:solidFill>
                  <a:srgbClr val="333333"/>
                </a:solidFill>
                <a:latin typeface="Comic Sans MS" panose="030F0702030302020204" pitchFamily="66" charset="0"/>
              </a:rPr>
              <a:t>	-draw signs the                    way</a:t>
            </a:r>
          </a:p>
          <a:p>
            <a:pPr algn="l" eaLnBrk="1" hangingPunct="1"/>
            <a:r>
              <a:rPr lang="en-US" altLang="en-US" sz="2000" dirty="0">
                <a:solidFill>
                  <a:srgbClr val="333333"/>
                </a:solidFill>
                <a:latin typeface="Comic Sans MS" panose="030F0702030302020204" pitchFamily="66" charset="0"/>
              </a:rPr>
              <a:t>	-use many                and shapes</a:t>
            </a:r>
          </a:p>
          <a:p>
            <a:pPr algn="l" eaLnBrk="1" hangingPunct="1"/>
            <a:r>
              <a:rPr lang="en-US" altLang="en-US" sz="2000" dirty="0">
                <a:solidFill>
                  <a:srgbClr val="333333"/>
                </a:solidFill>
                <a:latin typeface="Comic Sans MS" panose="030F0702030302020204" pitchFamily="66" charset="0"/>
              </a:rPr>
              <a:t>	-be neat and organized</a:t>
            </a:r>
          </a:p>
          <a:p>
            <a:pPr algn="l" eaLnBrk="1" hangingPunct="1"/>
            <a:endParaRPr lang="en-US" altLang="en-US" sz="2000" dirty="0">
              <a:solidFill>
                <a:srgbClr val="333333"/>
              </a:solidFill>
              <a:latin typeface="Comic Sans MS" panose="030F0702030302020204" pitchFamily="66" charset="0"/>
            </a:endParaRPr>
          </a:p>
          <a:p>
            <a:pPr algn="l" eaLnBrk="1" hangingPunct="1"/>
            <a:r>
              <a:rPr lang="en-US" altLang="en-US" sz="2000" dirty="0">
                <a:solidFill>
                  <a:srgbClr val="333333"/>
                </a:solidFill>
                <a:latin typeface="Comic Sans MS" panose="030F0702030302020204" pitchFamily="66" charset="0"/>
              </a:rPr>
              <a:t>A good idea that looks ugly …</a:t>
            </a:r>
          </a:p>
          <a:p>
            <a:pPr algn="l" eaLnBrk="1" hangingPunct="1"/>
            <a:r>
              <a:rPr lang="en-US" altLang="en-US" sz="2000" dirty="0">
                <a:solidFill>
                  <a:srgbClr val="333333"/>
                </a:solidFill>
                <a:latin typeface="Comic Sans MS" panose="030F0702030302020204" pitchFamily="66" charset="0"/>
              </a:rPr>
              <a:t>may not get the attention it deserves!</a:t>
            </a:r>
          </a:p>
        </p:txBody>
      </p:sp>
      <p:sp>
        <p:nvSpPr>
          <p:cNvPr id="10245" name="WordArt 6"/>
          <p:cNvSpPr>
            <a:spLocks noChangeArrowheads="1" noChangeShapeType="1" noTextEdit="1"/>
          </p:cNvSpPr>
          <p:nvPr/>
        </p:nvSpPr>
        <p:spPr bwMode="auto">
          <a:xfrm>
            <a:off x="457200" y="790575"/>
            <a:ext cx="2743200" cy="485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dirty="0">
                <a:gradFill rotWithShape="1">
                  <a:gsLst>
                    <a:gs pos="0">
                      <a:srgbClr val="FF6600"/>
                    </a:gs>
                    <a:gs pos="100000">
                      <a:srgbClr val="FF0000"/>
                    </a:gs>
                  </a:gsLst>
                  <a:lin ang="5400000" scaled="1"/>
                </a:gradFill>
                <a:effectLst>
                  <a:outerShdw dist="45791" dir="3378596" algn="ctr" rotWithShape="0">
                    <a:srgbClr val="4D4D4D"/>
                  </a:outerShdw>
                </a:effectLst>
                <a:latin typeface="Arial Black"/>
              </a:rPr>
              <a:t>Look Good</a:t>
            </a:r>
          </a:p>
        </p:txBody>
      </p:sp>
      <p:sp>
        <p:nvSpPr>
          <p:cNvPr id="10246" name="WordArt 7"/>
          <p:cNvSpPr>
            <a:spLocks noChangeArrowheads="1" noChangeShapeType="1" noTextEdit="1"/>
          </p:cNvSpPr>
          <p:nvPr/>
        </p:nvSpPr>
        <p:spPr bwMode="auto">
          <a:xfrm>
            <a:off x="3276600" y="2190750"/>
            <a:ext cx="1295400" cy="314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0000"/>
                    </a:gs>
                  </a:gsLst>
                  <a:lin ang="2700000" scaled="1"/>
                </a:gradFill>
                <a:effectLst>
                  <a:outerShdw dist="35921" dir="2700000" algn="ctr" rotWithShape="0">
                    <a:srgbClr val="C0C0C0"/>
                  </a:outerShdw>
                </a:effectLst>
                <a:latin typeface="Impact"/>
              </a:rPr>
              <a:t>way-cool</a:t>
            </a:r>
          </a:p>
        </p:txBody>
      </p:sp>
      <p:sp>
        <p:nvSpPr>
          <p:cNvPr id="10247" name="WordArt 8"/>
          <p:cNvSpPr>
            <a:spLocks noChangeArrowheads="1" noChangeShapeType="1" noTextEdit="1"/>
          </p:cNvSpPr>
          <p:nvPr/>
        </p:nvSpPr>
        <p:spPr bwMode="auto">
          <a:xfrm>
            <a:off x="2667000" y="2633662"/>
            <a:ext cx="1000125" cy="242888"/>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colors</a:t>
            </a:r>
          </a:p>
        </p:txBody>
      </p:sp>
      <p:sp>
        <p:nvSpPr>
          <p:cNvPr id="8"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Presentation</a:t>
            </a:r>
          </a:p>
        </p:txBody>
      </p:sp>
      <p:pic>
        <p:nvPicPr>
          <p:cNvPr id="10"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49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 name="Rectangle 18431">
            <a:extLst>
              <a:ext uri="{FF2B5EF4-FFF2-40B4-BE49-F238E27FC236}">
                <a16:creationId xmlns:a16="http://schemas.microsoft.com/office/drawing/2014/main" id="{1B48C0F1-111F-4E51-9BEB-D204290C0C71}"/>
              </a:ext>
            </a:extLst>
          </p:cNvPr>
          <p:cNvSpPr/>
          <p:nvPr/>
        </p:nvSpPr>
        <p:spPr bwMode="auto">
          <a:xfrm>
            <a:off x="676508" y="794332"/>
            <a:ext cx="3124200" cy="3571874"/>
          </a:xfrm>
          <a:prstGeom prst="rect">
            <a:avLst/>
          </a:prstGeom>
          <a:solidFill>
            <a:srgbClr val="FF000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77" name="Rectangle 76">
            <a:extLst>
              <a:ext uri="{FF2B5EF4-FFF2-40B4-BE49-F238E27FC236}">
                <a16:creationId xmlns:a16="http://schemas.microsoft.com/office/drawing/2014/main" id="{D233C694-6740-4D6D-A845-EDF3C501FCE9}"/>
              </a:ext>
            </a:extLst>
          </p:cNvPr>
          <p:cNvSpPr/>
          <p:nvPr/>
        </p:nvSpPr>
        <p:spPr bwMode="auto">
          <a:xfrm>
            <a:off x="731876" y="849791"/>
            <a:ext cx="3001924" cy="3431834"/>
          </a:xfrm>
          <a:prstGeom prst="rect">
            <a:avLst/>
          </a:prstGeom>
          <a:solidFill>
            <a:schemeClr val="bg1"/>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8434"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Break Mission Into Simple Parts</a:t>
            </a:r>
          </a:p>
        </p:txBody>
      </p:sp>
      <p:pic>
        <p:nvPicPr>
          <p:cNvPr id="18436"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Module: Graffiti Sign</a:t>
            </a:r>
          </a:p>
        </p:txBody>
      </p:sp>
      <p:grpSp>
        <p:nvGrpSpPr>
          <p:cNvPr id="8" name="Group 19">
            <a:extLst>
              <a:ext uri="{FF2B5EF4-FFF2-40B4-BE49-F238E27FC236}">
                <a16:creationId xmlns:a16="http://schemas.microsoft.com/office/drawing/2014/main" id="{FDF643DF-12C9-4CBD-8680-856E2F503647}"/>
              </a:ext>
            </a:extLst>
          </p:cNvPr>
          <p:cNvGrpSpPr>
            <a:grpSpLocks/>
          </p:cNvGrpSpPr>
          <p:nvPr/>
        </p:nvGrpSpPr>
        <p:grpSpPr bwMode="auto">
          <a:xfrm>
            <a:off x="842691" y="963746"/>
            <a:ext cx="2717877" cy="846004"/>
            <a:chOff x="228600" y="228600"/>
            <a:chExt cx="3326378" cy="1035415"/>
          </a:xfrm>
        </p:grpSpPr>
        <p:grpSp>
          <p:nvGrpSpPr>
            <p:cNvPr id="9" name="Group 9">
              <a:extLst>
                <a:ext uri="{FF2B5EF4-FFF2-40B4-BE49-F238E27FC236}">
                  <a16:creationId xmlns:a16="http://schemas.microsoft.com/office/drawing/2014/main" id="{FC063DD4-299B-4FB2-B021-C9CA62D627C0}"/>
                </a:ext>
              </a:extLst>
            </p:cNvPr>
            <p:cNvGrpSpPr>
              <a:grpSpLocks/>
            </p:cNvGrpSpPr>
            <p:nvPr/>
          </p:nvGrpSpPr>
          <p:grpSpPr bwMode="auto">
            <a:xfrm>
              <a:off x="228600" y="247650"/>
              <a:ext cx="1295400" cy="971550"/>
              <a:chOff x="2928" y="3216"/>
              <a:chExt cx="912" cy="720"/>
            </a:xfrm>
            <a:solidFill>
              <a:srgbClr val="000000"/>
            </a:solidFill>
          </p:grpSpPr>
          <p:sp>
            <p:nvSpPr>
              <p:cNvPr id="21" name="Freeform 10">
                <a:extLst>
                  <a:ext uri="{FF2B5EF4-FFF2-40B4-BE49-F238E27FC236}">
                    <a16:creationId xmlns:a16="http://schemas.microsoft.com/office/drawing/2014/main" id="{E0BED69B-10EE-41D4-9C75-3FB875232E59}"/>
                  </a:ext>
                </a:extLst>
              </p:cNvPr>
              <p:cNvSpPr>
                <a:spLocks/>
              </p:cNvSpPr>
              <p:nvPr/>
            </p:nvSpPr>
            <p:spPr bwMode="auto">
              <a:xfrm>
                <a:off x="2928" y="3216"/>
                <a:ext cx="912" cy="720"/>
              </a:xfrm>
              <a:custGeom>
                <a:avLst/>
                <a:gdLst>
                  <a:gd name="T0" fmla="*/ 53 w 1064"/>
                  <a:gd name="T1" fmla="*/ 112 h 904"/>
                  <a:gd name="T2" fmla="*/ 18 w 1064"/>
                  <a:gd name="T3" fmla="*/ 233 h 904"/>
                  <a:gd name="T4" fmla="*/ 18 w 1064"/>
                  <a:gd name="T5" fmla="*/ 295 h 904"/>
                  <a:gd name="T6" fmla="*/ 123 w 1064"/>
                  <a:gd name="T7" fmla="*/ 264 h 904"/>
                  <a:gd name="T8" fmla="*/ 265 w 1064"/>
                  <a:gd name="T9" fmla="*/ 233 h 904"/>
                  <a:gd name="T10" fmla="*/ 300 w 1064"/>
                  <a:gd name="T11" fmla="*/ 233 h 904"/>
                  <a:gd name="T12" fmla="*/ 265 w 1064"/>
                  <a:gd name="T13" fmla="*/ 325 h 904"/>
                  <a:gd name="T14" fmla="*/ 159 w 1064"/>
                  <a:gd name="T15" fmla="*/ 507 h 904"/>
                  <a:gd name="T16" fmla="*/ 159 w 1064"/>
                  <a:gd name="T17" fmla="*/ 569 h 904"/>
                  <a:gd name="T18" fmla="*/ 194 w 1064"/>
                  <a:gd name="T19" fmla="*/ 538 h 904"/>
                  <a:gd name="T20" fmla="*/ 335 w 1064"/>
                  <a:gd name="T21" fmla="*/ 538 h 904"/>
                  <a:gd name="T22" fmla="*/ 582 w 1064"/>
                  <a:gd name="T23" fmla="*/ 569 h 904"/>
                  <a:gd name="T24" fmla="*/ 582 w 1064"/>
                  <a:gd name="T25" fmla="*/ 538 h 904"/>
                  <a:gd name="T26" fmla="*/ 512 w 1064"/>
                  <a:gd name="T27" fmla="*/ 355 h 904"/>
                  <a:gd name="T28" fmla="*/ 441 w 1064"/>
                  <a:gd name="T29" fmla="*/ 233 h 904"/>
                  <a:gd name="T30" fmla="*/ 582 w 1064"/>
                  <a:gd name="T31" fmla="*/ 295 h 904"/>
                  <a:gd name="T32" fmla="*/ 759 w 1064"/>
                  <a:gd name="T33" fmla="*/ 325 h 904"/>
                  <a:gd name="T34" fmla="*/ 723 w 1064"/>
                  <a:gd name="T35" fmla="*/ 142 h 904"/>
                  <a:gd name="T36" fmla="*/ 652 w 1064"/>
                  <a:gd name="T37" fmla="*/ 20 h 904"/>
                  <a:gd name="T38" fmla="*/ 405 w 1064"/>
                  <a:gd name="T39" fmla="*/ 20 h 904"/>
                  <a:gd name="T40" fmla="*/ 159 w 1064"/>
                  <a:gd name="T41" fmla="*/ 81 h 904"/>
                  <a:gd name="T42" fmla="*/ 53 w 1064"/>
                  <a:gd name="T43" fmla="*/ 112 h 9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904">
                    <a:moveTo>
                      <a:pt x="72" y="176"/>
                    </a:moveTo>
                    <a:cubicBezTo>
                      <a:pt x="40" y="216"/>
                      <a:pt x="32" y="320"/>
                      <a:pt x="24" y="368"/>
                    </a:cubicBezTo>
                    <a:cubicBezTo>
                      <a:pt x="16" y="416"/>
                      <a:pt x="0" y="456"/>
                      <a:pt x="24" y="464"/>
                    </a:cubicBezTo>
                    <a:cubicBezTo>
                      <a:pt x="48" y="472"/>
                      <a:pt x="112" y="432"/>
                      <a:pt x="168" y="416"/>
                    </a:cubicBezTo>
                    <a:cubicBezTo>
                      <a:pt x="224" y="400"/>
                      <a:pt x="320" y="376"/>
                      <a:pt x="360" y="368"/>
                    </a:cubicBezTo>
                    <a:cubicBezTo>
                      <a:pt x="400" y="360"/>
                      <a:pt x="408" y="344"/>
                      <a:pt x="408" y="368"/>
                    </a:cubicBezTo>
                    <a:cubicBezTo>
                      <a:pt x="408" y="392"/>
                      <a:pt x="392" y="440"/>
                      <a:pt x="360" y="512"/>
                    </a:cubicBezTo>
                    <a:cubicBezTo>
                      <a:pt x="328" y="584"/>
                      <a:pt x="240" y="736"/>
                      <a:pt x="216" y="800"/>
                    </a:cubicBezTo>
                    <a:cubicBezTo>
                      <a:pt x="192" y="864"/>
                      <a:pt x="208" y="888"/>
                      <a:pt x="216" y="896"/>
                    </a:cubicBezTo>
                    <a:cubicBezTo>
                      <a:pt x="224" y="904"/>
                      <a:pt x="224" y="856"/>
                      <a:pt x="264" y="848"/>
                    </a:cubicBezTo>
                    <a:cubicBezTo>
                      <a:pt x="304" y="840"/>
                      <a:pt x="368" y="840"/>
                      <a:pt x="456" y="848"/>
                    </a:cubicBezTo>
                    <a:cubicBezTo>
                      <a:pt x="544" y="856"/>
                      <a:pt x="736" y="896"/>
                      <a:pt x="792" y="896"/>
                    </a:cubicBezTo>
                    <a:cubicBezTo>
                      <a:pt x="848" y="896"/>
                      <a:pt x="808" y="904"/>
                      <a:pt x="792" y="848"/>
                    </a:cubicBezTo>
                    <a:cubicBezTo>
                      <a:pt x="776" y="792"/>
                      <a:pt x="728" y="640"/>
                      <a:pt x="696" y="560"/>
                    </a:cubicBezTo>
                    <a:cubicBezTo>
                      <a:pt x="664" y="480"/>
                      <a:pt x="584" y="384"/>
                      <a:pt x="600" y="368"/>
                    </a:cubicBezTo>
                    <a:cubicBezTo>
                      <a:pt x="616" y="352"/>
                      <a:pt x="720" y="440"/>
                      <a:pt x="792" y="464"/>
                    </a:cubicBezTo>
                    <a:cubicBezTo>
                      <a:pt x="864" y="488"/>
                      <a:pt x="1000" y="552"/>
                      <a:pt x="1032" y="512"/>
                    </a:cubicBezTo>
                    <a:cubicBezTo>
                      <a:pt x="1064" y="472"/>
                      <a:pt x="1008" y="304"/>
                      <a:pt x="984" y="224"/>
                    </a:cubicBezTo>
                    <a:cubicBezTo>
                      <a:pt x="960" y="144"/>
                      <a:pt x="960" y="64"/>
                      <a:pt x="888" y="32"/>
                    </a:cubicBezTo>
                    <a:cubicBezTo>
                      <a:pt x="816" y="0"/>
                      <a:pt x="664" y="16"/>
                      <a:pt x="552" y="32"/>
                    </a:cubicBezTo>
                    <a:cubicBezTo>
                      <a:pt x="440" y="48"/>
                      <a:pt x="296" y="104"/>
                      <a:pt x="216" y="128"/>
                    </a:cubicBezTo>
                    <a:cubicBezTo>
                      <a:pt x="136" y="152"/>
                      <a:pt x="104" y="136"/>
                      <a:pt x="72" y="176"/>
                    </a:cubicBezTo>
                    <a:close/>
                  </a:path>
                </a:pathLst>
              </a:cu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3200" kern="0">
                  <a:solidFill>
                    <a:srgbClr val="000000"/>
                  </a:solidFill>
                </a:endParaRPr>
              </a:p>
            </p:txBody>
          </p:sp>
          <p:sp>
            <p:nvSpPr>
              <p:cNvPr id="22" name="Oval 11">
                <a:extLst>
                  <a:ext uri="{FF2B5EF4-FFF2-40B4-BE49-F238E27FC236}">
                    <a16:creationId xmlns:a16="http://schemas.microsoft.com/office/drawing/2014/main" id="{9B9082EA-1FC1-4788-ABCB-5F2F0EAB3FDF}"/>
                  </a:ext>
                </a:extLst>
              </p:cNvPr>
              <p:cNvSpPr>
                <a:spLocks noChangeArrowheads="1"/>
              </p:cNvSpPr>
              <p:nvPr/>
            </p:nvSpPr>
            <p:spPr bwMode="auto">
              <a:xfrm>
                <a:off x="3024" y="3360"/>
                <a:ext cx="96" cy="96"/>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sz="3200" kern="0">
                  <a:solidFill>
                    <a:srgbClr val="000000"/>
                  </a:solidFill>
                </a:endParaRPr>
              </a:p>
            </p:txBody>
          </p:sp>
          <p:sp>
            <p:nvSpPr>
              <p:cNvPr id="23" name="Oval 12">
                <a:extLst>
                  <a:ext uri="{FF2B5EF4-FFF2-40B4-BE49-F238E27FC236}">
                    <a16:creationId xmlns:a16="http://schemas.microsoft.com/office/drawing/2014/main" id="{41D815A4-8AEF-426C-A581-43A117E333A2}"/>
                  </a:ext>
                </a:extLst>
              </p:cNvPr>
              <p:cNvSpPr>
                <a:spLocks noChangeArrowheads="1"/>
              </p:cNvSpPr>
              <p:nvPr/>
            </p:nvSpPr>
            <p:spPr bwMode="auto">
              <a:xfrm>
                <a:off x="3216" y="3312"/>
                <a:ext cx="96" cy="96"/>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sz="3200" kern="0">
                  <a:solidFill>
                    <a:srgbClr val="000000"/>
                  </a:solidFill>
                </a:endParaRPr>
              </a:p>
            </p:txBody>
          </p:sp>
          <p:sp>
            <p:nvSpPr>
              <p:cNvPr id="24" name="Oval 13">
                <a:extLst>
                  <a:ext uri="{FF2B5EF4-FFF2-40B4-BE49-F238E27FC236}">
                    <a16:creationId xmlns:a16="http://schemas.microsoft.com/office/drawing/2014/main" id="{5EB516A3-424C-4C75-9F1C-683CDA95CEB5}"/>
                  </a:ext>
                </a:extLst>
              </p:cNvPr>
              <p:cNvSpPr>
                <a:spLocks noChangeArrowheads="1"/>
              </p:cNvSpPr>
              <p:nvPr/>
            </p:nvSpPr>
            <p:spPr bwMode="auto">
              <a:xfrm>
                <a:off x="3408" y="3312"/>
                <a:ext cx="96" cy="96"/>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sz="3200" kern="0">
                  <a:solidFill>
                    <a:srgbClr val="000000"/>
                  </a:solidFill>
                </a:endParaRPr>
              </a:p>
            </p:txBody>
          </p:sp>
          <p:sp>
            <p:nvSpPr>
              <p:cNvPr id="25" name="Oval 14">
                <a:extLst>
                  <a:ext uri="{FF2B5EF4-FFF2-40B4-BE49-F238E27FC236}">
                    <a16:creationId xmlns:a16="http://schemas.microsoft.com/office/drawing/2014/main" id="{08508C11-4F72-4EDB-8F09-FAE8E97041FA}"/>
                  </a:ext>
                </a:extLst>
              </p:cNvPr>
              <p:cNvSpPr>
                <a:spLocks noChangeArrowheads="1"/>
              </p:cNvSpPr>
              <p:nvPr/>
            </p:nvSpPr>
            <p:spPr bwMode="auto">
              <a:xfrm>
                <a:off x="3600" y="3360"/>
                <a:ext cx="96" cy="96"/>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sz="3200" kern="0">
                  <a:solidFill>
                    <a:srgbClr val="000000"/>
                  </a:solidFill>
                </a:endParaRPr>
              </a:p>
            </p:txBody>
          </p:sp>
          <p:sp>
            <p:nvSpPr>
              <p:cNvPr id="26" name="Oval 15">
                <a:extLst>
                  <a:ext uri="{FF2B5EF4-FFF2-40B4-BE49-F238E27FC236}">
                    <a16:creationId xmlns:a16="http://schemas.microsoft.com/office/drawing/2014/main" id="{7A5BB8DC-6799-4AA1-873D-0B8CDED889EE}"/>
                  </a:ext>
                </a:extLst>
              </p:cNvPr>
              <p:cNvSpPr>
                <a:spLocks noChangeArrowheads="1"/>
              </p:cNvSpPr>
              <p:nvPr/>
            </p:nvSpPr>
            <p:spPr bwMode="auto">
              <a:xfrm>
                <a:off x="3312" y="3456"/>
                <a:ext cx="96" cy="96"/>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sz="3200" kern="0">
                  <a:solidFill>
                    <a:srgbClr val="000000"/>
                  </a:solidFill>
                </a:endParaRPr>
              </a:p>
            </p:txBody>
          </p:sp>
          <p:sp>
            <p:nvSpPr>
              <p:cNvPr id="27" name="Oval 16">
                <a:extLst>
                  <a:ext uri="{FF2B5EF4-FFF2-40B4-BE49-F238E27FC236}">
                    <a16:creationId xmlns:a16="http://schemas.microsoft.com/office/drawing/2014/main" id="{F63166FB-45F8-4455-97F1-D65BF0A07585}"/>
                  </a:ext>
                </a:extLst>
              </p:cNvPr>
              <p:cNvSpPr>
                <a:spLocks noChangeArrowheads="1"/>
              </p:cNvSpPr>
              <p:nvPr/>
            </p:nvSpPr>
            <p:spPr bwMode="auto">
              <a:xfrm>
                <a:off x="3312" y="3600"/>
                <a:ext cx="96" cy="96"/>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sz="3200" kern="0">
                  <a:solidFill>
                    <a:srgbClr val="000000"/>
                  </a:solidFill>
                </a:endParaRPr>
              </a:p>
            </p:txBody>
          </p:sp>
          <p:sp>
            <p:nvSpPr>
              <p:cNvPr id="28" name="Oval 17">
                <a:extLst>
                  <a:ext uri="{FF2B5EF4-FFF2-40B4-BE49-F238E27FC236}">
                    <a16:creationId xmlns:a16="http://schemas.microsoft.com/office/drawing/2014/main" id="{CAAB0DA3-63ED-4081-94C5-C2082A9175E8}"/>
                  </a:ext>
                </a:extLst>
              </p:cNvPr>
              <p:cNvSpPr>
                <a:spLocks noChangeArrowheads="1"/>
              </p:cNvSpPr>
              <p:nvPr/>
            </p:nvSpPr>
            <p:spPr bwMode="auto">
              <a:xfrm>
                <a:off x="3312" y="3744"/>
                <a:ext cx="96" cy="96"/>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sz="3200" kern="0">
                  <a:solidFill>
                    <a:srgbClr val="000000"/>
                  </a:solidFill>
                </a:endParaRPr>
              </a:p>
            </p:txBody>
          </p:sp>
        </p:grpSp>
        <p:sp>
          <p:nvSpPr>
            <p:cNvPr id="10" name="Text Box 8">
              <a:extLst>
                <a:ext uri="{FF2B5EF4-FFF2-40B4-BE49-F238E27FC236}">
                  <a16:creationId xmlns:a16="http://schemas.microsoft.com/office/drawing/2014/main" id="{4297C9D3-3E94-4869-863E-20848ABC26EE}"/>
                </a:ext>
              </a:extLst>
            </p:cNvPr>
            <p:cNvSpPr txBox="1">
              <a:spLocks noChangeArrowheads="1"/>
            </p:cNvSpPr>
            <p:nvPr/>
          </p:nvSpPr>
          <p:spPr bwMode="auto">
            <a:xfrm>
              <a:off x="1410427" y="587375"/>
              <a:ext cx="2144551" cy="67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r>
                <a:rPr lang="en-US" altLang="en-US" kern="0" dirty="0" err="1">
                  <a:solidFill>
                    <a:srgbClr val="000000"/>
                  </a:solidFill>
                  <a:latin typeface="Comic Sans MS" pitchFamily="66" charset="0"/>
                </a:rPr>
                <a:t>eamwork</a:t>
              </a:r>
              <a:endParaRPr lang="en-US" altLang="en-US" kern="0" dirty="0">
                <a:solidFill>
                  <a:srgbClr val="000000"/>
                </a:solidFill>
                <a:latin typeface="Comic Sans MS" pitchFamily="66" charset="0"/>
              </a:endParaRPr>
            </a:p>
          </p:txBody>
        </p:sp>
        <p:grpSp>
          <p:nvGrpSpPr>
            <p:cNvPr id="12" name="Group 9">
              <a:extLst>
                <a:ext uri="{FF2B5EF4-FFF2-40B4-BE49-F238E27FC236}">
                  <a16:creationId xmlns:a16="http://schemas.microsoft.com/office/drawing/2014/main" id="{0AFD5F75-2B07-4F1D-A627-4ED3B7FACC3B}"/>
                </a:ext>
              </a:extLst>
            </p:cNvPr>
            <p:cNvGrpSpPr>
              <a:grpSpLocks/>
            </p:cNvGrpSpPr>
            <p:nvPr/>
          </p:nvGrpSpPr>
          <p:grpSpPr bwMode="auto">
            <a:xfrm>
              <a:off x="304800" y="228600"/>
              <a:ext cx="1295400" cy="971550"/>
              <a:chOff x="2928" y="3216"/>
              <a:chExt cx="912" cy="720"/>
            </a:xfrm>
          </p:grpSpPr>
          <p:sp>
            <p:nvSpPr>
              <p:cNvPr id="13" name="Freeform 10">
                <a:extLst>
                  <a:ext uri="{FF2B5EF4-FFF2-40B4-BE49-F238E27FC236}">
                    <a16:creationId xmlns:a16="http://schemas.microsoft.com/office/drawing/2014/main" id="{D9E2387C-077B-4272-B3E7-3AC1CCFCCF92}"/>
                  </a:ext>
                </a:extLst>
              </p:cNvPr>
              <p:cNvSpPr>
                <a:spLocks/>
              </p:cNvSpPr>
              <p:nvPr/>
            </p:nvSpPr>
            <p:spPr bwMode="auto">
              <a:xfrm>
                <a:off x="2928" y="3216"/>
                <a:ext cx="912" cy="720"/>
              </a:xfrm>
              <a:custGeom>
                <a:avLst/>
                <a:gdLst>
                  <a:gd name="T0" fmla="*/ 7 w 1064"/>
                  <a:gd name="T1" fmla="*/ 6 h 904"/>
                  <a:gd name="T2" fmla="*/ 3 w 1064"/>
                  <a:gd name="T3" fmla="*/ 12 h 904"/>
                  <a:gd name="T4" fmla="*/ 3 w 1064"/>
                  <a:gd name="T5" fmla="*/ 16 h 904"/>
                  <a:gd name="T6" fmla="*/ 17 w 1064"/>
                  <a:gd name="T7" fmla="*/ 14 h 904"/>
                  <a:gd name="T8" fmla="*/ 36 w 1064"/>
                  <a:gd name="T9" fmla="*/ 12 h 904"/>
                  <a:gd name="T10" fmla="*/ 40 w 1064"/>
                  <a:gd name="T11" fmla="*/ 12 h 904"/>
                  <a:gd name="T12" fmla="*/ 36 w 1064"/>
                  <a:gd name="T13" fmla="*/ 17 h 904"/>
                  <a:gd name="T14" fmla="*/ 21 w 1064"/>
                  <a:gd name="T15" fmla="*/ 26 h 904"/>
                  <a:gd name="T16" fmla="*/ 21 w 1064"/>
                  <a:gd name="T17" fmla="*/ 29 h 904"/>
                  <a:gd name="T18" fmla="*/ 27 w 1064"/>
                  <a:gd name="T19" fmla="*/ 29 h 904"/>
                  <a:gd name="T20" fmla="*/ 45 w 1064"/>
                  <a:gd name="T21" fmla="*/ 29 h 904"/>
                  <a:gd name="T22" fmla="*/ 79 w 1064"/>
                  <a:gd name="T23" fmla="*/ 29 h 904"/>
                  <a:gd name="T24" fmla="*/ 79 w 1064"/>
                  <a:gd name="T25" fmla="*/ 29 h 904"/>
                  <a:gd name="T26" fmla="*/ 69 w 1064"/>
                  <a:gd name="T27" fmla="*/ 18 h 904"/>
                  <a:gd name="T28" fmla="*/ 59 w 1064"/>
                  <a:gd name="T29" fmla="*/ 12 h 904"/>
                  <a:gd name="T30" fmla="*/ 79 w 1064"/>
                  <a:gd name="T31" fmla="*/ 16 h 904"/>
                  <a:gd name="T32" fmla="*/ 102 w 1064"/>
                  <a:gd name="T33" fmla="*/ 17 h 904"/>
                  <a:gd name="T34" fmla="*/ 97 w 1064"/>
                  <a:gd name="T35" fmla="*/ 7 h 904"/>
                  <a:gd name="T36" fmla="*/ 88 w 1064"/>
                  <a:gd name="T37" fmla="*/ 2 h 904"/>
                  <a:gd name="T38" fmla="*/ 55 w 1064"/>
                  <a:gd name="T39" fmla="*/ 2 h 904"/>
                  <a:gd name="T40" fmla="*/ 21 w 1064"/>
                  <a:gd name="T41" fmla="*/ 5 h 904"/>
                  <a:gd name="T42" fmla="*/ 7 w 1064"/>
                  <a:gd name="T43" fmla="*/ 6 h 9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904">
                    <a:moveTo>
                      <a:pt x="72" y="176"/>
                    </a:moveTo>
                    <a:cubicBezTo>
                      <a:pt x="40" y="216"/>
                      <a:pt x="32" y="320"/>
                      <a:pt x="24" y="368"/>
                    </a:cubicBezTo>
                    <a:cubicBezTo>
                      <a:pt x="16" y="416"/>
                      <a:pt x="0" y="456"/>
                      <a:pt x="24" y="464"/>
                    </a:cubicBezTo>
                    <a:cubicBezTo>
                      <a:pt x="48" y="472"/>
                      <a:pt x="112" y="432"/>
                      <a:pt x="168" y="416"/>
                    </a:cubicBezTo>
                    <a:cubicBezTo>
                      <a:pt x="224" y="400"/>
                      <a:pt x="320" y="376"/>
                      <a:pt x="360" y="368"/>
                    </a:cubicBezTo>
                    <a:cubicBezTo>
                      <a:pt x="400" y="360"/>
                      <a:pt x="408" y="344"/>
                      <a:pt x="408" y="368"/>
                    </a:cubicBezTo>
                    <a:cubicBezTo>
                      <a:pt x="408" y="392"/>
                      <a:pt x="392" y="440"/>
                      <a:pt x="360" y="512"/>
                    </a:cubicBezTo>
                    <a:cubicBezTo>
                      <a:pt x="328" y="584"/>
                      <a:pt x="240" y="736"/>
                      <a:pt x="216" y="800"/>
                    </a:cubicBezTo>
                    <a:cubicBezTo>
                      <a:pt x="192" y="864"/>
                      <a:pt x="208" y="888"/>
                      <a:pt x="216" y="896"/>
                    </a:cubicBezTo>
                    <a:cubicBezTo>
                      <a:pt x="224" y="904"/>
                      <a:pt x="224" y="856"/>
                      <a:pt x="264" y="848"/>
                    </a:cubicBezTo>
                    <a:cubicBezTo>
                      <a:pt x="304" y="840"/>
                      <a:pt x="368" y="840"/>
                      <a:pt x="456" y="848"/>
                    </a:cubicBezTo>
                    <a:cubicBezTo>
                      <a:pt x="544" y="856"/>
                      <a:pt x="736" y="896"/>
                      <a:pt x="792" y="896"/>
                    </a:cubicBezTo>
                    <a:cubicBezTo>
                      <a:pt x="848" y="896"/>
                      <a:pt x="808" y="904"/>
                      <a:pt x="792" y="848"/>
                    </a:cubicBezTo>
                    <a:cubicBezTo>
                      <a:pt x="776" y="792"/>
                      <a:pt x="728" y="640"/>
                      <a:pt x="696" y="560"/>
                    </a:cubicBezTo>
                    <a:cubicBezTo>
                      <a:pt x="664" y="480"/>
                      <a:pt x="584" y="384"/>
                      <a:pt x="600" y="368"/>
                    </a:cubicBezTo>
                    <a:cubicBezTo>
                      <a:pt x="616" y="352"/>
                      <a:pt x="720" y="440"/>
                      <a:pt x="792" y="464"/>
                    </a:cubicBezTo>
                    <a:cubicBezTo>
                      <a:pt x="864" y="488"/>
                      <a:pt x="1000" y="552"/>
                      <a:pt x="1032" y="512"/>
                    </a:cubicBezTo>
                    <a:cubicBezTo>
                      <a:pt x="1064" y="472"/>
                      <a:pt x="1008" y="304"/>
                      <a:pt x="984" y="224"/>
                    </a:cubicBezTo>
                    <a:cubicBezTo>
                      <a:pt x="960" y="144"/>
                      <a:pt x="960" y="64"/>
                      <a:pt x="888" y="32"/>
                    </a:cubicBezTo>
                    <a:cubicBezTo>
                      <a:pt x="816" y="0"/>
                      <a:pt x="664" y="16"/>
                      <a:pt x="552" y="32"/>
                    </a:cubicBezTo>
                    <a:cubicBezTo>
                      <a:pt x="440" y="48"/>
                      <a:pt x="296" y="104"/>
                      <a:pt x="216" y="128"/>
                    </a:cubicBezTo>
                    <a:cubicBezTo>
                      <a:pt x="136" y="152"/>
                      <a:pt x="104" y="136"/>
                      <a:pt x="72" y="176"/>
                    </a:cubicBezTo>
                    <a:close/>
                  </a:path>
                </a:pathLst>
              </a:custGeom>
              <a:gradFill rotWithShape="0">
                <a:gsLst>
                  <a:gs pos="0">
                    <a:srgbClr val="CCCCFF"/>
                  </a:gs>
                  <a:gs pos="100000">
                    <a:srgbClr val="96969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3200" kern="0">
                  <a:solidFill>
                    <a:srgbClr val="000000"/>
                  </a:solidFill>
                </a:endParaRPr>
              </a:p>
            </p:txBody>
          </p:sp>
          <p:sp>
            <p:nvSpPr>
              <p:cNvPr id="14" name="Oval 11">
                <a:extLst>
                  <a:ext uri="{FF2B5EF4-FFF2-40B4-BE49-F238E27FC236}">
                    <a16:creationId xmlns:a16="http://schemas.microsoft.com/office/drawing/2014/main" id="{09B8BE1F-E9D1-40AD-B639-A671C11D4F7B}"/>
                  </a:ext>
                </a:extLst>
              </p:cNvPr>
              <p:cNvSpPr>
                <a:spLocks noChangeArrowheads="1"/>
              </p:cNvSpPr>
              <p:nvPr/>
            </p:nvSpPr>
            <p:spPr bwMode="auto">
              <a:xfrm>
                <a:off x="3024" y="3360"/>
                <a:ext cx="96" cy="96"/>
              </a:xfrm>
              <a:prstGeom prst="ellipse">
                <a:avLst/>
              </a:prstGeom>
              <a:gradFill rotWithShape="0">
                <a:gsLst>
                  <a:gs pos="0">
                    <a:srgbClr val="FFCC00"/>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endParaRPr lang="en-US" altLang="en-US" kern="0">
                  <a:solidFill>
                    <a:srgbClr val="000000"/>
                  </a:solidFill>
                </a:endParaRPr>
              </a:p>
            </p:txBody>
          </p:sp>
          <p:sp>
            <p:nvSpPr>
              <p:cNvPr id="15" name="Oval 12">
                <a:extLst>
                  <a:ext uri="{FF2B5EF4-FFF2-40B4-BE49-F238E27FC236}">
                    <a16:creationId xmlns:a16="http://schemas.microsoft.com/office/drawing/2014/main" id="{D2DAE51F-E9C9-4641-9317-D6D044F2C74A}"/>
                  </a:ext>
                </a:extLst>
              </p:cNvPr>
              <p:cNvSpPr>
                <a:spLocks noChangeArrowheads="1"/>
              </p:cNvSpPr>
              <p:nvPr/>
            </p:nvSpPr>
            <p:spPr bwMode="auto">
              <a:xfrm>
                <a:off x="3216" y="3312"/>
                <a:ext cx="96" cy="95"/>
              </a:xfrm>
              <a:prstGeom prst="ellipse">
                <a:avLst/>
              </a:prstGeom>
              <a:gradFill rotWithShape="0">
                <a:gsLst>
                  <a:gs pos="0">
                    <a:srgbClr val="FFCC00"/>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endParaRPr lang="en-US" altLang="en-US" kern="0">
                  <a:solidFill>
                    <a:srgbClr val="000000"/>
                  </a:solidFill>
                </a:endParaRPr>
              </a:p>
            </p:txBody>
          </p:sp>
          <p:sp>
            <p:nvSpPr>
              <p:cNvPr id="16" name="Oval 13">
                <a:extLst>
                  <a:ext uri="{FF2B5EF4-FFF2-40B4-BE49-F238E27FC236}">
                    <a16:creationId xmlns:a16="http://schemas.microsoft.com/office/drawing/2014/main" id="{E1E9E34C-C5B7-433C-A5AF-ABF55ABE0236}"/>
                  </a:ext>
                </a:extLst>
              </p:cNvPr>
              <p:cNvSpPr>
                <a:spLocks noChangeArrowheads="1"/>
              </p:cNvSpPr>
              <p:nvPr/>
            </p:nvSpPr>
            <p:spPr bwMode="auto">
              <a:xfrm>
                <a:off x="3407" y="3312"/>
                <a:ext cx="96" cy="95"/>
              </a:xfrm>
              <a:prstGeom prst="ellipse">
                <a:avLst/>
              </a:prstGeom>
              <a:gradFill rotWithShape="0">
                <a:gsLst>
                  <a:gs pos="0">
                    <a:srgbClr val="FFCC00"/>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endParaRPr lang="en-US" altLang="en-US" kern="0">
                  <a:solidFill>
                    <a:srgbClr val="000000"/>
                  </a:solidFill>
                </a:endParaRPr>
              </a:p>
            </p:txBody>
          </p:sp>
          <p:sp>
            <p:nvSpPr>
              <p:cNvPr id="17" name="Oval 14">
                <a:extLst>
                  <a:ext uri="{FF2B5EF4-FFF2-40B4-BE49-F238E27FC236}">
                    <a16:creationId xmlns:a16="http://schemas.microsoft.com/office/drawing/2014/main" id="{F95251E3-DF5E-45E0-926B-38F56297556D}"/>
                  </a:ext>
                </a:extLst>
              </p:cNvPr>
              <p:cNvSpPr>
                <a:spLocks noChangeArrowheads="1"/>
              </p:cNvSpPr>
              <p:nvPr/>
            </p:nvSpPr>
            <p:spPr bwMode="auto">
              <a:xfrm>
                <a:off x="3600" y="3360"/>
                <a:ext cx="96" cy="96"/>
              </a:xfrm>
              <a:prstGeom prst="ellipse">
                <a:avLst/>
              </a:prstGeom>
              <a:gradFill rotWithShape="0">
                <a:gsLst>
                  <a:gs pos="0">
                    <a:srgbClr val="FFCC00"/>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endParaRPr lang="en-US" altLang="en-US" kern="0">
                  <a:solidFill>
                    <a:srgbClr val="000000"/>
                  </a:solidFill>
                </a:endParaRPr>
              </a:p>
            </p:txBody>
          </p:sp>
          <p:sp>
            <p:nvSpPr>
              <p:cNvPr id="18" name="Oval 15">
                <a:extLst>
                  <a:ext uri="{FF2B5EF4-FFF2-40B4-BE49-F238E27FC236}">
                    <a16:creationId xmlns:a16="http://schemas.microsoft.com/office/drawing/2014/main" id="{5AAAC5B1-B91C-4C6A-BD8A-A644EE5DA8E7}"/>
                  </a:ext>
                </a:extLst>
              </p:cNvPr>
              <p:cNvSpPr>
                <a:spLocks noChangeArrowheads="1"/>
              </p:cNvSpPr>
              <p:nvPr/>
            </p:nvSpPr>
            <p:spPr bwMode="auto">
              <a:xfrm>
                <a:off x="3312" y="3456"/>
                <a:ext cx="95" cy="96"/>
              </a:xfrm>
              <a:prstGeom prst="ellipse">
                <a:avLst/>
              </a:prstGeom>
              <a:gradFill rotWithShape="0">
                <a:gsLst>
                  <a:gs pos="0">
                    <a:srgbClr val="FFCC00"/>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endParaRPr lang="en-US" altLang="en-US" kern="0">
                  <a:solidFill>
                    <a:srgbClr val="000000"/>
                  </a:solidFill>
                </a:endParaRPr>
              </a:p>
            </p:txBody>
          </p:sp>
          <p:sp>
            <p:nvSpPr>
              <p:cNvPr id="19" name="Oval 16">
                <a:extLst>
                  <a:ext uri="{FF2B5EF4-FFF2-40B4-BE49-F238E27FC236}">
                    <a16:creationId xmlns:a16="http://schemas.microsoft.com/office/drawing/2014/main" id="{C9685C5C-1C44-4777-B0EA-9F06607A551D}"/>
                  </a:ext>
                </a:extLst>
              </p:cNvPr>
              <p:cNvSpPr>
                <a:spLocks noChangeArrowheads="1"/>
              </p:cNvSpPr>
              <p:nvPr/>
            </p:nvSpPr>
            <p:spPr bwMode="auto">
              <a:xfrm>
                <a:off x="3312" y="3600"/>
                <a:ext cx="95" cy="96"/>
              </a:xfrm>
              <a:prstGeom prst="ellipse">
                <a:avLst/>
              </a:prstGeom>
              <a:gradFill rotWithShape="0">
                <a:gsLst>
                  <a:gs pos="0">
                    <a:srgbClr val="FFCC00"/>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endParaRPr lang="en-US" altLang="en-US" kern="0">
                  <a:solidFill>
                    <a:srgbClr val="000000"/>
                  </a:solidFill>
                </a:endParaRPr>
              </a:p>
            </p:txBody>
          </p:sp>
          <p:sp>
            <p:nvSpPr>
              <p:cNvPr id="20" name="Oval 17">
                <a:extLst>
                  <a:ext uri="{FF2B5EF4-FFF2-40B4-BE49-F238E27FC236}">
                    <a16:creationId xmlns:a16="http://schemas.microsoft.com/office/drawing/2014/main" id="{2EB91D9E-1DC3-4422-88A7-AF02C0D370D1}"/>
                  </a:ext>
                </a:extLst>
              </p:cNvPr>
              <p:cNvSpPr>
                <a:spLocks noChangeArrowheads="1"/>
              </p:cNvSpPr>
              <p:nvPr/>
            </p:nvSpPr>
            <p:spPr bwMode="auto">
              <a:xfrm>
                <a:off x="3312" y="3744"/>
                <a:ext cx="95" cy="95"/>
              </a:xfrm>
              <a:prstGeom prst="ellipse">
                <a:avLst/>
              </a:prstGeom>
              <a:gradFill rotWithShape="0">
                <a:gsLst>
                  <a:gs pos="0">
                    <a:srgbClr val="FFCC00"/>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endParaRPr lang="en-US" altLang="en-US" kern="0">
                  <a:solidFill>
                    <a:srgbClr val="000000"/>
                  </a:solidFill>
                </a:endParaRPr>
              </a:p>
            </p:txBody>
          </p:sp>
        </p:grpSp>
      </p:grpSp>
      <p:grpSp>
        <p:nvGrpSpPr>
          <p:cNvPr id="29" name="Group 17">
            <a:extLst>
              <a:ext uri="{FF2B5EF4-FFF2-40B4-BE49-F238E27FC236}">
                <a16:creationId xmlns:a16="http://schemas.microsoft.com/office/drawing/2014/main" id="{EA67DFDF-70A7-4626-A012-748A9FD18547}"/>
              </a:ext>
            </a:extLst>
          </p:cNvPr>
          <p:cNvGrpSpPr>
            <a:grpSpLocks/>
          </p:cNvGrpSpPr>
          <p:nvPr/>
        </p:nvGrpSpPr>
        <p:grpSpPr bwMode="auto">
          <a:xfrm>
            <a:off x="842691" y="1928986"/>
            <a:ext cx="2704133" cy="745441"/>
            <a:chOff x="6096000" y="1229400"/>
            <a:chExt cx="2437052" cy="847050"/>
          </a:xfrm>
        </p:grpSpPr>
        <p:grpSp>
          <p:nvGrpSpPr>
            <p:cNvPr id="30" name="Group 29">
              <a:extLst>
                <a:ext uri="{FF2B5EF4-FFF2-40B4-BE49-F238E27FC236}">
                  <a16:creationId xmlns:a16="http://schemas.microsoft.com/office/drawing/2014/main" id="{F34BE42A-4C6C-4047-9823-B2A069CE2AC7}"/>
                </a:ext>
              </a:extLst>
            </p:cNvPr>
            <p:cNvGrpSpPr/>
            <p:nvPr/>
          </p:nvGrpSpPr>
          <p:grpSpPr>
            <a:xfrm>
              <a:off x="6096000" y="1280740"/>
              <a:ext cx="2394757" cy="795710"/>
              <a:chOff x="338705" y="2718340"/>
              <a:chExt cx="2394757" cy="795710"/>
            </a:xfrm>
            <a:solidFill>
              <a:srgbClr val="000000"/>
            </a:solidFill>
          </p:grpSpPr>
          <p:sp>
            <p:nvSpPr>
              <p:cNvPr id="39" name="Freeform 94">
                <a:extLst>
                  <a:ext uri="{FF2B5EF4-FFF2-40B4-BE49-F238E27FC236}">
                    <a16:creationId xmlns:a16="http://schemas.microsoft.com/office/drawing/2014/main" id="{75395BF6-0962-4E1E-9D6A-DAE5A51AE41C}"/>
                  </a:ext>
                </a:extLst>
              </p:cNvPr>
              <p:cNvSpPr/>
              <p:nvPr/>
            </p:nvSpPr>
            <p:spPr>
              <a:xfrm>
                <a:off x="824267" y="3197111"/>
                <a:ext cx="275928" cy="199802"/>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grp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40" name="Freeform 95">
                <a:extLst>
                  <a:ext uri="{FF2B5EF4-FFF2-40B4-BE49-F238E27FC236}">
                    <a16:creationId xmlns:a16="http://schemas.microsoft.com/office/drawing/2014/main" id="{98F1E6F9-865D-45F0-B6B7-E0BD74E91740}"/>
                  </a:ext>
                </a:extLst>
              </p:cNvPr>
              <p:cNvSpPr/>
              <p:nvPr/>
            </p:nvSpPr>
            <p:spPr>
              <a:xfrm>
                <a:off x="1653646" y="2987708"/>
                <a:ext cx="581676" cy="504638"/>
              </a:xfrm>
              <a:custGeom>
                <a:avLst/>
                <a:gdLst>
                  <a:gd name="connsiteX0" fmla="*/ 483098 w 1475021"/>
                  <a:gd name="connsiteY0" fmla="*/ 286499 h 1295741"/>
                  <a:gd name="connsiteX1" fmla="*/ 393888 w 1475021"/>
                  <a:gd name="connsiteY1" fmla="*/ 41172 h 1295741"/>
                  <a:gd name="connsiteX2" fmla="*/ 59351 w 1475021"/>
                  <a:gd name="connsiteY2" fmla="*/ 41172 h 1295741"/>
                  <a:gd name="connsiteX3" fmla="*/ 3595 w 1475021"/>
                  <a:gd name="connsiteY3" fmla="*/ 409163 h 1295741"/>
                  <a:gd name="connsiteX4" fmla="*/ 103956 w 1475021"/>
                  <a:gd name="connsiteY4" fmla="*/ 1078236 h 1295741"/>
                  <a:gd name="connsiteX5" fmla="*/ 661517 w 1475021"/>
                  <a:gd name="connsiteY5" fmla="*/ 1256655 h 1295741"/>
                  <a:gd name="connsiteX6" fmla="*/ 1185625 w 1475021"/>
                  <a:gd name="connsiteY6" fmla="*/ 1256655 h 1295741"/>
                  <a:gd name="connsiteX7" fmla="*/ 1386346 w 1475021"/>
                  <a:gd name="connsiteY7" fmla="*/ 832909 h 1295741"/>
                  <a:gd name="connsiteX8" fmla="*/ 1464405 w 1475021"/>
                  <a:gd name="connsiteY8" fmla="*/ 219592 h 1295741"/>
                  <a:gd name="connsiteX9" fmla="*/ 1163322 w 1475021"/>
                  <a:gd name="connsiteY9" fmla="*/ 7719 h 1295741"/>
                  <a:gd name="connsiteX10" fmla="*/ 929146 w 1475021"/>
                  <a:gd name="connsiteY10" fmla="*/ 85777 h 1295741"/>
                  <a:gd name="connsiteX11" fmla="*/ 951449 w 1475021"/>
                  <a:gd name="connsiteY11" fmla="*/ 453767 h 1295741"/>
                  <a:gd name="connsiteX12" fmla="*/ 1051810 w 1475021"/>
                  <a:gd name="connsiteY12" fmla="*/ 721397 h 1295741"/>
                  <a:gd name="connsiteX13" fmla="*/ 717273 w 1475021"/>
                  <a:gd name="connsiteY13" fmla="*/ 910967 h 1295741"/>
                  <a:gd name="connsiteX14" fmla="*/ 427342 w 1475021"/>
                  <a:gd name="connsiteY14" fmla="*/ 777153 h 1295741"/>
                  <a:gd name="connsiteX15" fmla="*/ 483098 w 1475021"/>
                  <a:gd name="connsiteY15" fmla="*/ 286499 h 12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75021" h="1295741">
                    <a:moveTo>
                      <a:pt x="483098" y="286499"/>
                    </a:moveTo>
                    <a:cubicBezTo>
                      <a:pt x="477522" y="163836"/>
                      <a:pt x="464512" y="82060"/>
                      <a:pt x="393888" y="41172"/>
                    </a:cubicBezTo>
                    <a:cubicBezTo>
                      <a:pt x="323264" y="284"/>
                      <a:pt x="124400" y="-20160"/>
                      <a:pt x="59351" y="41172"/>
                    </a:cubicBezTo>
                    <a:cubicBezTo>
                      <a:pt x="-5698" y="102504"/>
                      <a:pt x="-3839" y="236319"/>
                      <a:pt x="3595" y="409163"/>
                    </a:cubicBezTo>
                    <a:cubicBezTo>
                      <a:pt x="11029" y="582007"/>
                      <a:pt x="-5698" y="936987"/>
                      <a:pt x="103956" y="1078236"/>
                    </a:cubicBezTo>
                    <a:cubicBezTo>
                      <a:pt x="213610" y="1219485"/>
                      <a:pt x="481239" y="1226919"/>
                      <a:pt x="661517" y="1256655"/>
                    </a:cubicBezTo>
                    <a:cubicBezTo>
                      <a:pt x="841795" y="1286391"/>
                      <a:pt x="1064820" y="1327279"/>
                      <a:pt x="1185625" y="1256655"/>
                    </a:cubicBezTo>
                    <a:cubicBezTo>
                      <a:pt x="1306430" y="1186031"/>
                      <a:pt x="1339883" y="1005753"/>
                      <a:pt x="1386346" y="832909"/>
                    </a:cubicBezTo>
                    <a:cubicBezTo>
                      <a:pt x="1432809" y="660065"/>
                      <a:pt x="1501576" y="357124"/>
                      <a:pt x="1464405" y="219592"/>
                    </a:cubicBezTo>
                    <a:cubicBezTo>
                      <a:pt x="1427234" y="82060"/>
                      <a:pt x="1252532" y="30021"/>
                      <a:pt x="1163322" y="7719"/>
                    </a:cubicBezTo>
                    <a:cubicBezTo>
                      <a:pt x="1074112" y="-14583"/>
                      <a:pt x="964458" y="11436"/>
                      <a:pt x="929146" y="85777"/>
                    </a:cubicBezTo>
                    <a:cubicBezTo>
                      <a:pt x="893834" y="160118"/>
                      <a:pt x="931005" y="347830"/>
                      <a:pt x="951449" y="453767"/>
                    </a:cubicBezTo>
                    <a:cubicBezTo>
                      <a:pt x="971893" y="559704"/>
                      <a:pt x="1090839" y="645197"/>
                      <a:pt x="1051810" y="721397"/>
                    </a:cubicBezTo>
                    <a:cubicBezTo>
                      <a:pt x="1012781" y="797597"/>
                      <a:pt x="821351" y="901674"/>
                      <a:pt x="717273" y="910967"/>
                    </a:cubicBezTo>
                    <a:cubicBezTo>
                      <a:pt x="613195" y="920260"/>
                      <a:pt x="468230" y="884948"/>
                      <a:pt x="427342" y="777153"/>
                    </a:cubicBezTo>
                    <a:cubicBezTo>
                      <a:pt x="386454" y="669358"/>
                      <a:pt x="488674" y="409162"/>
                      <a:pt x="483098" y="286499"/>
                    </a:cubicBezTo>
                    <a:close/>
                  </a:path>
                </a:pathLst>
              </a:custGeom>
              <a:grp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41" name="Freeform 96">
                <a:extLst>
                  <a:ext uri="{FF2B5EF4-FFF2-40B4-BE49-F238E27FC236}">
                    <a16:creationId xmlns:a16="http://schemas.microsoft.com/office/drawing/2014/main" id="{A637B3E8-7D2D-4283-B5F2-8226E3B1E7AD}"/>
                  </a:ext>
                </a:extLst>
              </p:cNvPr>
              <p:cNvSpPr/>
              <p:nvPr/>
            </p:nvSpPr>
            <p:spPr>
              <a:xfrm>
                <a:off x="790362" y="2987708"/>
                <a:ext cx="490354" cy="526342"/>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grp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42" name="Freeform 97">
                <a:extLst>
                  <a:ext uri="{FF2B5EF4-FFF2-40B4-BE49-F238E27FC236}">
                    <a16:creationId xmlns:a16="http://schemas.microsoft.com/office/drawing/2014/main" id="{17A6A01C-1E4D-48DF-BF40-057080127091}"/>
                  </a:ext>
                </a:extLst>
              </p:cNvPr>
              <p:cNvSpPr/>
              <p:nvPr/>
            </p:nvSpPr>
            <p:spPr>
              <a:xfrm>
                <a:off x="895664" y="3129761"/>
                <a:ext cx="275928" cy="199803"/>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grp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43" name="Freeform 98">
                <a:extLst>
                  <a:ext uri="{FF2B5EF4-FFF2-40B4-BE49-F238E27FC236}">
                    <a16:creationId xmlns:a16="http://schemas.microsoft.com/office/drawing/2014/main" id="{614ADE55-5B44-46F1-B75F-27D503C63A39}"/>
                  </a:ext>
                </a:extLst>
              </p:cNvPr>
              <p:cNvSpPr/>
              <p:nvPr/>
            </p:nvSpPr>
            <p:spPr>
              <a:xfrm>
                <a:off x="1206131" y="2868846"/>
                <a:ext cx="508609" cy="607192"/>
              </a:xfrm>
              <a:custGeom>
                <a:avLst/>
                <a:gdLst>
                  <a:gd name="connsiteX0" fmla="*/ 680263 w 1167639"/>
                  <a:gd name="connsiteY0" fmla="*/ 498369 h 1413805"/>
                  <a:gd name="connsiteX1" fmla="*/ 1048254 w 1167639"/>
                  <a:gd name="connsiteY1" fmla="*/ 609882 h 1413805"/>
                  <a:gd name="connsiteX2" fmla="*/ 1126312 w 1167639"/>
                  <a:gd name="connsiteY2" fmla="*/ 398009 h 1413805"/>
                  <a:gd name="connsiteX3" fmla="*/ 1092859 w 1167639"/>
                  <a:gd name="connsiteY3" fmla="*/ 108077 h 1413805"/>
                  <a:gd name="connsiteX4" fmla="*/ 613356 w 1167639"/>
                  <a:gd name="connsiteY4" fmla="*/ 30018 h 1413805"/>
                  <a:gd name="connsiteX5" fmla="*/ 178459 w 1167639"/>
                  <a:gd name="connsiteY5" fmla="*/ 52321 h 1413805"/>
                  <a:gd name="connsiteX6" fmla="*/ 39 w 1167639"/>
                  <a:gd name="connsiteY6" fmla="*/ 609882 h 1413805"/>
                  <a:gd name="connsiteX7" fmla="*/ 167307 w 1167639"/>
                  <a:gd name="connsiteY7" fmla="*/ 1223199 h 1413805"/>
                  <a:gd name="connsiteX8" fmla="*/ 635659 w 1167639"/>
                  <a:gd name="connsiteY8" fmla="*/ 1412769 h 1413805"/>
                  <a:gd name="connsiteX9" fmla="*/ 1115161 w 1167639"/>
                  <a:gd name="connsiteY9" fmla="*/ 1278955 h 1413805"/>
                  <a:gd name="connsiteX10" fmla="*/ 1126312 w 1167639"/>
                  <a:gd name="connsiteY10" fmla="*/ 877511 h 1413805"/>
                  <a:gd name="connsiteX11" fmla="*/ 858683 w 1167639"/>
                  <a:gd name="connsiteY11" fmla="*/ 810604 h 1413805"/>
                  <a:gd name="connsiteX12" fmla="*/ 713717 w 1167639"/>
                  <a:gd name="connsiteY12" fmla="*/ 955569 h 1413805"/>
                  <a:gd name="connsiteX13" fmla="*/ 512995 w 1167639"/>
                  <a:gd name="connsiteY13" fmla="*/ 955569 h 1413805"/>
                  <a:gd name="connsiteX14" fmla="*/ 446088 w 1167639"/>
                  <a:gd name="connsiteY14" fmla="*/ 609882 h 1413805"/>
                  <a:gd name="connsiteX15" fmla="*/ 579902 w 1167639"/>
                  <a:gd name="connsiteY15" fmla="*/ 364555 h 1413805"/>
                  <a:gd name="connsiteX16" fmla="*/ 680263 w 1167639"/>
                  <a:gd name="connsiteY16" fmla="*/ 498369 h 141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639" h="1413805">
                    <a:moveTo>
                      <a:pt x="680263" y="498369"/>
                    </a:moveTo>
                    <a:cubicBezTo>
                      <a:pt x="758322" y="539257"/>
                      <a:pt x="973913" y="626609"/>
                      <a:pt x="1048254" y="609882"/>
                    </a:cubicBezTo>
                    <a:cubicBezTo>
                      <a:pt x="1122595" y="593155"/>
                      <a:pt x="1118878" y="481643"/>
                      <a:pt x="1126312" y="398009"/>
                    </a:cubicBezTo>
                    <a:cubicBezTo>
                      <a:pt x="1133746" y="314375"/>
                      <a:pt x="1178352" y="169409"/>
                      <a:pt x="1092859" y="108077"/>
                    </a:cubicBezTo>
                    <a:cubicBezTo>
                      <a:pt x="1007366" y="46745"/>
                      <a:pt x="765756" y="39311"/>
                      <a:pt x="613356" y="30018"/>
                    </a:cubicBezTo>
                    <a:cubicBezTo>
                      <a:pt x="460956" y="20725"/>
                      <a:pt x="280678" y="-44323"/>
                      <a:pt x="178459" y="52321"/>
                    </a:cubicBezTo>
                    <a:cubicBezTo>
                      <a:pt x="76240" y="148965"/>
                      <a:pt x="1898" y="414736"/>
                      <a:pt x="39" y="609882"/>
                    </a:cubicBezTo>
                    <a:cubicBezTo>
                      <a:pt x="-1820" y="805028"/>
                      <a:pt x="61370" y="1089385"/>
                      <a:pt x="167307" y="1223199"/>
                    </a:cubicBezTo>
                    <a:cubicBezTo>
                      <a:pt x="273244" y="1357013"/>
                      <a:pt x="477683" y="1403476"/>
                      <a:pt x="635659" y="1412769"/>
                    </a:cubicBezTo>
                    <a:cubicBezTo>
                      <a:pt x="793635" y="1422062"/>
                      <a:pt x="1033386" y="1368165"/>
                      <a:pt x="1115161" y="1278955"/>
                    </a:cubicBezTo>
                    <a:cubicBezTo>
                      <a:pt x="1196937" y="1189745"/>
                      <a:pt x="1169058" y="955569"/>
                      <a:pt x="1126312" y="877511"/>
                    </a:cubicBezTo>
                    <a:cubicBezTo>
                      <a:pt x="1083566" y="799453"/>
                      <a:pt x="927449" y="797594"/>
                      <a:pt x="858683" y="810604"/>
                    </a:cubicBezTo>
                    <a:cubicBezTo>
                      <a:pt x="789917" y="823614"/>
                      <a:pt x="771332" y="931408"/>
                      <a:pt x="713717" y="955569"/>
                    </a:cubicBezTo>
                    <a:cubicBezTo>
                      <a:pt x="656102" y="979730"/>
                      <a:pt x="557600" y="1013184"/>
                      <a:pt x="512995" y="955569"/>
                    </a:cubicBezTo>
                    <a:cubicBezTo>
                      <a:pt x="468390" y="897955"/>
                      <a:pt x="434937" y="708384"/>
                      <a:pt x="446088" y="609882"/>
                    </a:cubicBezTo>
                    <a:cubicBezTo>
                      <a:pt x="457239" y="511380"/>
                      <a:pt x="539014" y="383140"/>
                      <a:pt x="579902" y="364555"/>
                    </a:cubicBezTo>
                    <a:cubicBezTo>
                      <a:pt x="620790" y="345970"/>
                      <a:pt x="602204" y="457481"/>
                      <a:pt x="680263" y="498369"/>
                    </a:cubicBezTo>
                    <a:close/>
                  </a:path>
                </a:pathLst>
              </a:custGeom>
              <a:grp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44" name="Freeform 99">
                <a:extLst>
                  <a:ext uri="{FF2B5EF4-FFF2-40B4-BE49-F238E27FC236}">
                    <a16:creationId xmlns:a16="http://schemas.microsoft.com/office/drawing/2014/main" id="{E13FC590-BE8F-4CB1-82A4-90DD9E63D428}"/>
                  </a:ext>
                </a:extLst>
              </p:cNvPr>
              <p:cNvSpPr/>
              <p:nvPr/>
            </p:nvSpPr>
            <p:spPr>
              <a:xfrm>
                <a:off x="2101160" y="2916120"/>
                <a:ext cx="632302" cy="573667"/>
              </a:xfrm>
              <a:custGeom>
                <a:avLst/>
                <a:gdLst>
                  <a:gd name="connsiteX0" fmla="*/ 926421 w 1779126"/>
                  <a:gd name="connsiteY0" fmla="*/ 503457 h 1603859"/>
                  <a:gd name="connsiteX1" fmla="*/ 1082538 w 1779126"/>
                  <a:gd name="connsiteY1" fmla="*/ 715330 h 1603859"/>
                  <a:gd name="connsiteX2" fmla="*/ 1483982 w 1779126"/>
                  <a:gd name="connsiteY2" fmla="*/ 704179 h 1603859"/>
                  <a:gd name="connsiteX3" fmla="*/ 1495133 w 1779126"/>
                  <a:gd name="connsiteY3" fmla="*/ 213525 h 1603859"/>
                  <a:gd name="connsiteX4" fmla="*/ 1049084 w 1779126"/>
                  <a:gd name="connsiteY4" fmla="*/ 12803 h 1603859"/>
                  <a:gd name="connsiteX5" fmla="*/ 502674 w 1779126"/>
                  <a:gd name="connsiteY5" fmla="*/ 68559 h 1603859"/>
                  <a:gd name="connsiteX6" fmla="*/ 223894 w 1779126"/>
                  <a:gd name="connsiteY6" fmla="*/ 458852 h 1603859"/>
                  <a:gd name="connsiteX7" fmla="*/ 324255 w 1779126"/>
                  <a:gd name="connsiteY7" fmla="*/ 815691 h 1603859"/>
                  <a:gd name="connsiteX8" fmla="*/ 725699 w 1779126"/>
                  <a:gd name="connsiteY8" fmla="*/ 1027564 h 1603859"/>
                  <a:gd name="connsiteX9" fmla="*/ 982177 w 1779126"/>
                  <a:gd name="connsiteY9" fmla="*/ 1072169 h 1603859"/>
                  <a:gd name="connsiteX10" fmla="*/ 971025 w 1779126"/>
                  <a:gd name="connsiteY10" fmla="*/ 1217135 h 1603859"/>
                  <a:gd name="connsiteX11" fmla="*/ 837211 w 1779126"/>
                  <a:gd name="connsiteY11" fmla="*/ 1350950 h 1603859"/>
                  <a:gd name="connsiteX12" fmla="*/ 491523 w 1779126"/>
                  <a:gd name="connsiteY12" fmla="*/ 1384403 h 1603859"/>
                  <a:gd name="connsiteX13" fmla="*/ 536128 w 1779126"/>
                  <a:gd name="connsiteY13" fmla="*/ 1194833 h 1603859"/>
                  <a:gd name="connsiteX14" fmla="*/ 268499 w 1779126"/>
                  <a:gd name="connsiteY14" fmla="*/ 1038716 h 1603859"/>
                  <a:gd name="connsiteX15" fmla="*/ 34323 w 1779126"/>
                  <a:gd name="connsiteY15" fmla="*/ 1150228 h 1603859"/>
                  <a:gd name="connsiteX16" fmla="*/ 34323 w 1779126"/>
                  <a:gd name="connsiteY16" fmla="*/ 1440159 h 1603859"/>
                  <a:gd name="connsiteX17" fmla="*/ 346557 w 1779126"/>
                  <a:gd name="connsiteY17" fmla="*/ 1551672 h 1603859"/>
                  <a:gd name="connsiteX18" fmla="*/ 1283260 w 1779126"/>
                  <a:gd name="connsiteY18" fmla="*/ 1585125 h 1603859"/>
                  <a:gd name="connsiteX19" fmla="*/ 1773913 w 1779126"/>
                  <a:gd name="connsiteY19" fmla="*/ 1261740 h 1603859"/>
                  <a:gd name="connsiteX20" fmla="*/ 1506284 w 1779126"/>
                  <a:gd name="connsiteY20" fmla="*/ 927203 h 1603859"/>
                  <a:gd name="connsiteX21" fmla="*/ 959874 w 1779126"/>
                  <a:gd name="connsiteY21" fmla="*/ 860296 h 1603859"/>
                  <a:gd name="connsiteX22" fmla="*/ 792606 w 1779126"/>
                  <a:gd name="connsiteY22" fmla="*/ 670725 h 1603859"/>
                  <a:gd name="connsiteX23" fmla="*/ 770304 w 1779126"/>
                  <a:gd name="connsiteY23" fmla="*/ 291584 h 1603859"/>
                  <a:gd name="connsiteX24" fmla="*/ 859513 w 1779126"/>
                  <a:gd name="connsiteY24" fmla="*/ 224677 h 1603859"/>
                  <a:gd name="connsiteX25" fmla="*/ 1015630 w 1779126"/>
                  <a:gd name="connsiteY25" fmla="*/ 358491 h 1603859"/>
                  <a:gd name="connsiteX26" fmla="*/ 926421 w 1779126"/>
                  <a:gd name="connsiteY26" fmla="*/ 503457 h 160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79126" h="1603859">
                    <a:moveTo>
                      <a:pt x="926421" y="503457"/>
                    </a:moveTo>
                    <a:cubicBezTo>
                      <a:pt x="937572" y="562930"/>
                      <a:pt x="989611" y="681876"/>
                      <a:pt x="1082538" y="715330"/>
                    </a:cubicBezTo>
                    <a:cubicBezTo>
                      <a:pt x="1175465" y="748784"/>
                      <a:pt x="1415216" y="787813"/>
                      <a:pt x="1483982" y="704179"/>
                    </a:cubicBezTo>
                    <a:cubicBezTo>
                      <a:pt x="1552748" y="620545"/>
                      <a:pt x="1567616" y="328754"/>
                      <a:pt x="1495133" y="213525"/>
                    </a:cubicBezTo>
                    <a:cubicBezTo>
                      <a:pt x="1422650" y="98296"/>
                      <a:pt x="1214494" y="36964"/>
                      <a:pt x="1049084" y="12803"/>
                    </a:cubicBezTo>
                    <a:cubicBezTo>
                      <a:pt x="883674" y="-11358"/>
                      <a:pt x="640206" y="-5783"/>
                      <a:pt x="502674" y="68559"/>
                    </a:cubicBezTo>
                    <a:cubicBezTo>
                      <a:pt x="365142" y="142900"/>
                      <a:pt x="253630" y="334330"/>
                      <a:pt x="223894" y="458852"/>
                    </a:cubicBezTo>
                    <a:cubicBezTo>
                      <a:pt x="194157" y="583374"/>
                      <a:pt x="240621" y="720906"/>
                      <a:pt x="324255" y="815691"/>
                    </a:cubicBezTo>
                    <a:cubicBezTo>
                      <a:pt x="407889" y="910476"/>
                      <a:pt x="616045" y="984818"/>
                      <a:pt x="725699" y="1027564"/>
                    </a:cubicBezTo>
                    <a:cubicBezTo>
                      <a:pt x="835353" y="1070310"/>
                      <a:pt x="941289" y="1040574"/>
                      <a:pt x="982177" y="1072169"/>
                    </a:cubicBezTo>
                    <a:cubicBezTo>
                      <a:pt x="1023065" y="1103764"/>
                      <a:pt x="995186" y="1170672"/>
                      <a:pt x="971025" y="1217135"/>
                    </a:cubicBezTo>
                    <a:cubicBezTo>
                      <a:pt x="946864" y="1263598"/>
                      <a:pt x="917128" y="1323072"/>
                      <a:pt x="837211" y="1350950"/>
                    </a:cubicBezTo>
                    <a:cubicBezTo>
                      <a:pt x="757294" y="1378828"/>
                      <a:pt x="541703" y="1410423"/>
                      <a:pt x="491523" y="1384403"/>
                    </a:cubicBezTo>
                    <a:cubicBezTo>
                      <a:pt x="441342" y="1358384"/>
                      <a:pt x="573299" y="1252447"/>
                      <a:pt x="536128" y="1194833"/>
                    </a:cubicBezTo>
                    <a:cubicBezTo>
                      <a:pt x="498957" y="1137219"/>
                      <a:pt x="352133" y="1046150"/>
                      <a:pt x="268499" y="1038716"/>
                    </a:cubicBezTo>
                    <a:cubicBezTo>
                      <a:pt x="184865" y="1031282"/>
                      <a:pt x="73352" y="1083321"/>
                      <a:pt x="34323" y="1150228"/>
                    </a:cubicBezTo>
                    <a:cubicBezTo>
                      <a:pt x="-4706" y="1217135"/>
                      <a:pt x="-17716" y="1373252"/>
                      <a:pt x="34323" y="1440159"/>
                    </a:cubicBezTo>
                    <a:cubicBezTo>
                      <a:pt x="86362" y="1507066"/>
                      <a:pt x="138401" y="1527511"/>
                      <a:pt x="346557" y="1551672"/>
                    </a:cubicBezTo>
                    <a:cubicBezTo>
                      <a:pt x="554713" y="1575833"/>
                      <a:pt x="1045367" y="1633447"/>
                      <a:pt x="1283260" y="1585125"/>
                    </a:cubicBezTo>
                    <a:cubicBezTo>
                      <a:pt x="1521153" y="1536803"/>
                      <a:pt x="1736742" y="1371394"/>
                      <a:pt x="1773913" y="1261740"/>
                    </a:cubicBezTo>
                    <a:cubicBezTo>
                      <a:pt x="1811084" y="1152086"/>
                      <a:pt x="1641957" y="994110"/>
                      <a:pt x="1506284" y="927203"/>
                    </a:cubicBezTo>
                    <a:cubicBezTo>
                      <a:pt x="1370611" y="860296"/>
                      <a:pt x="1078820" y="903042"/>
                      <a:pt x="959874" y="860296"/>
                    </a:cubicBezTo>
                    <a:cubicBezTo>
                      <a:pt x="840928" y="817550"/>
                      <a:pt x="824201" y="765510"/>
                      <a:pt x="792606" y="670725"/>
                    </a:cubicBezTo>
                    <a:cubicBezTo>
                      <a:pt x="761011" y="575940"/>
                      <a:pt x="759153" y="365925"/>
                      <a:pt x="770304" y="291584"/>
                    </a:cubicBezTo>
                    <a:cubicBezTo>
                      <a:pt x="781455" y="217243"/>
                      <a:pt x="818625" y="213526"/>
                      <a:pt x="859513" y="224677"/>
                    </a:cubicBezTo>
                    <a:cubicBezTo>
                      <a:pt x="900401" y="235828"/>
                      <a:pt x="1000762" y="312028"/>
                      <a:pt x="1015630" y="358491"/>
                    </a:cubicBezTo>
                    <a:cubicBezTo>
                      <a:pt x="1030498" y="404954"/>
                      <a:pt x="915270" y="443984"/>
                      <a:pt x="926421" y="503457"/>
                    </a:cubicBezTo>
                    <a:close/>
                  </a:path>
                </a:pathLst>
              </a:custGeom>
              <a:grp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45" name="Freeform 100">
                <a:extLst>
                  <a:ext uri="{FF2B5EF4-FFF2-40B4-BE49-F238E27FC236}">
                    <a16:creationId xmlns:a16="http://schemas.microsoft.com/office/drawing/2014/main" id="{D3529FB6-F352-4440-8760-C77C1B950371}"/>
                  </a:ext>
                </a:extLst>
              </p:cNvPr>
              <p:cNvSpPr/>
              <p:nvPr/>
            </p:nvSpPr>
            <p:spPr>
              <a:xfrm>
                <a:off x="338705" y="2718340"/>
                <a:ext cx="728095" cy="786860"/>
              </a:xfrm>
              <a:custGeom>
                <a:avLst/>
                <a:gdLst>
                  <a:gd name="connsiteX0" fmla="*/ 821017 w 1061142"/>
                  <a:gd name="connsiteY0" fmla="*/ 472054 h 1457440"/>
                  <a:gd name="connsiteX1" fmla="*/ 932529 w 1061142"/>
                  <a:gd name="connsiteY1" fmla="*/ 561264 h 1457440"/>
                  <a:gd name="connsiteX2" fmla="*/ 1055193 w 1061142"/>
                  <a:gd name="connsiteY2" fmla="*/ 393996 h 1457440"/>
                  <a:gd name="connsiteX3" fmla="*/ 1010588 w 1061142"/>
                  <a:gd name="connsiteY3" fmla="*/ 37157 h 1457440"/>
                  <a:gd name="connsiteX4" fmla="*/ 742959 w 1061142"/>
                  <a:gd name="connsiteY4" fmla="*/ 14854 h 1457440"/>
                  <a:gd name="connsiteX5" fmla="*/ 720656 w 1061142"/>
                  <a:gd name="connsiteY5" fmla="*/ 70610 h 1457440"/>
                  <a:gd name="connsiteX6" fmla="*/ 486481 w 1061142"/>
                  <a:gd name="connsiteY6" fmla="*/ 159820 h 1457440"/>
                  <a:gd name="connsiteX7" fmla="*/ 252305 w 1061142"/>
                  <a:gd name="connsiteY7" fmla="*/ 81762 h 1457440"/>
                  <a:gd name="connsiteX8" fmla="*/ 85037 w 1061142"/>
                  <a:gd name="connsiteY8" fmla="*/ 159820 h 1457440"/>
                  <a:gd name="connsiteX9" fmla="*/ 107339 w 1061142"/>
                  <a:gd name="connsiteY9" fmla="*/ 527810 h 1457440"/>
                  <a:gd name="connsiteX10" fmla="*/ 252305 w 1061142"/>
                  <a:gd name="connsiteY10" fmla="*/ 884649 h 1457440"/>
                  <a:gd name="connsiteX11" fmla="*/ 230002 w 1061142"/>
                  <a:gd name="connsiteY11" fmla="*/ 1152279 h 1457440"/>
                  <a:gd name="connsiteX12" fmla="*/ 29281 w 1061142"/>
                  <a:gd name="connsiteY12" fmla="*/ 1174581 h 1457440"/>
                  <a:gd name="connsiteX13" fmla="*/ 73885 w 1061142"/>
                  <a:gd name="connsiteY13" fmla="*/ 1386454 h 1457440"/>
                  <a:gd name="connsiteX14" fmla="*/ 698354 w 1061142"/>
                  <a:gd name="connsiteY14" fmla="*/ 1453362 h 1457440"/>
                  <a:gd name="connsiteX15" fmla="*/ 765261 w 1061142"/>
                  <a:gd name="connsiteY15" fmla="*/ 1286093 h 1457440"/>
                  <a:gd name="connsiteX16" fmla="*/ 664900 w 1061142"/>
                  <a:gd name="connsiteY16" fmla="*/ 1163430 h 1457440"/>
                  <a:gd name="connsiteX17" fmla="*/ 519934 w 1061142"/>
                  <a:gd name="connsiteY17" fmla="*/ 1141127 h 1457440"/>
                  <a:gd name="connsiteX18" fmla="*/ 486481 w 1061142"/>
                  <a:gd name="connsiteY18" fmla="*/ 929254 h 1457440"/>
                  <a:gd name="connsiteX19" fmla="*/ 575690 w 1061142"/>
                  <a:gd name="connsiteY19" fmla="*/ 918103 h 1457440"/>
                  <a:gd name="connsiteX20" fmla="*/ 597993 w 1061142"/>
                  <a:gd name="connsiteY20" fmla="*/ 973859 h 1457440"/>
                  <a:gd name="connsiteX21" fmla="*/ 720656 w 1061142"/>
                  <a:gd name="connsiteY21" fmla="*/ 985010 h 1457440"/>
                  <a:gd name="connsiteX22" fmla="*/ 776412 w 1061142"/>
                  <a:gd name="connsiteY22" fmla="*/ 761986 h 1457440"/>
                  <a:gd name="connsiteX23" fmla="*/ 609144 w 1061142"/>
                  <a:gd name="connsiteY23" fmla="*/ 561264 h 1457440"/>
                  <a:gd name="connsiteX24" fmla="*/ 519934 w 1061142"/>
                  <a:gd name="connsiteY24" fmla="*/ 617020 h 1457440"/>
                  <a:gd name="connsiteX25" fmla="*/ 397271 w 1061142"/>
                  <a:gd name="connsiteY25" fmla="*/ 617020 h 1457440"/>
                  <a:gd name="connsiteX26" fmla="*/ 397271 w 1061142"/>
                  <a:gd name="connsiteY26" fmla="*/ 472054 h 1457440"/>
                  <a:gd name="connsiteX27" fmla="*/ 597993 w 1061142"/>
                  <a:gd name="connsiteY27" fmla="*/ 382845 h 1457440"/>
                  <a:gd name="connsiteX28" fmla="*/ 821017 w 1061142"/>
                  <a:gd name="connsiteY28" fmla="*/ 472054 h 145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1142" h="1457440">
                    <a:moveTo>
                      <a:pt x="821017" y="472054"/>
                    </a:moveTo>
                    <a:cubicBezTo>
                      <a:pt x="876773" y="501791"/>
                      <a:pt x="893500" y="574274"/>
                      <a:pt x="932529" y="561264"/>
                    </a:cubicBezTo>
                    <a:cubicBezTo>
                      <a:pt x="971558" y="548254"/>
                      <a:pt x="1042183" y="481347"/>
                      <a:pt x="1055193" y="393996"/>
                    </a:cubicBezTo>
                    <a:cubicBezTo>
                      <a:pt x="1068203" y="306645"/>
                      <a:pt x="1062627" y="100347"/>
                      <a:pt x="1010588" y="37157"/>
                    </a:cubicBezTo>
                    <a:cubicBezTo>
                      <a:pt x="958549" y="-26033"/>
                      <a:pt x="791281" y="9279"/>
                      <a:pt x="742959" y="14854"/>
                    </a:cubicBezTo>
                    <a:cubicBezTo>
                      <a:pt x="694637" y="20429"/>
                      <a:pt x="763402" y="46449"/>
                      <a:pt x="720656" y="70610"/>
                    </a:cubicBezTo>
                    <a:cubicBezTo>
                      <a:pt x="677910" y="94771"/>
                      <a:pt x="564539" y="157961"/>
                      <a:pt x="486481" y="159820"/>
                    </a:cubicBezTo>
                    <a:cubicBezTo>
                      <a:pt x="408423" y="161679"/>
                      <a:pt x="319212" y="81762"/>
                      <a:pt x="252305" y="81762"/>
                    </a:cubicBezTo>
                    <a:cubicBezTo>
                      <a:pt x="185398" y="81762"/>
                      <a:pt x="109198" y="85479"/>
                      <a:pt x="85037" y="159820"/>
                    </a:cubicBezTo>
                    <a:cubicBezTo>
                      <a:pt x="60876" y="234161"/>
                      <a:pt x="79461" y="407005"/>
                      <a:pt x="107339" y="527810"/>
                    </a:cubicBezTo>
                    <a:cubicBezTo>
                      <a:pt x="135217" y="648615"/>
                      <a:pt x="231861" y="780571"/>
                      <a:pt x="252305" y="884649"/>
                    </a:cubicBezTo>
                    <a:cubicBezTo>
                      <a:pt x="272749" y="988727"/>
                      <a:pt x="267173" y="1103957"/>
                      <a:pt x="230002" y="1152279"/>
                    </a:cubicBezTo>
                    <a:cubicBezTo>
                      <a:pt x="192831" y="1200601"/>
                      <a:pt x="55300" y="1135552"/>
                      <a:pt x="29281" y="1174581"/>
                    </a:cubicBezTo>
                    <a:cubicBezTo>
                      <a:pt x="3262" y="1213610"/>
                      <a:pt x="-37627" y="1339991"/>
                      <a:pt x="73885" y="1386454"/>
                    </a:cubicBezTo>
                    <a:cubicBezTo>
                      <a:pt x="185397" y="1432917"/>
                      <a:pt x="583125" y="1470089"/>
                      <a:pt x="698354" y="1453362"/>
                    </a:cubicBezTo>
                    <a:cubicBezTo>
                      <a:pt x="813583" y="1436635"/>
                      <a:pt x="770837" y="1334415"/>
                      <a:pt x="765261" y="1286093"/>
                    </a:cubicBezTo>
                    <a:cubicBezTo>
                      <a:pt x="759685" y="1237771"/>
                      <a:pt x="705788" y="1187591"/>
                      <a:pt x="664900" y="1163430"/>
                    </a:cubicBezTo>
                    <a:cubicBezTo>
                      <a:pt x="624012" y="1139269"/>
                      <a:pt x="549670" y="1180156"/>
                      <a:pt x="519934" y="1141127"/>
                    </a:cubicBezTo>
                    <a:cubicBezTo>
                      <a:pt x="490198" y="1102098"/>
                      <a:pt x="477188" y="966425"/>
                      <a:pt x="486481" y="929254"/>
                    </a:cubicBezTo>
                    <a:cubicBezTo>
                      <a:pt x="495774" y="892083"/>
                      <a:pt x="557105" y="910669"/>
                      <a:pt x="575690" y="918103"/>
                    </a:cubicBezTo>
                    <a:cubicBezTo>
                      <a:pt x="594275" y="925537"/>
                      <a:pt x="573832" y="962708"/>
                      <a:pt x="597993" y="973859"/>
                    </a:cubicBezTo>
                    <a:cubicBezTo>
                      <a:pt x="622154" y="985010"/>
                      <a:pt x="690920" y="1020322"/>
                      <a:pt x="720656" y="985010"/>
                    </a:cubicBezTo>
                    <a:cubicBezTo>
                      <a:pt x="750392" y="949698"/>
                      <a:pt x="794997" y="832610"/>
                      <a:pt x="776412" y="761986"/>
                    </a:cubicBezTo>
                    <a:cubicBezTo>
                      <a:pt x="757827" y="691362"/>
                      <a:pt x="651890" y="585425"/>
                      <a:pt x="609144" y="561264"/>
                    </a:cubicBezTo>
                    <a:cubicBezTo>
                      <a:pt x="566398" y="537103"/>
                      <a:pt x="555246" y="607727"/>
                      <a:pt x="519934" y="617020"/>
                    </a:cubicBezTo>
                    <a:cubicBezTo>
                      <a:pt x="484622" y="626313"/>
                      <a:pt x="417715" y="641181"/>
                      <a:pt x="397271" y="617020"/>
                    </a:cubicBezTo>
                    <a:cubicBezTo>
                      <a:pt x="376827" y="592859"/>
                      <a:pt x="363817" y="511083"/>
                      <a:pt x="397271" y="472054"/>
                    </a:cubicBezTo>
                    <a:cubicBezTo>
                      <a:pt x="430725" y="433025"/>
                      <a:pt x="525510" y="382845"/>
                      <a:pt x="597993" y="382845"/>
                    </a:cubicBezTo>
                    <a:cubicBezTo>
                      <a:pt x="670476" y="382845"/>
                      <a:pt x="765261" y="442317"/>
                      <a:pt x="821017" y="472054"/>
                    </a:cubicBezTo>
                    <a:close/>
                  </a:path>
                </a:pathLst>
              </a:custGeom>
              <a:grp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grpSp>
        <p:sp>
          <p:nvSpPr>
            <p:cNvPr id="31" name="Freeform 86">
              <a:extLst>
                <a:ext uri="{FF2B5EF4-FFF2-40B4-BE49-F238E27FC236}">
                  <a16:creationId xmlns:a16="http://schemas.microsoft.com/office/drawing/2014/main" id="{6D67D926-FE16-4143-8759-D6BFA71B0A57}"/>
                </a:ext>
              </a:extLst>
            </p:cNvPr>
            <p:cNvSpPr/>
            <p:nvPr/>
          </p:nvSpPr>
          <p:spPr>
            <a:xfrm>
              <a:off x="6662794" y="1667201"/>
              <a:ext cx="276252" cy="199866"/>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solidFill>
              <a:srgbClr val="000000"/>
            </a:solid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32" name="Freeform 87">
              <a:extLst>
                <a:ext uri="{FF2B5EF4-FFF2-40B4-BE49-F238E27FC236}">
                  <a16:creationId xmlns:a16="http://schemas.microsoft.com/office/drawing/2014/main" id="{7AF22FF5-E2D4-48D3-9290-1F1C936F6445}"/>
                </a:ext>
              </a:extLst>
            </p:cNvPr>
            <p:cNvSpPr/>
            <p:nvPr/>
          </p:nvSpPr>
          <p:spPr>
            <a:xfrm>
              <a:off x="7453446" y="1499060"/>
              <a:ext cx="581082" cy="504423"/>
            </a:xfrm>
            <a:custGeom>
              <a:avLst/>
              <a:gdLst>
                <a:gd name="connsiteX0" fmla="*/ 483098 w 1475021"/>
                <a:gd name="connsiteY0" fmla="*/ 286499 h 1295741"/>
                <a:gd name="connsiteX1" fmla="*/ 393888 w 1475021"/>
                <a:gd name="connsiteY1" fmla="*/ 41172 h 1295741"/>
                <a:gd name="connsiteX2" fmla="*/ 59351 w 1475021"/>
                <a:gd name="connsiteY2" fmla="*/ 41172 h 1295741"/>
                <a:gd name="connsiteX3" fmla="*/ 3595 w 1475021"/>
                <a:gd name="connsiteY3" fmla="*/ 409163 h 1295741"/>
                <a:gd name="connsiteX4" fmla="*/ 103956 w 1475021"/>
                <a:gd name="connsiteY4" fmla="*/ 1078236 h 1295741"/>
                <a:gd name="connsiteX5" fmla="*/ 661517 w 1475021"/>
                <a:gd name="connsiteY5" fmla="*/ 1256655 h 1295741"/>
                <a:gd name="connsiteX6" fmla="*/ 1185625 w 1475021"/>
                <a:gd name="connsiteY6" fmla="*/ 1256655 h 1295741"/>
                <a:gd name="connsiteX7" fmla="*/ 1386346 w 1475021"/>
                <a:gd name="connsiteY7" fmla="*/ 832909 h 1295741"/>
                <a:gd name="connsiteX8" fmla="*/ 1464405 w 1475021"/>
                <a:gd name="connsiteY8" fmla="*/ 219592 h 1295741"/>
                <a:gd name="connsiteX9" fmla="*/ 1163322 w 1475021"/>
                <a:gd name="connsiteY9" fmla="*/ 7719 h 1295741"/>
                <a:gd name="connsiteX10" fmla="*/ 929146 w 1475021"/>
                <a:gd name="connsiteY10" fmla="*/ 85777 h 1295741"/>
                <a:gd name="connsiteX11" fmla="*/ 951449 w 1475021"/>
                <a:gd name="connsiteY11" fmla="*/ 453767 h 1295741"/>
                <a:gd name="connsiteX12" fmla="*/ 1051810 w 1475021"/>
                <a:gd name="connsiteY12" fmla="*/ 721397 h 1295741"/>
                <a:gd name="connsiteX13" fmla="*/ 717273 w 1475021"/>
                <a:gd name="connsiteY13" fmla="*/ 910967 h 1295741"/>
                <a:gd name="connsiteX14" fmla="*/ 427342 w 1475021"/>
                <a:gd name="connsiteY14" fmla="*/ 777153 h 1295741"/>
                <a:gd name="connsiteX15" fmla="*/ 483098 w 1475021"/>
                <a:gd name="connsiteY15" fmla="*/ 286499 h 12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75021" h="1295741">
                  <a:moveTo>
                    <a:pt x="483098" y="286499"/>
                  </a:moveTo>
                  <a:cubicBezTo>
                    <a:pt x="477522" y="163836"/>
                    <a:pt x="464512" y="82060"/>
                    <a:pt x="393888" y="41172"/>
                  </a:cubicBezTo>
                  <a:cubicBezTo>
                    <a:pt x="323264" y="284"/>
                    <a:pt x="124400" y="-20160"/>
                    <a:pt x="59351" y="41172"/>
                  </a:cubicBezTo>
                  <a:cubicBezTo>
                    <a:pt x="-5698" y="102504"/>
                    <a:pt x="-3839" y="236319"/>
                    <a:pt x="3595" y="409163"/>
                  </a:cubicBezTo>
                  <a:cubicBezTo>
                    <a:pt x="11029" y="582007"/>
                    <a:pt x="-5698" y="936987"/>
                    <a:pt x="103956" y="1078236"/>
                  </a:cubicBezTo>
                  <a:cubicBezTo>
                    <a:pt x="213610" y="1219485"/>
                    <a:pt x="481239" y="1226919"/>
                    <a:pt x="661517" y="1256655"/>
                  </a:cubicBezTo>
                  <a:cubicBezTo>
                    <a:pt x="841795" y="1286391"/>
                    <a:pt x="1064820" y="1327279"/>
                    <a:pt x="1185625" y="1256655"/>
                  </a:cubicBezTo>
                  <a:cubicBezTo>
                    <a:pt x="1306430" y="1186031"/>
                    <a:pt x="1339883" y="1005753"/>
                    <a:pt x="1386346" y="832909"/>
                  </a:cubicBezTo>
                  <a:cubicBezTo>
                    <a:pt x="1432809" y="660065"/>
                    <a:pt x="1501576" y="357124"/>
                    <a:pt x="1464405" y="219592"/>
                  </a:cubicBezTo>
                  <a:cubicBezTo>
                    <a:pt x="1427234" y="82060"/>
                    <a:pt x="1252532" y="30021"/>
                    <a:pt x="1163322" y="7719"/>
                  </a:cubicBezTo>
                  <a:cubicBezTo>
                    <a:pt x="1074112" y="-14583"/>
                    <a:pt x="964458" y="11436"/>
                    <a:pt x="929146" y="85777"/>
                  </a:cubicBezTo>
                  <a:cubicBezTo>
                    <a:pt x="893834" y="160118"/>
                    <a:pt x="931005" y="347830"/>
                    <a:pt x="951449" y="453767"/>
                  </a:cubicBezTo>
                  <a:cubicBezTo>
                    <a:pt x="971893" y="559704"/>
                    <a:pt x="1090839" y="645197"/>
                    <a:pt x="1051810" y="721397"/>
                  </a:cubicBezTo>
                  <a:cubicBezTo>
                    <a:pt x="1012781" y="797597"/>
                    <a:pt x="821351" y="901674"/>
                    <a:pt x="717273" y="910967"/>
                  </a:cubicBezTo>
                  <a:cubicBezTo>
                    <a:pt x="613195" y="920260"/>
                    <a:pt x="468230" y="884948"/>
                    <a:pt x="427342" y="777153"/>
                  </a:cubicBezTo>
                  <a:cubicBezTo>
                    <a:pt x="386454" y="669358"/>
                    <a:pt x="488674" y="409162"/>
                    <a:pt x="483098" y="286499"/>
                  </a:cubicBezTo>
                  <a:close/>
                </a:path>
              </a:pathLst>
            </a:custGeom>
            <a:gradFill flip="none" rotWithShape="1">
              <a:gsLst>
                <a:gs pos="0">
                  <a:srgbClr val="FFC000"/>
                </a:gs>
                <a:gs pos="99000">
                  <a:srgbClr val="FFFF00"/>
                </a:gs>
                <a:gs pos="100000">
                  <a:srgbClr val="00CC99">
                    <a:tint val="23500"/>
                    <a:satMod val="160000"/>
                  </a:srgbClr>
                </a:gs>
              </a:gsLst>
              <a:lin ang="0" scaled="1"/>
              <a:tileRect/>
            </a:grad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33" name="Freeform 88">
              <a:extLst>
                <a:ext uri="{FF2B5EF4-FFF2-40B4-BE49-F238E27FC236}">
                  <a16:creationId xmlns:a16="http://schemas.microsoft.com/office/drawing/2014/main" id="{4871F7E8-4B98-421C-B53C-53019EEADA03}"/>
                </a:ext>
              </a:extLst>
            </p:cNvPr>
            <p:cNvSpPr/>
            <p:nvPr/>
          </p:nvSpPr>
          <p:spPr>
            <a:xfrm>
              <a:off x="6589761" y="1499060"/>
              <a:ext cx="490585" cy="526630"/>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gradFill flip="none" rotWithShape="1">
              <a:gsLst>
                <a:gs pos="0">
                  <a:srgbClr val="C00000"/>
                </a:gs>
                <a:gs pos="99000">
                  <a:srgbClr val="FFC000"/>
                </a:gs>
                <a:gs pos="100000">
                  <a:srgbClr val="00CC99">
                    <a:tint val="23500"/>
                    <a:satMod val="160000"/>
                  </a:srgbClr>
                </a:gs>
              </a:gsLst>
              <a:lin ang="0" scaled="1"/>
              <a:tileRect/>
            </a:grad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34" name="Freeform 89">
              <a:extLst>
                <a:ext uri="{FF2B5EF4-FFF2-40B4-BE49-F238E27FC236}">
                  <a16:creationId xmlns:a16="http://schemas.microsoft.com/office/drawing/2014/main" id="{D8ABFD24-D5C2-4EEF-8EBF-3288587D2F10}"/>
                </a:ext>
              </a:extLst>
            </p:cNvPr>
            <p:cNvSpPr/>
            <p:nvPr/>
          </p:nvSpPr>
          <p:spPr>
            <a:xfrm>
              <a:off x="6734238" y="1600579"/>
              <a:ext cx="276252" cy="199866"/>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solidFill>
              <a:srgbClr val="000000"/>
            </a:solid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35" name="Freeform 90">
              <a:extLst>
                <a:ext uri="{FF2B5EF4-FFF2-40B4-BE49-F238E27FC236}">
                  <a16:creationId xmlns:a16="http://schemas.microsoft.com/office/drawing/2014/main" id="{E0943CAA-B9FB-4A6A-80AE-F03061DF4D66}"/>
                </a:ext>
              </a:extLst>
            </p:cNvPr>
            <p:cNvSpPr/>
            <p:nvPr/>
          </p:nvSpPr>
          <p:spPr>
            <a:xfrm>
              <a:off x="7005727" y="1380093"/>
              <a:ext cx="508050" cy="607528"/>
            </a:xfrm>
            <a:custGeom>
              <a:avLst/>
              <a:gdLst>
                <a:gd name="connsiteX0" fmla="*/ 680263 w 1167639"/>
                <a:gd name="connsiteY0" fmla="*/ 498369 h 1413805"/>
                <a:gd name="connsiteX1" fmla="*/ 1048254 w 1167639"/>
                <a:gd name="connsiteY1" fmla="*/ 609882 h 1413805"/>
                <a:gd name="connsiteX2" fmla="*/ 1126312 w 1167639"/>
                <a:gd name="connsiteY2" fmla="*/ 398009 h 1413805"/>
                <a:gd name="connsiteX3" fmla="*/ 1092859 w 1167639"/>
                <a:gd name="connsiteY3" fmla="*/ 108077 h 1413805"/>
                <a:gd name="connsiteX4" fmla="*/ 613356 w 1167639"/>
                <a:gd name="connsiteY4" fmla="*/ 30018 h 1413805"/>
                <a:gd name="connsiteX5" fmla="*/ 178459 w 1167639"/>
                <a:gd name="connsiteY5" fmla="*/ 52321 h 1413805"/>
                <a:gd name="connsiteX6" fmla="*/ 39 w 1167639"/>
                <a:gd name="connsiteY6" fmla="*/ 609882 h 1413805"/>
                <a:gd name="connsiteX7" fmla="*/ 167307 w 1167639"/>
                <a:gd name="connsiteY7" fmla="*/ 1223199 h 1413805"/>
                <a:gd name="connsiteX8" fmla="*/ 635659 w 1167639"/>
                <a:gd name="connsiteY8" fmla="*/ 1412769 h 1413805"/>
                <a:gd name="connsiteX9" fmla="*/ 1115161 w 1167639"/>
                <a:gd name="connsiteY9" fmla="*/ 1278955 h 1413805"/>
                <a:gd name="connsiteX10" fmla="*/ 1126312 w 1167639"/>
                <a:gd name="connsiteY10" fmla="*/ 877511 h 1413805"/>
                <a:gd name="connsiteX11" fmla="*/ 858683 w 1167639"/>
                <a:gd name="connsiteY11" fmla="*/ 810604 h 1413805"/>
                <a:gd name="connsiteX12" fmla="*/ 713717 w 1167639"/>
                <a:gd name="connsiteY12" fmla="*/ 955569 h 1413805"/>
                <a:gd name="connsiteX13" fmla="*/ 512995 w 1167639"/>
                <a:gd name="connsiteY13" fmla="*/ 955569 h 1413805"/>
                <a:gd name="connsiteX14" fmla="*/ 446088 w 1167639"/>
                <a:gd name="connsiteY14" fmla="*/ 609882 h 1413805"/>
                <a:gd name="connsiteX15" fmla="*/ 579902 w 1167639"/>
                <a:gd name="connsiteY15" fmla="*/ 364555 h 1413805"/>
                <a:gd name="connsiteX16" fmla="*/ 680263 w 1167639"/>
                <a:gd name="connsiteY16" fmla="*/ 498369 h 141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639" h="1413805">
                  <a:moveTo>
                    <a:pt x="680263" y="498369"/>
                  </a:moveTo>
                  <a:cubicBezTo>
                    <a:pt x="758322" y="539257"/>
                    <a:pt x="973913" y="626609"/>
                    <a:pt x="1048254" y="609882"/>
                  </a:cubicBezTo>
                  <a:cubicBezTo>
                    <a:pt x="1122595" y="593155"/>
                    <a:pt x="1118878" y="481643"/>
                    <a:pt x="1126312" y="398009"/>
                  </a:cubicBezTo>
                  <a:cubicBezTo>
                    <a:pt x="1133746" y="314375"/>
                    <a:pt x="1178352" y="169409"/>
                    <a:pt x="1092859" y="108077"/>
                  </a:cubicBezTo>
                  <a:cubicBezTo>
                    <a:pt x="1007366" y="46745"/>
                    <a:pt x="765756" y="39311"/>
                    <a:pt x="613356" y="30018"/>
                  </a:cubicBezTo>
                  <a:cubicBezTo>
                    <a:pt x="460956" y="20725"/>
                    <a:pt x="280678" y="-44323"/>
                    <a:pt x="178459" y="52321"/>
                  </a:cubicBezTo>
                  <a:cubicBezTo>
                    <a:pt x="76240" y="148965"/>
                    <a:pt x="1898" y="414736"/>
                    <a:pt x="39" y="609882"/>
                  </a:cubicBezTo>
                  <a:cubicBezTo>
                    <a:pt x="-1820" y="805028"/>
                    <a:pt x="61370" y="1089385"/>
                    <a:pt x="167307" y="1223199"/>
                  </a:cubicBezTo>
                  <a:cubicBezTo>
                    <a:pt x="273244" y="1357013"/>
                    <a:pt x="477683" y="1403476"/>
                    <a:pt x="635659" y="1412769"/>
                  </a:cubicBezTo>
                  <a:cubicBezTo>
                    <a:pt x="793635" y="1422062"/>
                    <a:pt x="1033386" y="1368165"/>
                    <a:pt x="1115161" y="1278955"/>
                  </a:cubicBezTo>
                  <a:cubicBezTo>
                    <a:pt x="1196937" y="1189745"/>
                    <a:pt x="1169058" y="955569"/>
                    <a:pt x="1126312" y="877511"/>
                  </a:cubicBezTo>
                  <a:cubicBezTo>
                    <a:pt x="1083566" y="799453"/>
                    <a:pt x="927449" y="797594"/>
                    <a:pt x="858683" y="810604"/>
                  </a:cubicBezTo>
                  <a:cubicBezTo>
                    <a:pt x="789917" y="823614"/>
                    <a:pt x="771332" y="931408"/>
                    <a:pt x="713717" y="955569"/>
                  </a:cubicBezTo>
                  <a:cubicBezTo>
                    <a:pt x="656102" y="979730"/>
                    <a:pt x="557600" y="1013184"/>
                    <a:pt x="512995" y="955569"/>
                  </a:cubicBezTo>
                  <a:cubicBezTo>
                    <a:pt x="468390" y="897955"/>
                    <a:pt x="434937" y="708384"/>
                    <a:pt x="446088" y="609882"/>
                  </a:cubicBezTo>
                  <a:cubicBezTo>
                    <a:pt x="457239" y="511380"/>
                    <a:pt x="539014" y="383140"/>
                    <a:pt x="579902" y="364555"/>
                  </a:cubicBezTo>
                  <a:cubicBezTo>
                    <a:pt x="620790" y="345970"/>
                    <a:pt x="602204" y="457481"/>
                    <a:pt x="680263" y="498369"/>
                  </a:cubicBezTo>
                  <a:close/>
                </a:path>
              </a:pathLst>
            </a:custGeom>
            <a:gradFill flip="none" rotWithShape="1">
              <a:gsLst>
                <a:gs pos="0">
                  <a:srgbClr val="00B050"/>
                </a:gs>
                <a:gs pos="99000">
                  <a:srgbClr val="00CC99">
                    <a:tint val="44500"/>
                    <a:satMod val="160000"/>
                  </a:srgbClr>
                </a:gs>
                <a:gs pos="100000">
                  <a:srgbClr val="00CC99">
                    <a:tint val="23500"/>
                    <a:satMod val="160000"/>
                  </a:srgbClr>
                </a:gs>
              </a:gsLst>
              <a:lin ang="0" scaled="1"/>
              <a:tileRect/>
            </a:grad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36" name="Freeform 91">
              <a:extLst>
                <a:ext uri="{FF2B5EF4-FFF2-40B4-BE49-F238E27FC236}">
                  <a16:creationId xmlns:a16="http://schemas.microsoft.com/office/drawing/2014/main" id="{14EF6737-49FE-4D6C-805F-56AB6B789857}"/>
                </a:ext>
              </a:extLst>
            </p:cNvPr>
            <p:cNvSpPr/>
            <p:nvPr/>
          </p:nvSpPr>
          <p:spPr>
            <a:xfrm>
              <a:off x="7901165" y="1427680"/>
              <a:ext cx="631887" cy="572631"/>
            </a:xfrm>
            <a:custGeom>
              <a:avLst/>
              <a:gdLst>
                <a:gd name="connsiteX0" fmla="*/ 926421 w 1779126"/>
                <a:gd name="connsiteY0" fmla="*/ 503457 h 1603859"/>
                <a:gd name="connsiteX1" fmla="*/ 1082538 w 1779126"/>
                <a:gd name="connsiteY1" fmla="*/ 715330 h 1603859"/>
                <a:gd name="connsiteX2" fmla="*/ 1483982 w 1779126"/>
                <a:gd name="connsiteY2" fmla="*/ 704179 h 1603859"/>
                <a:gd name="connsiteX3" fmla="*/ 1495133 w 1779126"/>
                <a:gd name="connsiteY3" fmla="*/ 213525 h 1603859"/>
                <a:gd name="connsiteX4" fmla="*/ 1049084 w 1779126"/>
                <a:gd name="connsiteY4" fmla="*/ 12803 h 1603859"/>
                <a:gd name="connsiteX5" fmla="*/ 502674 w 1779126"/>
                <a:gd name="connsiteY5" fmla="*/ 68559 h 1603859"/>
                <a:gd name="connsiteX6" fmla="*/ 223894 w 1779126"/>
                <a:gd name="connsiteY6" fmla="*/ 458852 h 1603859"/>
                <a:gd name="connsiteX7" fmla="*/ 324255 w 1779126"/>
                <a:gd name="connsiteY7" fmla="*/ 815691 h 1603859"/>
                <a:gd name="connsiteX8" fmla="*/ 725699 w 1779126"/>
                <a:gd name="connsiteY8" fmla="*/ 1027564 h 1603859"/>
                <a:gd name="connsiteX9" fmla="*/ 982177 w 1779126"/>
                <a:gd name="connsiteY9" fmla="*/ 1072169 h 1603859"/>
                <a:gd name="connsiteX10" fmla="*/ 971025 w 1779126"/>
                <a:gd name="connsiteY10" fmla="*/ 1217135 h 1603859"/>
                <a:gd name="connsiteX11" fmla="*/ 837211 w 1779126"/>
                <a:gd name="connsiteY11" fmla="*/ 1350950 h 1603859"/>
                <a:gd name="connsiteX12" fmla="*/ 491523 w 1779126"/>
                <a:gd name="connsiteY12" fmla="*/ 1384403 h 1603859"/>
                <a:gd name="connsiteX13" fmla="*/ 536128 w 1779126"/>
                <a:gd name="connsiteY13" fmla="*/ 1194833 h 1603859"/>
                <a:gd name="connsiteX14" fmla="*/ 268499 w 1779126"/>
                <a:gd name="connsiteY14" fmla="*/ 1038716 h 1603859"/>
                <a:gd name="connsiteX15" fmla="*/ 34323 w 1779126"/>
                <a:gd name="connsiteY15" fmla="*/ 1150228 h 1603859"/>
                <a:gd name="connsiteX16" fmla="*/ 34323 w 1779126"/>
                <a:gd name="connsiteY16" fmla="*/ 1440159 h 1603859"/>
                <a:gd name="connsiteX17" fmla="*/ 346557 w 1779126"/>
                <a:gd name="connsiteY17" fmla="*/ 1551672 h 1603859"/>
                <a:gd name="connsiteX18" fmla="*/ 1283260 w 1779126"/>
                <a:gd name="connsiteY18" fmla="*/ 1585125 h 1603859"/>
                <a:gd name="connsiteX19" fmla="*/ 1773913 w 1779126"/>
                <a:gd name="connsiteY19" fmla="*/ 1261740 h 1603859"/>
                <a:gd name="connsiteX20" fmla="*/ 1506284 w 1779126"/>
                <a:gd name="connsiteY20" fmla="*/ 927203 h 1603859"/>
                <a:gd name="connsiteX21" fmla="*/ 959874 w 1779126"/>
                <a:gd name="connsiteY21" fmla="*/ 860296 h 1603859"/>
                <a:gd name="connsiteX22" fmla="*/ 792606 w 1779126"/>
                <a:gd name="connsiteY22" fmla="*/ 670725 h 1603859"/>
                <a:gd name="connsiteX23" fmla="*/ 770304 w 1779126"/>
                <a:gd name="connsiteY23" fmla="*/ 291584 h 1603859"/>
                <a:gd name="connsiteX24" fmla="*/ 859513 w 1779126"/>
                <a:gd name="connsiteY24" fmla="*/ 224677 h 1603859"/>
                <a:gd name="connsiteX25" fmla="*/ 1015630 w 1779126"/>
                <a:gd name="connsiteY25" fmla="*/ 358491 h 1603859"/>
                <a:gd name="connsiteX26" fmla="*/ 926421 w 1779126"/>
                <a:gd name="connsiteY26" fmla="*/ 503457 h 160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79126" h="1603859">
                  <a:moveTo>
                    <a:pt x="926421" y="503457"/>
                  </a:moveTo>
                  <a:cubicBezTo>
                    <a:pt x="937572" y="562930"/>
                    <a:pt x="989611" y="681876"/>
                    <a:pt x="1082538" y="715330"/>
                  </a:cubicBezTo>
                  <a:cubicBezTo>
                    <a:pt x="1175465" y="748784"/>
                    <a:pt x="1415216" y="787813"/>
                    <a:pt x="1483982" y="704179"/>
                  </a:cubicBezTo>
                  <a:cubicBezTo>
                    <a:pt x="1552748" y="620545"/>
                    <a:pt x="1567616" y="328754"/>
                    <a:pt x="1495133" y="213525"/>
                  </a:cubicBezTo>
                  <a:cubicBezTo>
                    <a:pt x="1422650" y="98296"/>
                    <a:pt x="1214494" y="36964"/>
                    <a:pt x="1049084" y="12803"/>
                  </a:cubicBezTo>
                  <a:cubicBezTo>
                    <a:pt x="883674" y="-11358"/>
                    <a:pt x="640206" y="-5783"/>
                    <a:pt x="502674" y="68559"/>
                  </a:cubicBezTo>
                  <a:cubicBezTo>
                    <a:pt x="365142" y="142900"/>
                    <a:pt x="253630" y="334330"/>
                    <a:pt x="223894" y="458852"/>
                  </a:cubicBezTo>
                  <a:cubicBezTo>
                    <a:pt x="194157" y="583374"/>
                    <a:pt x="240621" y="720906"/>
                    <a:pt x="324255" y="815691"/>
                  </a:cubicBezTo>
                  <a:cubicBezTo>
                    <a:pt x="407889" y="910476"/>
                    <a:pt x="616045" y="984818"/>
                    <a:pt x="725699" y="1027564"/>
                  </a:cubicBezTo>
                  <a:cubicBezTo>
                    <a:pt x="835353" y="1070310"/>
                    <a:pt x="941289" y="1040574"/>
                    <a:pt x="982177" y="1072169"/>
                  </a:cubicBezTo>
                  <a:cubicBezTo>
                    <a:pt x="1023065" y="1103764"/>
                    <a:pt x="995186" y="1170672"/>
                    <a:pt x="971025" y="1217135"/>
                  </a:cubicBezTo>
                  <a:cubicBezTo>
                    <a:pt x="946864" y="1263598"/>
                    <a:pt x="917128" y="1323072"/>
                    <a:pt x="837211" y="1350950"/>
                  </a:cubicBezTo>
                  <a:cubicBezTo>
                    <a:pt x="757294" y="1378828"/>
                    <a:pt x="541703" y="1410423"/>
                    <a:pt x="491523" y="1384403"/>
                  </a:cubicBezTo>
                  <a:cubicBezTo>
                    <a:pt x="441342" y="1358384"/>
                    <a:pt x="573299" y="1252447"/>
                    <a:pt x="536128" y="1194833"/>
                  </a:cubicBezTo>
                  <a:cubicBezTo>
                    <a:pt x="498957" y="1137219"/>
                    <a:pt x="352133" y="1046150"/>
                    <a:pt x="268499" y="1038716"/>
                  </a:cubicBezTo>
                  <a:cubicBezTo>
                    <a:pt x="184865" y="1031282"/>
                    <a:pt x="73352" y="1083321"/>
                    <a:pt x="34323" y="1150228"/>
                  </a:cubicBezTo>
                  <a:cubicBezTo>
                    <a:pt x="-4706" y="1217135"/>
                    <a:pt x="-17716" y="1373252"/>
                    <a:pt x="34323" y="1440159"/>
                  </a:cubicBezTo>
                  <a:cubicBezTo>
                    <a:pt x="86362" y="1507066"/>
                    <a:pt x="138401" y="1527511"/>
                    <a:pt x="346557" y="1551672"/>
                  </a:cubicBezTo>
                  <a:cubicBezTo>
                    <a:pt x="554713" y="1575833"/>
                    <a:pt x="1045367" y="1633447"/>
                    <a:pt x="1283260" y="1585125"/>
                  </a:cubicBezTo>
                  <a:cubicBezTo>
                    <a:pt x="1521153" y="1536803"/>
                    <a:pt x="1736742" y="1371394"/>
                    <a:pt x="1773913" y="1261740"/>
                  </a:cubicBezTo>
                  <a:cubicBezTo>
                    <a:pt x="1811084" y="1152086"/>
                    <a:pt x="1641957" y="994110"/>
                    <a:pt x="1506284" y="927203"/>
                  </a:cubicBezTo>
                  <a:cubicBezTo>
                    <a:pt x="1370611" y="860296"/>
                    <a:pt x="1078820" y="903042"/>
                    <a:pt x="959874" y="860296"/>
                  </a:cubicBezTo>
                  <a:cubicBezTo>
                    <a:pt x="840928" y="817550"/>
                    <a:pt x="824201" y="765510"/>
                    <a:pt x="792606" y="670725"/>
                  </a:cubicBezTo>
                  <a:cubicBezTo>
                    <a:pt x="761011" y="575940"/>
                    <a:pt x="759153" y="365925"/>
                    <a:pt x="770304" y="291584"/>
                  </a:cubicBezTo>
                  <a:cubicBezTo>
                    <a:pt x="781455" y="217243"/>
                    <a:pt x="818625" y="213526"/>
                    <a:pt x="859513" y="224677"/>
                  </a:cubicBezTo>
                  <a:cubicBezTo>
                    <a:pt x="900401" y="235828"/>
                    <a:pt x="1000762" y="312028"/>
                    <a:pt x="1015630" y="358491"/>
                  </a:cubicBezTo>
                  <a:cubicBezTo>
                    <a:pt x="1030498" y="404954"/>
                    <a:pt x="915270" y="443984"/>
                    <a:pt x="926421" y="503457"/>
                  </a:cubicBezTo>
                  <a:close/>
                </a:path>
              </a:pathLst>
            </a:custGeom>
            <a:gradFill flip="none" rotWithShape="1">
              <a:gsLst>
                <a:gs pos="0">
                  <a:srgbClr val="7030A0"/>
                </a:gs>
                <a:gs pos="99000">
                  <a:srgbClr val="FF00FF"/>
                </a:gs>
                <a:gs pos="100000">
                  <a:srgbClr val="00CC99">
                    <a:tint val="23500"/>
                    <a:satMod val="160000"/>
                  </a:srgbClr>
                </a:gs>
              </a:gsLst>
              <a:lin ang="0" scaled="1"/>
              <a:tileRect/>
            </a:grad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37" name="Freeform 92">
              <a:extLst>
                <a:ext uri="{FF2B5EF4-FFF2-40B4-BE49-F238E27FC236}">
                  <a16:creationId xmlns:a16="http://schemas.microsoft.com/office/drawing/2014/main" id="{F7108212-1887-431E-B0D2-77A2F3853BF0}"/>
                </a:ext>
              </a:extLst>
            </p:cNvPr>
            <p:cNvSpPr/>
            <p:nvPr/>
          </p:nvSpPr>
          <p:spPr>
            <a:xfrm>
              <a:off x="6138867" y="1229400"/>
              <a:ext cx="727146" cy="786773"/>
            </a:xfrm>
            <a:custGeom>
              <a:avLst/>
              <a:gdLst>
                <a:gd name="connsiteX0" fmla="*/ 821017 w 1061142"/>
                <a:gd name="connsiteY0" fmla="*/ 472054 h 1457440"/>
                <a:gd name="connsiteX1" fmla="*/ 932529 w 1061142"/>
                <a:gd name="connsiteY1" fmla="*/ 561264 h 1457440"/>
                <a:gd name="connsiteX2" fmla="*/ 1055193 w 1061142"/>
                <a:gd name="connsiteY2" fmla="*/ 393996 h 1457440"/>
                <a:gd name="connsiteX3" fmla="*/ 1010588 w 1061142"/>
                <a:gd name="connsiteY3" fmla="*/ 37157 h 1457440"/>
                <a:gd name="connsiteX4" fmla="*/ 742959 w 1061142"/>
                <a:gd name="connsiteY4" fmla="*/ 14854 h 1457440"/>
                <a:gd name="connsiteX5" fmla="*/ 720656 w 1061142"/>
                <a:gd name="connsiteY5" fmla="*/ 70610 h 1457440"/>
                <a:gd name="connsiteX6" fmla="*/ 486481 w 1061142"/>
                <a:gd name="connsiteY6" fmla="*/ 159820 h 1457440"/>
                <a:gd name="connsiteX7" fmla="*/ 252305 w 1061142"/>
                <a:gd name="connsiteY7" fmla="*/ 81762 h 1457440"/>
                <a:gd name="connsiteX8" fmla="*/ 85037 w 1061142"/>
                <a:gd name="connsiteY8" fmla="*/ 159820 h 1457440"/>
                <a:gd name="connsiteX9" fmla="*/ 107339 w 1061142"/>
                <a:gd name="connsiteY9" fmla="*/ 527810 h 1457440"/>
                <a:gd name="connsiteX10" fmla="*/ 252305 w 1061142"/>
                <a:gd name="connsiteY10" fmla="*/ 884649 h 1457440"/>
                <a:gd name="connsiteX11" fmla="*/ 230002 w 1061142"/>
                <a:gd name="connsiteY11" fmla="*/ 1152279 h 1457440"/>
                <a:gd name="connsiteX12" fmla="*/ 29281 w 1061142"/>
                <a:gd name="connsiteY12" fmla="*/ 1174581 h 1457440"/>
                <a:gd name="connsiteX13" fmla="*/ 73885 w 1061142"/>
                <a:gd name="connsiteY13" fmla="*/ 1386454 h 1457440"/>
                <a:gd name="connsiteX14" fmla="*/ 698354 w 1061142"/>
                <a:gd name="connsiteY14" fmla="*/ 1453362 h 1457440"/>
                <a:gd name="connsiteX15" fmla="*/ 765261 w 1061142"/>
                <a:gd name="connsiteY15" fmla="*/ 1286093 h 1457440"/>
                <a:gd name="connsiteX16" fmla="*/ 664900 w 1061142"/>
                <a:gd name="connsiteY16" fmla="*/ 1163430 h 1457440"/>
                <a:gd name="connsiteX17" fmla="*/ 519934 w 1061142"/>
                <a:gd name="connsiteY17" fmla="*/ 1141127 h 1457440"/>
                <a:gd name="connsiteX18" fmla="*/ 486481 w 1061142"/>
                <a:gd name="connsiteY18" fmla="*/ 929254 h 1457440"/>
                <a:gd name="connsiteX19" fmla="*/ 575690 w 1061142"/>
                <a:gd name="connsiteY19" fmla="*/ 918103 h 1457440"/>
                <a:gd name="connsiteX20" fmla="*/ 597993 w 1061142"/>
                <a:gd name="connsiteY20" fmla="*/ 973859 h 1457440"/>
                <a:gd name="connsiteX21" fmla="*/ 720656 w 1061142"/>
                <a:gd name="connsiteY21" fmla="*/ 985010 h 1457440"/>
                <a:gd name="connsiteX22" fmla="*/ 776412 w 1061142"/>
                <a:gd name="connsiteY22" fmla="*/ 761986 h 1457440"/>
                <a:gd name="connsiteX23" fmla="*/ 609144 w 1061142"/>
                <a:gd name="connsiteY23" fmla="*/ 561264 h 1457440"/>
                <a:gd name="connsiteX24" fmla="*/ 519934 w 1061142"/>
                <a:gd name="connsiteY24" fmla="*/ 617020 h 1457440"/>
                <a:gd name="connsiteX25" fmla="*/ 397271 w 1061142"/>
                <a:gd name="connsiteY25" fmla="*/ 617020 h 1457440"/>
                <a:gd name="connsiteX26" fmla="*/ 397271 w 1061142"/>
                <a:gd name="connsiteY26" fmla="*/ 472054 h 1457440"/>
                <a:gd name="connsiteX27" fmla="*/ 597993 w 1061142"/>
                <a:gd name="connsiteY27" fmla="*/ 382845 h 1457440"/>
                <a:gd name="connsiteX28" fmla="*/ 821017 w 1061142"/>
                <a:gd name="connsiteY28" fmla="*/ 472054 h 145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1142" h="1457440">
                  <a:moveTo>
                    <a:pt x="821017" y="472054"/>
                  </a:moveTo>
                  <a:cubicBezTo>
                    <a:pt x="876773" y="501791"/>
                    <a:pt x="893500" y="574274"/>
                    <a:pt x="932529" y="561264"/>
                  </a:cubicBezTo>
                  <a:cubicBezTo>
                    <a:pt x="971558" y="548254"/>
                    <a:pt x="1042183" y="481347"/>
                    <a:pt x="1055193" y="393996"/>
                  </a:cubicBezTo>
                  <a:cubicBezTo>
                    <a:pt x="1068203" y="306645"/>
                    <a:pt x="1062627" y="100347"/>
                    <a:pt x="1010588" y="37157"/>
                  </a:cubicBezTo>
                  <a:cubicBezTo>
                    <a:pt x="958549" y="-26033"/>
                    <a:pt x="791281" y="9279"/>
                    <a:pt x="742959" y="14854"/>
                  </a:cubicBezTo>
                  <a:cubicBezTo>
                    <a:pt x="694637" y="20429"/>
                    <a:pt x="763402" y="46449"/>
                    <a:pt x="720656" y="70610"/>
                  </a:cubicBezTo>
                  <a:cubicBezTo>
                    <a:pt x="677910" y="94771"/>
                    <a:pt x="564539" y="157961"/>
                    <a:pt x="486481" y="159820"/>
                  </a:cubicBezTo>
                  <a:cubicBezTo>
                    <a:pt x="408423" y="161679"/>
                    <a:pt x="319212" y="81762"/>
                    <a:pt x="252305" y="81762"/>
                  </a:cubicBezTo>
                  <a:cubicBezTo>
                    <a:pt x="185398" y="81762"/>
                    <a:pt x="109198" y="85479"/>
                    <a:pt x="85037" y="159820"/>
                  </a:cubicBezTo>
                  <a:cubicBezTo>
                    <a:pt x="60876" y="234161"/>
                    <a:pt x="79461" y="407005"/>
                    <a:pt x="107339" y="527810"/>
                  </a:cubicBezTo>
                  <a:cubicBezTo>
                    <a:pt x="135217" y="648615"/>
                    <a:pt x="231861" y="780571"/>
                    <a:pt x="252305" y="884649"/>
                  </a:cubicBezTo>
                  <a:cubicBezTo>
                    <a:pt x="272749" y="988727"/>
                    <a:pt x="267173" y="1103957"/>
                    <a:pt x="230002" y="1152279"/>
                  </a:cubicBezTo>
                  <a:cubicBezTo>
                    <a:pt x="192831" y="1200601"/>
                    <a:pt x="55300" y="1135552"/>
                    <a:pt x="29281" y="1174581"/>
                  </a:cubicBezTo>
                  <a:cubicBezTo>
                    <a:pt x="3262" y="1213610"/>
                    <a:pt x="-37627" y="1339991"/>
                    <a:pt x="73885" y="1386454"/>
                  </a:cubicBezTo>
                  <a:cubicBezTo>
                    <a:pt x="185397" y="1432917"/>
                    <a:pt x="583125" y="1470089"/>
                    <a:pt x="698354" y="1453362"/>
                  </a:cubicBezTo>
                  <a:cubicBezTo>
                    <a:pt x="813583" y="1436635"/>
                    <a:pt x="770837" y="1334415"/>
                    <a:pt x="765261" y="1286093"/>
                  </a:cubicBezTo>
                  <a:cubicBezTo>
                    <a:pt x="759685" y="1237771"/>
                    <a:pt x="705788" y="1187591"/>
                    <a:pt x="664900" y="1163430"/>
                  </a:cubicBezTo>
                  <a:cubicBezTo>
                    <a:pt x="624012" y="1139269"/>
                    <a:pt x="549670" y="1180156"/>
                    <a:pt x="519934" y="1141127"/>
                  </a:cubicBezTo>
                  <a:cubicBezTo>
                    <a:pt x="490198" y="1102098"/>
                    <a:pt x="477188" y="966425"/>
                    <a:pt x="486481" y="929254"/>
                  </a:cubicBezTo>
                  <a:cubicBezTo>
                    <a:pt x="495774" y="892083"/>
                    <a:pt x="557105" y="910669"/>
                    <a:pt x="575690" y="918103"/>
                  </a:cubicBezTo>
                  <a:cubicBezTo>
                    <a:pt x="594275" y="925537"/>
                    <a:pt x="573832" y="962708"/>
                    <a:pt x="597993" y="973859"/>
                  </a:cubicBezTo>
                  <a:cubicBezTo>
                    <a:pt x="622154" y="985010"/>
                    <a:pt x="690920" y="1020322"/>
                    <a:pt x="720656" y="985010"/>
                  </a:cubicBezTo>
                  <a:cubicBezTo>
                    <a:pt x="750392" y="949698"/>
                    <a:pt x="794997" y="832610"/>
                    <a:pt x="776412" y="761986"/>
                  </a:cubicBezTo>
                  <a:cubicBezTo>
                    <a:pt x="757827" y="691362"/>
                    <a:pt x="651890" y="585425"/>
                    <a:pt x="609144" y="561264"/>
                  </a:cubicBezTo>
                  <a:cubicBezTo>
                    <a:pt x="566398" y="537103"/>
                    <a:pt x="555246" y="607727"/>
                    <a:pt x="519934" y="617020"/>
                  </a:cubicBezTo>
                  <a:cubicBezTo>
                    <a:pt x="484622" y="626313"/>
                    <a:pt x="417715" y="641181"/>
                    <a:pt x="397271" y="617020"/>
                  </a:cubicBezTo>
                  <a:cubicBezTo>
                    <a:pt x="376827" y="592859"/>
                    <a:pt x="363817" y="511083"/>
                    <a:pt x="397271" y="472054"/>
                  </a:cubicBezTo>
                  <a:cubicBezTo>
                    <a:pt x="430725" y="433025"/>
                    <a:pt x="525510" y="382845"/>
                    <a:pt x="597993" y="382845"/>
                  </a:cubicBezTo>
                  <a:cubicBezTo>
                    <a:pt x="670476" y="382845"/>
                    <a:pt x="765261" y="442317"/>
                    <a:pt x="821017" y="472054"/>
                  </a:cubicBezTo>
                  <a:close/>
                </a:path>
              </a:pathLst>
            </a:custGeom>
            <a:gradFill>
              <a:gsLst>
                <a:gs pos="0">
                  <a:srgbClr val="3333CC">
                    <a:lumMod val="50000"/>
                  </a:srgbClr>
                </a:gs>
                <a:gs pos="99000">
                  <a:srgbClr val="00B0F0"/>
                </a:gs>
                <a:gs pos="98000">
                  <a:srgbClr val="00B0F0"/>
                </a:gs>
              </a:gsLst>
              <a:lin ang="0" scaled="1"/>
            </a:grad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38" name="Freeform 93">
              <a:extLst>
                <a:ext uri="{FF2B5EF4-FFF2-40B4-BE49-F238E27FC236}">
                  <a16:creationId xmlns:a16="http://schemas.microsoft.com/office/drawing/2014/main" id="{C71C96F3-0D6C-4F8F-B08C-5005B7E2D36C}"/>
                </a:ext>
              </a:extLst>
            </p:cNvPr>
            <p:cNvSpPr/>
            <p:nvPr/>
          </p:nvSpPr>
          <p:spPr>
            <a:xfrm>
              <a:off x="6697722" y="1635476"/>
              <a:ext cx="276252" cy="199866"/>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solidFill>
              <a:srgbClr val="FFFFFF"/>
            </a:solid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grpSp>
      <p:grpSp>
        <p:nvGrpSpPr>
          <p:cNvPr id="4" name="Group 3">
            <a:extLst>
              <a:ext uri="{FF2B5EF4-FFF2-40B4-BE49-F238E27FC236}">
                <a16:creationId xmlns:a16="http://schemas.microsoft.com/office/drawing/2014/main" id="{F725781E-C749-4B31-A0D0-97FC004371E6}"/>
              </a:ext>
            </a:extLst>
          </p:cNvPr>
          <p:cNvGrpSpPr/>
          <p:nvPr/>
        </p:nvGrpSpPr>
        <p:grpSpPr>
          <a:xfrm>
            <a:off x="954105" y="2876550"/>
            <a:ext cx="2591361" cy="517132"/>
            <a:chOff x="552450" y="3105150"/>
            <a:chExt cx="3234174" cy="645412"/>
          </a:xfrm>
        </p:grpSpPr>
        <p:sp>
          <p:nvSpPr>
            <p:cNvPr id="47" name="Freeform 1027">
              <a:extLst>
                <a:ext uri="{FF2B5EF4-FFF2-40B4-BE49-F238E27FC236}">
                  <a16:creationId xmlns:a16="http://schemas.microsoft.com/office/drawing/2014/main" id="{FA5B58A5-A2C5-4BDC-B516-D096E1F97B2B}"/>
                </a:ext>
              </a:extLst>
            </p:cNvPr>
            <p:cNvSpPr>
              <a:spLocks/>
            </p:cNvSpPr>
            <p:nvPr/>
          </p:nvSpPr>
          <p:spPr bwMode="auto">
            <a:xfrm flipV="1">
              <a:off x="552450" y="3230847"/>
              <a:ext cx="735211" cy="519715"/>
            </a:xfrm>
            <a:custGeom>
              <a:avLst/>
              <a:gdLst>
                <a:gd name="T0" fmla="*/ 0 w 960"/>
                <a:gd name="T1" fmla="*/ 2147483647 h 576"/>
                <a:gd name="T2" fmla="*/ 2147483647 w 960"/>
                <a:gd name="T3" fmla="*/ 2147483647 h 576"/>
                <a:gd name="T4" fmla="*/ 2147483647 w 960"/>
                <a:gd name="T5" fmla="*/ 2147483647 h 576"/>
                <a:gd name="T6" fmla="*/ 2147483647 w 960"/>
                <a:gd name="T7" fmla="*/ 2147483647 h 576"/>
                <a:gd name="T8" fmla="*/ 2147483647 w 960"/>
                <a:gd name="T9" fmla="*/ 2147483647 h 576"/>
                <a:gd name="T10" fmla="*/ 2147483647 w 960"/>
                <a:gd name="T11" fmla="*/ 0 h 576"/>
                <a:gd name="T12" fmla="*/ 2147483647 w 960"/>
                <a:gd name="T13" fmla="*/ 2147483647 h 576"/>
                <a:gd name="T14" fmla="*/ 2147483647 w 960"/>
                <a:gd name="T15" fmla="*/ 0 h 576"/>
                <a:gd name="T16" fmla="*/ 2147483647 w 960"/>
                <a:gd name="T17" fmla="*/ 2147483647 h 576"/>
                <a:gd name="T18" fmla="*/ 2147483647 w 960"/>
                <a:gd name="T19" fmla="*/ 0 h 576"/>
                <a:gd name="T20" fmla="*/ 0 w 960"/>
                <a:gd name="T21" fmla="*/ 2147483647 h 5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0" h="576">
                  <a:moveTo>
                    <a:pt x="0" y="48"/>
                  </a:moveTo>
                  <a:lnTo>
                    <a:pt x="240" y="576"/>
                  </a:lnTo>
                  <a:lnTo>
                    <a:pt x="432" y="336"/>
                  </a:lnTo>
                  <a:lnTo>
                    <a:pt x="624" y="576"/>
                  </a:lnTo>
                  <a:lnTo>
                    <a:pt x="960" y="48"/>
                  </a:lnTo>
                  <a:lnTo>
                    <a:pt x="720" y="0"/>
                  </a:lnTo>
                  <a:lnTo>
                    <a:pt x="576" y="336"/>
                  </a:lnTo>
                  <a:lnTo>
                    <a:pt x="432" y="0"/>
                  </a:lnTo>
                  <a:lnTo>
                    <a:pt x="288" y="336"/>
                  </a:lnTo>
                  <a:lnTo>
                    <a:pt x="144" y="0"/>
                  </a:lnTo>
                  <a:lnTo>
                    <a:pt x="0" y="48"/>
                  </a:lnTo>
                  <a:close/>
                </a:path>
              </a:pathLst>
            </a:custGeom>
            <a:solidFill>
              <a:srgbClr val="000000"/>
            </a:solidFill>
            <a:ln w="9525">
              <a:solidFill>
                <a:srgbClr val="000000"/>
              </a:solidFill>
              <a:round/>
              <a:headEnd/>
              <a:tailEnd/>
            </a:ln>
          </p:spPr>
          <p:txBody>
            <a:bodyPr/>
            <a:lstStyle/>
            <a:p>
              <a:pPr fontAlgn="auto">
                <a:spcBef>
                  <a:spcPts val="0"/>
                </a:spcBef>
                <a:spcAft>
                  <a:spcPts val="0"/>
                </a:spcAft>
                <a:defRPr/>
              </a:pPr>
              <a:endParaRPr lang="en-US" sz="1800" kern="0" dirty="0">
                <a:solidFill>
                  <a:srgbClr val="000000"/>
                </a:solidFill>
              </a:endParaRPr>
            </a:p>
          </p:txBody>
        </p:sp>
        <p:sp>
          <p:nvSpPr>
            <p:cNvPr id="48" name="Text Box 8">
              <a:extLst>
                <a:ext uri="{FF2B5EF4-FFF2-40B4-BE49-F238E27FC236}">
                  <a16:creationId xmlns:a16="http://schemas.microsoft.com/office/drawing/2014/main" id="{5C5662BD-6943-4CD4-90DD-B697288DA0ED}"/>
                </a:ext>
              </a:extLst>
            </p:cNvPr>
            <p:cNvSpPr txBox="1">
              <a:spLocks noChangeArrowheads="1"/>
            </p:cNvSpPr>
            <p:nvPr/>
          </p:nvSpPr>
          <p:spPr bwMode="auto">
            <a:xfrm>
              <a:off x="1185863" y="3215120"/>
              <a:ext cx="1066743" cy="46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r>
                <a:rPr lang="en-US" altLang="en-US" sz="1800" kern="0" dirty="0" err="1">
                  <a:solidFill>
                    <a:srgbClr val="000000"/>
                  </a:solidFill>
                  <a:latin typeface="Comic Sans MS" pitchFamily="66" charset="0"/>
                </a:rPr>
                <a:t>odular</a:t>
              </a:r>
              <a:endParaRPr lang="en-US" altLang="en-US" sz="1800" kern="0" dirty="0">
                <a:solidFill>
                  <a:srgbClr val="000000"/>
                </a:solidFill>
                <a:latin typeface="Comic Sans MS" pitchFamily="66" charset="0"/>
              </a:endParaRPr>
            </a:p>
          </p:txBody>
        </p:sp>
        <p:sp>
          <p:nvSpPr>
            <p:cNvPr id="49" name="Text Box 8">
              <a:extLst>
                <a:ext uri="{FF2B5EF4-FFF2-40B4-BE49-F238E27FC236}">
                  <a16:creationId xmlns:a16="http://schemas.microsoft.com/office/drawing/2014/main" id="{206DE58A-1034-444A-B2FC-B2A3CA509210}"/>
                </a:ext>
              </a:extLst>
            </p:cNvPr>
            <p:cNvSpPr txBox="1">
              <a:spLocks noChangeArrowheads="1"/>
            </p:cNvSpPr>
            <p:nvPr/>
          </p:nvSpPr>
          <p:spPr bwMode="auto">
            <a:xfrm>
              <a:off x="2695873" y="3264617"/>
              <a:ext cx="1090751" cy="46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r>
                <a:rPr lang="en-US" altLang="en-US" sz="1800" kern="0" dirty="0" err="1">
                  <a:solidFill>
                    <a:srgbClr val="000000"/>
                  </a:solidFill>
                  <a:latin typeface="Comic Sans MS" pitchFamily="66" charset="0"/>
                </a:rPr>
                <a:t>uilding</a:t>
              </a:r>
              <a:endParaRPr lang="en-US" altLang="en-US" sz="1800" kern="0" dirty="0">
                <a:solidFill>
                  <a:srgbClr val="000000"/>
                </a:solidFill>
                <a:latin typeface="Comic Sans MS" pitchFamily="66" charset="0"/>
              </a:endParaRPr>
            </a:p>
          </p:txBody>
        </p:sp>
        <p:sp>
          <p:nvSpPr>
            <p:cNvPr id="50" name="Freeform 1027">
              <a:extLst>
                <a:ext uri="{FF2B5EF4-FFF2-40B4-BE49-F238E27FC236}">
                  <a16:creationId xmlns:a16="http://schemas.microsoft.com/office/drawing/2014/main" id="{5678665F-0B9F-4E0D-9E94-0CAF36C1BC18}"/>
                </a:ext>
              </a:extLst>
            </p:cNvPr>
            <p:cNvSpPr>
              <a:spLocks/>
            </p:cNvSpPr>
            <p:nvPr/>
          </p:nvSpPr>
          <p:spPr bwMode="auto">
            <a:xfrm flipV="1">
              <a:off x="597694" y="3181350"/>
              <a:ext cx="735211" cy="519715"/>
            </a:xfrm>
            <a:custGeom>
              <a:avLst/>
              <a:gdLst>
                <a:gd name="T0" fmla="*/ 0 w 960"/>
                <a:gd name="T1" fmla="*/ 2147483647 h 576"/>
                <a:gd name="T2" fmla="*/ 2147483647 w 960"/>
                <a:gd name="T3" fmla="*/ 2147483647 h 576"/>
                <a:gd name="T4" fmla="*/ 2147483647 w 960"/>
                <a:gd name="T5" fmla="*/ 2147483647 h 576"/>
                <a:gd name="T6" fmla="*/ 2147483647 w 960"/>
                <a:gd name="T7" fmla="*/ 2147483647 h 576"/>
                <a:gd name="T8" fmla="*/ 2147483647 w 960"/>
                <a:gd name="T9" fmla="*/ 2147483647 h 576"/>
                <a:gd name="T10" fmla="*/ 2147483647 w 960"/>
                <a:gd name="T11" fmla="*/ 0 h 576"/>
                <a:gd name="T12" fmla="*/ 2147483647 w 960"/>
                <a:gd name="T13" fmla="*/ 2147483647 h 576"/>
                <a:gd name="T14" fmla="*/ 2147483647 w 960"/>
                <a:gd name="T15" fmla="*/ 0 h 576"/>
                <a:gd name="T16" fmla="*/ 2147483647 w 960"/>
                <a:gd name="T17" fmla="*/ 2147483647 h 576"/>
                <a:gd name="T18" fmla="*/ 2147483647 w 960"/>
                <a:gd name="T19" fmla="*/ 0 h 576"/>
                <a:gd name="T20" fmla="*/ 0 w 960"/>
                <a:gd name="T21" fmla="*/ 2147483647 h 5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0" h="576">
                  <a:moveTo>
                    <a:pt x="0" y="48"/>
                  </a:moveTo>
                  <a:lnTo>
                    <a:pt x="240" y="576"/>
                  </a:lnTo>
                  <a:lnTo>
                    <a:pt x="432" y="336"/>
                  </a:lnTo>
                  <a:lnTo>
                    <a:pt x="624" y="576"/>
                  </a:lnTo>
                  <a:lnTo>
                    <a:pt x="960" y="48"/>
                  </a:lnTo>
                  <a:lnTo>
                    <a:pt x="720" y="0"/>
                  </a:lnTo>
                  <a:lnTo>
                    <a:pt x="576" y="336"/>
                  </a:lnTo>
                  <a:lnTo>
                    <a:pt x="432" y="0"/>
                  </a:lnTo>
                  <a:lnTo>
                    <a:pt x="288" y="336"/>
                  </a:lnTo>
                  <a:lnTo>
                    <a:pt x="144" y="0"/>
                  </a:lnTo>
                  <a:lnTo>
                    <a:pt x="0" y="48"/>
                  </a:lnTo>
                  <a:close/>
                </a:path>
              </a:pathLst>
            </a:custGeom>
            <a:gradFill rotWithShape="1">
              <a:gsLst>
                <a:gs pos="0">
                  <a:srgbClr val="FF9900"/>
                </a:gs>
                <a:gs pos="100000">
                  <a:srgbClr val="FF0000"/>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1800" kern="0">
                <a:solidFill>
                  <a:srgbClr val="000000"/>
                </a:solidFill>
              </a:endParaRPr>
            </a:p>
          </p:txBody>
        </p:sp>
        <p:grpSp>
          <p:nvGrpSpPr>
            <p:cNvPr id="51" name="Group 18">
              <a:extLst>
                <a:ext uri="{FF2B5EF4-FFF2-40B4-BE49-F238E27FC236}">
                  <a16:creationId xmlns:a16="http://schemas.microsoft.com/office/drawing/2014/main" id="{EF731F04-A279-43A6-A261-1242E5F04955}"/>
                </a:ext>
              </a:extLst>
            </p:cNvPr>
            <p:cNvGrpSpPr>
              <a:grpSpLocks/>
            </p:cNvGrpSpPr>
            <p:nvPr/>
          </p:nvGrpSpPr>
          <p:grpSpPr bwMode="auto">
            <a:xfrm>
              <a:off x="2153231" y="3105150"/>
              <a:ext cx="585812" cy="593960"/>
              <a:chOff x="2819399" y="1371600"/>
              <a:chExt cx="986631" cy="914400"/>
            </a:xfrm>
          </p:grpSpPr>
          <p:grpSp>
            <p:nvGrpSpPr>
              <p:cNvPr id="52" name="Group 50">
                <a:extLst>
                  <a:ext uri="{FF2B5EF4-FFF2-40B4-BE49-F238E27FC236}">
                    <a16:creationId xmlns:a16="http://schemas.microsoft.com/office/drawing/2014/main" id="{3AF6B225-1877-4431-8CF7-375E945DEACB}"/>
                  </a:ext>
                </a:extLst>
              </p:cNvPr>
              <p:cNvGrpSpPr>
                <a:grpSpLocks/>
              </p:cNvGrpSpPr>
              <p:nvPr/>
            </p:nvGrpSpPr>
            <p:grpSpPr bwMode="auto">
              <a:xfrm>
                <a:off x="2819399" y="1447800"/>
                <a:ext cx="910431" cy="838200"/>
                <a:chOff x="2933700" y="2019300"/>
                <a:chExt cx="685800" cy="762000"/>
              </a:xfrm>
              <a:solidFill>
                <a:srgbClr val="000000"/>
              </a:solidFill>
            </p:grpSpPr>
            <p:sp>
              <p:nvSpPr>
                <p:cNvPr id="57" name="Freeform 1034">
                  <a:extLst>
                    <a:ext uri="{FF2B5EF4-FFF2-40B4-BE49-F238E27FC236}">
                      <a16:creationId xmlns:a16="http://schemas.microsoft.com/office/drawing/2014/main" id="{0D28D6BA-B413-4DE1-86BF-2AE7707C048A}"/>
                    </a:ext>
                  </a:extLst>
                </p:cNvPr>
                <p:cNvSpPr>
                  <a:spLocks/>
                </p:cNvSpPr>
                <p:nvPr/>
              </p:nvSpPr>
              <p:spPr bwMode="auto">
                <a:xfrm>
                  <a:off x="2933700" y="2019300"/>
                  <a:ext cx="685800" cy="762000"/>
                </a:xfrm>
                <a:custGeom>
                  <a:avLst/>
                  <a:gdLst>
                    <a:gd name="T0" fmla="*/ 0 w 480"/>
                    <a:gd name="T1" fmla="*/ 0 h 720"/>
                    <a:gd name="T2" fmla="*/ 61436 w 480"/>
                    <a:gd name="T3" fmla="*/ 609600 h 720"/>
                    <a:gd name="T4" fmla="*/ 555784 w 480"/>
                    <a:gd name="T5" fmla="*/ 609600 h 720"/>
                    <a:gd name="T6" fmla="*/ 617220 w 480"/>
                    <a:gd name="T7" fmla="*/ 487892 h 720"/>
                    <a:gd name="T8" fmla="*/ 555784 w 480"/>
                    <a:gd name="T9" fmla="*/ 366183 h 720"/>
                    <a:gd name="T10" fmla="*/ 431483 w 480"/>
                    <a:gd name="T11" fmla="*/ 366183 h 720"/>
                    <a:gd name="T12" fmla="*/ 555784 w 480"/>
                    <a:gd name="T13" fmla="*/ 243417 h 720"/>
                    <a:gd name="T14" fmla="*/ 617220 w 480"/>
                    <a:gd name="T15" fmla="*/ 81492 h 720"/>
                    <a:gd name="T16" fmla="*/ 431483 w 480"/>
                    <a:gd name="T17" fmla="*/ 40217 h 720"/>
                    <a:gd name="T18" fmla="*/ 0 w 480"/>
                    <a:gd name="T19" fmla="*/ 0 h 7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0" h="720">
                      <a:moveTo>
                        <a:pt x="0" y="0"/>
                      </a:moveTo>
                      <a:lnTo>
                        <a:pt x="48" y="720"/>
                      </a:lnTo>
                      <a:lnTo>
                        <a:pt x="432" y="720"/>
                      </a:lnTo>
                      <a:lnTo>
                        <a:pt x="480" y="576"/>
                      </a:lnTo>
                      <a:lnTo>
                        <a:pt x="432" y="432"/>
                      </a:lnTo>
                      <a:lnTo>
                        <a:pt x="336" y="432"/>
                      </a:lnTo>
                      <a:lnTo>
                        <a:pt x="432" y="288"/>
                      </a:lnTo>
                      <a:lnTo>
                        <a:pt x="480" y="96"/>
                      </a:lnTo>
                      <a:lnTo>
                        <a:pt x="336" y="48"/>
                      </a:lnTo>
                      <a:lnTo>
                        <a:pt x="0" y="0"/>
                      </a:lnTo>
                      <a:close/>
                    </a:path>
                  </a:pathLst>
                </a:cu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1800" kern="0">
                    <a:solidFill>
                      <a:srgbClr val="000000"/>
                    </a:solidFill>
                  </a:endParaRPr>
                </a:p>
              </p:txBody>
            </p:sp>
            <p:sp>
              <p:nvSpPr>
                <p:cNvPr id="58" name="Freeform 1035">
                  <a:extLst>
                    <a:ext uri="{FF2B5EF4-FFF2-40B4-BE49-F238E27FC236}">
                      <a16:creationId xmlns:a16="http://schemas.microsoft.com/office/drawing/2014/main" id="{74322080-CFF1-4042-8BDB-F20C5687C2FE}"/>
                    </a:ext>
                  </a:extLst>
                </p:cNvPr>
                <p:cNvSpPr>
                  <a:spLocks/>
                </p:cNvSpPr>
                <p:nvPr/>
              </p:nvSpPr>
              <p:spPr bwMode="auto">
                <a:xfrm>
                  <a:off x="3162300" y="2209800"/>
                  <a:ext cx="152400" cy="190500"/>
                </a:xfrm>
                <a:custGeom>
                  <a:avLst/>
                  <a:gdLst>
                    <a:gd name="T0" fmla="*/ 0 w 96"/>
                    <a:gd name="T1" fmla="*/ 0 h 144"/>
                    <a:gd name="T2" fmla="*/ 76200 w 96"/>
                    <a:gd name="T3" fmla="*/ 190500 h 144"/>
                    <a:gd name="T4" fmla="*/ 152400 w 96"/>
                    <a:gd name="T5" fmla="*/ 63500 h 144"/>
                    <a:gd name="T6" fmla="*/ 0 w 96"/>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144">
                      <a:moveTo>
                        <a:pt x="0" y="0"/>
                      </a:moveTo>
                      <a:lnTo>
                        <a:pt x="48" y="144"/>
                      </a:lnTo>
                      <a:lnTo>
                        <a:pt x="96" y="48"/>
                      </a:lnTo>
                      <a:lnTo>
                        <a:pt x="0" y="0"/>
                      </a:lnTo>
                      <a:close/>
                    </a:path>
                  </a:pathLst>
                </a:custGeom>
                <a:grpFill/>
                <a:ln w="9525">
                  <a:solidFill>
                    <a:srgbClr val="000000"/>
                  </a:solidFill>
                  <a:round/>
                  <a:headEnd/>
                  <a:tailEnd/>
                </a:ln>
              </p:spPr>
              <p:txBody>
                <a:bodyPr/>
                <a:lstStyle/>
                <a:p>
                  <a:pPr fontAlgn="auto">
                    <a:spcBef>
                      <a:spcPts val="0"/>
                    </a:spcBef>
                    <a:spcAft>
                      <a:spcPts val="0"/>
                    </a:spcAft>
                    <a:defRPr/>
                  </a:pPr>
                  <a:endParaRPr lang="en-US" sz="1800" kern="0">
                    <a:solidFill>
                      <a:srgbClr val="000000"/>
                    </a:solidFill>
                  </a:endParaRPr>
                </a:p>
              </p:txBody>
            </p:sp>
            <p:sp>
              <p:nvSpPr>
                <p:cNvPr id="59" name="Freeform 1036">
                  <a:extLst>
                    <a:ext uri="{FF2B5EF4-FFF2-40B4-BE49-F238E27FC236}">
                      <a16:creationId xmlns:a16="http://schemas.microsoft.com/office/drawing/2014/main" id="{B09368A9-465E-41CC-A4E7-48374AC4E1C4}"/>
                    </a:ext>
                  </a:extLst>
                </p:cNvPr>
                <p:cNvSpPr>
                  <a:spLocks/>
                </p:cNvSpPr>
                <p:nvPr/>
              </p:nvSpPr>
              <p:spPr bwMode="auto">
                <a:xfrm>
                  <a:off x="3162300" y="2590800"/>
                  <a:ext cx="228600" cy="63500"/>
                </a:xfrm>
                <a:custGeom>
                  <a:avLst/>
                  <a:gdLst>
                    <a:gd name="T0" fmla="*/ 0 w 144"/>
                    <a:gd name="T1" fmla="*/ 0 h 48"/>
                    <a:gd name="T2" fmla="*/ 0 w 144"/>
                    <a:gd name="T3" fmla="*/ 63500 h 48"/>
                    <a:gd name="T4" fmla="*/ 228600 w 144"/>
                    <a:gd name="T5" fmla="*/ 63500 h 48"/>
                    <a:gd name="T6" fmla="*/ 0 w 14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48">
                      <a:moveTo>
                        <a:pt x="0" y="0"/>
                      </a:moveTo>
                      <a:lnTo>
                        <a:pt x="0" y="48"/>
                      </a:lnTo>
                      <a:lnTo>
                        <a:pt x="144" y="48"/>
                      </a:lnTo>
                      <a:lnTo>
                        <a:pt x="0" y="0"/>
                      </a:lnTo>
                      <a:close/>
                    </a:path>
                  </a:pathLst>
                </a:custGeom>
                <a:grpFill/>
                <a:ln w="9525">
                  <a:solidFill>
                    <a:srgbClr val="000000"/>
                  </a:solidFill>
                  <a:round/>
                  <a:headEnd/>
                  <a:tailEnd/>
                </a:ln>
              </p:spPr>
              <p:txBody>
                <a:bodyPr/>
                <a:lstStyle/>
                <a:p>
                  <a:pPr fontAlgn="auto">
                    <a:spcBef>
                      <a:spcPts val="0"/>
                    </a:spcBef>
                    <a:spcAft>
                      <a:spcPts val="0"/>
                    </a:spcAft>
                    <a:defRPr/>
                  </a:pPr>
                  <a:endParaRPr lang="en-US" sz="1800" kern="0">
                    <a:solidFill>
                      <a:srgbClr val="000000"/>
                    </a:solidFill>
                  </a:endParaRPr>
                </a:p>
              </p:txBody>
            </p:sp>
          </p:grpSp>
          <p:grpSp>
            <p:nvGrpSpPr>
              <p:cNvPr id="53" name="Group 50">
                <a:extLst>
                  <a:ext uri="{FF2B5EF4-FFF2-40B4-BE49-F238E27FC236}">
                    <a16:creationId xmlns:a16="http://schemas.microsoft.com/office/drawing/2014/main" id="{47AF8877-B4F4-4D1C-9A2F-C9103A020178}"/>
                  </a:ext>
                </a:extLst>
              </p:cNvPr>
              <p:cNvGrpSpPr>
                <a:grpSpLocks/>
              </p:cNvGrpSpPr>
              <p:nvPr/>
            </p:nvGrpSpPr>
            <p:grpSpPr bwMode="auto">
              <a:xfrm>
                <a:off x="2895599" y="1371600"/>
                <a:ext cx="910431" cy="838200"/>
                <a:chOff x="2933700" y="2019300"/>
                <a:chExt cx="685800" cy="762000"/>
              </a:xfrm>
            </p:grpSpPr>
            <p:sp>
              <p:nvSpPr>
                <p:cNvPr id="54" name="Freeform 1034">
                  <a:extLst>
                    <a:ext uri="{FF2B5EF4-FFF2-40B4-BE49-F238E27FC236}">
                      <a16:creationId xmlns:a16="http://schemas.microsoft.com/office/drawing/2014/main" id="{EAA16F8C-4F0A-46F1-BA2D-BAAE67882D9B}"/>
                    </a:ext>
                  </a:extLst>
                </p:cNvPr>
                <p:cNvSpPr>
                  <a:spLocks/>
                </p:cNvSpPr>
                <p:nvPr/>
              </p:nvSpPr>
              <p:spPr bwMode="auto">
                <a:xfrm>
                  <a:off x="2933341" y="2019300"/>
                  <a:ext cx="686398" cy="762000"/>
                </a:xfrm>
                <a:custGeom>
                  <a:avLst/>
                  <a:gdLst>
                    <a:gd name="T0" fmla="*/ 0 w 480"/>
                    <a:gd name="T1" fmla="*/ 0 h 720"/>
                    <a:gd name="T2" fmla="*/ 2147483647 w 480"/>
                    <a:gd name="T3" fmla="*/ 2147483647 h 720"/>
                    <a:gd name="T4" fmla="*/ 2147483647 w 480"/>
                    <a:gd name="T5" fmla="*/ 2147483647 h 720"/>
                    <a:gd name="T6" fmla="*/ 2147483647 w 480"/>
                    <a:gd name="T7" fmla="*/ 2147483647 h 720"/>
                    <a:gd name="T8" fmla="*/ 2147483647 w 480"/>
                    <a:gd name="T9" fmla="*/ 2147483647 h 720"/>
                    <a:gd name="T10" fmla="*/ 2147483647 w 480"/>
                    <a:gd name="T11" fmla="*/ 2147483647 h 720"/>
                    <a:gd name="T12" fmla="*/ 2147483647 w 480"/>
                    <a:gd name="T13" fmla="*/ 2147483647 h 720"/>
                    <a:gd name="T14" fmla="*/ 2147483647 w 480"/>
                    <a:gd name="T15" fmla="*/ 2147483647 h 720"/>
                    <a:gd name="T16" fmla="*/ 2147483647 w 480"/>
                    <a:gd name="T17" fmla="*/ 2147483647 h 720"/>
                    <a:gd name="T18" fmla="*/ 0 w 480"/>
                    <a:gd name="T19" fmla="*/ 0 h 7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0" h="720">
                      <a:moveTo>
                        <a:pt x="0" y="0"/>
                      </a:moveTo>
                      <a:lnTo>
                        <a:pt x="48" y="720"/>
                      </a:lnTo>
                      <a:lnTo>
                        <a:pt x="432" y="720"/>
                      </a:lnTo>
                      <a:lnTo>
                        <a:pt x="480" y="576"/>
                      </a:lnTo>
                      <a:lnTo>
                        <a:pt x="432" y="432"/>
                      </a:lnTo>
                      <a:lnTo>
                        <a:pt x="336" y="432"/>
                      </a:lnTo>
                      <a:lnTo>
                        <a:pt x="432" y="288"/>
                      </a:lnTo>
                      <a:lnTo>
                        <a:pt x="480" y="96"/>
                      </a:lnTo>
                      <a:lnTo>
                        <a:pt x="336" y="48"/>
                      </a:lnTo>
                      <a:lnTo>
                        <a:pt x="0" y="0"/>
                      </a:lnTo>
                      <a:close/>
                    </a:path>
                  </a:pathLst>
                </a:custGeom>
                <a:gradFill rotWithShape="1">
                  <a:gsLst>
                    <a:gs pos="0">
                      <a:srgbClr val="FF9900"/>
                    </a:gs>
                    <a:gs pos="100000">
                      <a:srgbClr val="FF0000"/>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1800" kern="0">
                    <a:solidFill>
                      <a:srgbClr val="000000"/>
                    </a:solidFill>
                  </a:endParaRPr>
                </a:p>
              </p:txBody>
            </p:sp>
            <p:sp>
              <p:nvSpPr>
                <p:cNvPr id="55" name="Freeform 1035">
                  <a:extLst>
                    <a:ext uri="{FF2B5EF4-FFF2-40B4-BE49-F238E27FC236}">
                      <a16:creationId xmlns:a16="http://schemas.microsoft.com/office/drawing/2014/main" id="{EA86B2D1-4DE0-4026-B534-56749FE677F9}"/>
                    </a:ext>
                  </a:extLst>
                </p:cNvPr>
                <p:cNvSpPr>
                  <a:spLocks/>
                </p:cNvSpPr>
                <p:nvPr/>
              </p:nvSpPr>
              <p:spPr bwMode="auto">
                <a:xfrm>
                  <a:off x="3161743" y="2209800"/>
                  <a:ext cx="153064" cy="190500"/>
                </a:xfrm>
                <a:custGeom>
                  <a:avLst/>
                  <a:gdLst>
                    <a:gd name="T0" fmla="*/ 0 w 96"/>
                    <a:gd name="T1" fmla="*/ 0 h 144"/>
                    <a:gd name="T2" fmla="*/ 2147483647 w 96"/>
                    <a:gd name="T3" fmla="*/ 2147483647 h 144"/>
                    <a:gd name="T4" fmla="*/ 2147483647 w 96"/>
                    <a:gd name="T5" fmla="*/ 2147483647 h 144"/>
                    <a:gd name="T6" fmla="*/ 0 w 96"/>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144">
                      <a:moveTo>
                        <a:pt x="0" y="0"/>
                      </a:moveTo>
                      <a:lnTo>
                        <a:pt x="48" y="144"/>
                      </a:lnTo>
                      <a:lnTo>
                        <a:pt x="96" y="48"/>
                      </a:lnTo>
                      <a:lnTo>
                        <a:pt x="0" y="0"/>
                      </a:lnTo>
                      <a:close/>
                    </a:path>
                  </a:pathLst>
                </a:custGeom>
                <a:solidFill>
                  <a:srgbClr val="FFFFFF"/>
                </a:solidFill>
                <a:ln w="9525">
                  <a:solidFill>
                    <a:srgbClr val="000000"/>
                  </a:solidFill>
                  <a:round/>
                  <a:headEnd/>
                  <a:tailEnd/>
                </a:ln>
              </p:spPr>
              <p:txBody>
                <a:bodyPr/>
                <a:lstStyle/>
                <a:p>
                  <a:pPr fontAlgn="auto">
                    <a:spcBef>
                      <a:spcPts val="0"/>
                    </a:spcBef>
                    <a:spcAft>
                      <a:spcPts val="0"/>
                    </a:spcAft>
                    <a:defRPr/>
                  </a:pPr>
                  <a:endParaRPr lang="en-US" sz="1800" kern="0">
                    <a:solidFill>
                      <a:srgbClr val="000000"/>
                    </a:solidFill>
                  </a:endParaRPr>
                </a:p>
              </p:txBody>
            </p:sp>
            <p:sp>
              <p:nvSpPr>
                <p:cNvPr id="56" name="Freeform 1036">
                  <a:extLst>
                    <a:ext uri="{FF2B5EF4-FFF2-40B4-BE49-F238E27FC236}">
                      <a16:creationId xmlns:a16="http://schemas.microsoft.com/office/drawing/2014/main" id="{B6E74C77-AA0A-46B5-93E0-92D5E9A07F14}"/>
                    </a:ext>
                  </a:extLst>
                </p:cNvPr>
                <p:cNvSpPr>
                  <a:spLocks/>
                </p:cNvSpPr>
                <p:nvPr/>
              </p:nvSpPr>
              <p:spPr bwMode="auto">
                <a:xfrm>
                  <a:off x="3161743" y="2590800"/>
                  <a:ext cx="229597" cy="63500"/>
                </a:xfrm>
                <a:custGeom>
                  <a:avLst/>
                  <a:gdLst>
                    <a:gd name="T0" fmla="*/ 0 w 144"/>
                    <a:gd name="T1" fmla="*/ 0 h 48"/>
                    <a:gd name="T2" fmla="*/ 0 w 144"/>
                    <a:gd name="T3" fmla="*/ 2147483647 h 48"/>
                    <a:gd name="T4" fmla="*/ 2147483647 w 144"/>
                    <a:gd name="T5" fmla="*/ 2147483647 h 48"/>
                    <a:gd name="T6" fmla="*/ 0 w 14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48">
                      <a:moveTo>
                        <a:pt x="0" y="0"/>
                      </a:moveTo>
                      <a:lnTo>
                        <a:pt x="0" y="48"/>
                      </a:lnTo>
                      <a:lnTo>
                        <a:pt x="144" y="48"/>
                      </a:lnTo>
                      <a:lnTo>
                        <a:pt x="0" y="0"/>
                      </a:lnTo>
                      <a:close/>
                    </a:path>
                  </a:pathLst>
                </a:custGeom>
                <a:solidFill>
                  <a:srgbClr val="FFFFFF"/>
                </a:solidFill>
                <a:ln w="9525">
                  <a:solidFill>
                    <a:srgbClr val="000000"/>
                  </a:solidFill>
                  <a:round/>
                  <a:headEnd/>
                  <a:tailEnd/>
                </a:ln>
              </p:spPr>
              <p:txBody>
                <a:bodyPr/>
                <a:lstStyle/>
                <a:p>
                  <a:pPr fontAlgn="auto">
                    <a:spcBef>
                      <a:spcPts val="0"/>
                    </a:spcBef>
                    <a:spcAft>
                      <a:spcPts val="0"/>
                    </a:spcAft>
                    <a:defRPr/>
                  </a:pPr>
                  <a:endParaRPr lang="en-US" sz="1800" kern="0">
                    <a:solidFill>
                      <a:srgbClr val="000000"/>
                    </a:solidFill>
                  </a:endParaRPr>
                </a:p>
              </p:txBody>
            </p:sp>
          </p:grpSp>
        </p:grpSp>
      </p:grpSp>
      <p:grpSp>
        <p:nvGrpSpPr>
          <p:cNvPr id="60" name="Group 21">
            <a:extLst>
              <a:ext uri="{FF2B5EF4-FFF2-40B4-BE49-F238E27FC236}">
                <a16:creationId xmlns:a16="http://schemas.microsoft.com/office/drawing/2014/main" id="{B91855F3-CF29-446E-AD8F-824FEA2D0994}"/>
              </a:ext>
            </a:extLst>
          </p:cNvPr>
          <p:cNvGrpSpPr>
            <a:grpSpLocks/>
          </p:cNvGrpSpPr>
          <p:nvPr/>
        </p:nvGrpSpPr>
        <p:grpSpPr bwMode="auto">
          <a:xfrm>
            <a:off x="1065519" y="3486150"/>
            <a:ext cx="1994050" cy="683675"/>
            <a:chOff x="528" y="3168"/>
            <a:chExt cx="1680" cy="576"/>
          </a:xfrm>
        </p:grpSpPr>
        <p:grpSp>
          <p:nvGrpSpPr>
            <p:cNvPr id="61" name="Group 22">
              <a:extLst>
                <a:ext uri="{FF2B5EF4-FFF2-40B4-BE49-F238E27FC236}">
                  <a16:creationId xmlns:a16="http://schemas.microsoft.com/office/drawing/2014/main" id="{8B778B7A-D77B-4C9A-B1BB-682F60923ABE}"/>
                </a:ext>
              </a:extLst>
            </p:cNvPr>
            <p:cNvGrpSpPr>
              <a:grpSpLocks/>
            </p:cNvGrpSpPr>
            <p:nvPr/>
          </p:nvGrpSpPr>
          <p:grpSpPr bwMode="auto">
            <a:xfrm>
              <a:off x="576" y="3216"/>
              <a:ext cx="1632" cy="528"/>
              <a:chOff x="1215" y="756"/>
              <a:chExt cx="2997" cy="945"/>
            </a:xfrm>
          </p:grpSpPr>
          <p:sp>
            <p:nvSpPr>
              <p:cNvPr id="67" name="Freeform 23">
                <a:extLst>
                  <a:ext uri="{FF2B5EF4-FFF2-40B4-BE49-F238E27FC236}">
                    <a16:creationId xmlns:a16="http://schemas.microsoft.com/office/drawing/2014/main" id="{35C4373F-5306-4080-84B8-C0329E57AC10}"/>
                  </a:ext>
                </a:extLst>
              </p:cNvPr>
              <p:cNvSpPr>
                <a:spLocks/>
              </p:cNvSpPr>
              <p:nvPr/>
            </p:nvSpPr>
            <p:spPr bwMode="auto">
              <a:xfrm>
                <a:off x="1215" y="838"/>
                <a:ext cx="872" cy="818"/>
              </a:xfrm>
              <a:custGeom>
                <a:avLst/>
                <a:gdLst>
                  <a:gd name="T0" fmla="*/ 71 w 1017"/>
                  <a:gd name="T1" fmla="*/ 3 h 990"/>
                  <a:gd name="T2" fmla="*/ 103 w 1017"/>
                  <a:gd name="T3" fmla="*/ 0 h 990"/>
                  <a:gd name="T4" fmla="*/ 91 w 1017"/>
                  <a:gd name="T5" fmla="*/ 53 h 990"/>
                  <a:gd name="T6" fmla="*/ 24 w 1017"/>
                  <a:gd name="T7" fmla="*/ 57 h 990"/>
                  <a:gd name="T8" fmla="*/ 0 w 1017"/>
                  <a:gd name="T9" fmla="*/ 37 h 990"/>
                  <a:gd name="T10" fmla="*/ 52 w 1017"/>
                  <a:gd name="T11" fmla="*/ 34 h 990"/>
                  <a:gd name="T12" fmla="*/ 45 w 1017"/>
                  <a:gd name="T13" fmla="*/ 44 h 990"/>
                  <a:gd name="T14" fmla="*/ 81 w 1017"/>
                  <a:gd name="T15" fmla="*/ 27 h 990"/>
                  <a:gd name="T16" fmla="*/ 71 w 1017"/>
                  <a:gd name="T17" fmla="*/ 3 h 9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7" h="990">
                    <a:moveTo>
                      <a:pt x="702" y="54"/>
                    </a:moveTo>
                    <a:lnTo>
                      <a:pt x="1017" y="0"/>
                    </a:lnTo>
                    <a:lnTo>
                      <a:pt x="909" y="909"/>
                    </a:lnTo>
                    <a:lnTo>
                      <a:pt x="234" y="990"/>
                    </a:lnTo>
                    <a:lnTo>
                      <a:pt x="0" y="648"/>
                    </a:lnTo>
                    <a:lnTo>
                      <a:pt x="504" y="585"/>
                    </a:lnTo>
                    <a:lnTo>
                      <a:pt x="432" y="756"/>
                    </a:lnTo>
                    <a:lnTo>
                      <a:pt x="792" y="477"/>
                    </a:lnTo>
                    <a:lnTo>
                      <a:pt x="702" y="54"/>
                    </a:lnTo>
                    <a:close/>
                  </a:path>
                </a:pathLst>
              </a:custGeom>
              <a:solidFill>
                <a:srgbClr val="5F5F5F"/>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sp>
            <p:nvSpPr>
              <p:cNvPr id="68" name="Freeform 24">
                <a:extLst>
                  <a:ext uri="{FF2B5EF4-FFF2-40B4-BE49-F238E27FC236}">
                    <a16:creationId xmlns:a16="http://schemas.microsoft.com/office/drawing/2014/main" id="{A26313A0-C325-43DC-8A4D-533EE49C7739}"/>
                  </a:ext>
                </a:extLst>
              </p:cNvPr>
              <p:cNvSpPr>
                <a:spLocks/>
              </p:cNvSpPr>
              <p:nvPr/>
            </p:nvSpPr>
            <p:spPr bwMode="auto">
              <a:xfrm>
                <a:off x="1926" y="905"/>
                <a:ext cx="826" cy="736"/>
              </a:xfrm>
              <a:custGeom>
                <a:avLst/>
                <a:gdLst>
                  <a:gd name="T0" fmla="*/ 42 w 963"/>
                  <a:gd name="T1" fmla="*/ 0 h 891"/>
                  <a:gd name="T2" fmla="*/ 33 w 963"/>
                  <a:gd name="T3" fmla="*/ 4 h 891"/>
                  <a:gd name="T4" fmla="*/ 8 w 963"/>
                  <a:gd name="T5" fmla="*/ 17 h 891"/>
                  <a:gd name="T6" fmla="*/ 0 w 963"/>
                  <a:gd name="T7" fmla="*/ 39 h 891"/>
                  <a:gd name="T8" fmla="*/ 51 w 963"/>
                  <a:gd name="T9" fmla="*/ 50 h 891"/>
                  <a:gd name="T10" fmla="*/ 96 w 963"/>
                  <a:gd name="T11" fmla="*/ 19 h 891"/>
                  <a:gd name="T12" fmla="*/ 42 w 963"/>
                  <a:gd name="T13" fmla="*/ 0 h 8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3" h="891">
                    <a:moveTo>
                      <a:pt x="423" y="0"/>
                    </a:moveTo>
                    <a:cubicBezTo>
                      <a:pt x="390" y="24"/>
                      <a:pt x="324" y="72"/>
                      <a:pt x="324" y="72"/>
                    </a:cubicBezTo>
                    <a:lnTo>
                      <a:pt x="81" y="306"/>
                    </a:lnTo>
                    <a:lnTo>
                      <a:pt x="0" y="675"/>
                    </a:lnTo>
                    <a:lnTo>
                      <a:pt x="504" y="891"/>
                    </a:lnTo>
                    <a:lnTo>
                      <a:pt x="963" y="333"/>
                    </a:lnTo>
                    <a:lnTo>
                      <a:pt x="423" y="0"/>
                    </a:lnTo>
                    <a:close/>
                  </a:path>
                </a:pathLst>
              </a:custGeom>
              <a:solidFill>
                <a:srgbClr val="5F5F5F"/>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sp>
            <p:nvSpPr>
              <p:cNvPr id="69" name="Freeform 25">
                <a:extLst>
                  <a:ext uri="{FF2B5EF4-FFF2-40B4-BE49-F238E27FC236}">
                    <a16:creationId xmlns:a16="http://schemas.microsoft.com/office/drawing/2014/main" id="{C3A46378-535B-4C81-B1B7-A8A6C3A48B41}"/>
                  </a:ext>
                </a:extLst>
              </p:cNvPr>
              <p:cNvSpPr>
                <a:spLocks/>
              </p:cNvSpPr>
              <p:nvPr/>
            </p:nvSpPr>
            <p:spPr bwMode="auto">
              <a:xfrm>
                <a:off x="2164" y="1187"/>
                <a:ext cx="241" cy="172"/>
              </a:xfrm>
              <a:custGeom>
                <a:avLst/>
                <a:gdLst>
                  <a:gd name="T0" fmla="*/ 15 w 279"/>
                  <a:gd name="T1" fmla="*/ 0 h 207"/>
                  <a:gd name="T2" fmla="*/ 0 w 279"/>
                  <a:gd name="T3" fmla="*/ 12 h 207"/>
                  <a:gd name="T4" fmla="*/ 29 w 279"/>
                  <a:gd name="T5" fmla="*/ 7 h 207"/>
                  <a:gd name="T6" fmla="*/ 15 w 279"/>
                  <a:gd name="T7" fmla="*/ 0 h 2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9" h="207">
                    <a:moveTo>
                      <a:pt x="144" y="0"/>
                    </a:moveTo>
                    <a:lnTo>
                      <a:pt x="0" y="207"/>
                    </a:lnTo>
                    <a:lnTo>
                      <a:pt x="279" y="126"/>
                    </a:lnTo>
                    <a:lnTo>
                      <a:pt x="144" y="0"/>
                    </a:lnTo>
                    <a:close/>
                  </a:path>
                </a:pathLst>
              </a:custGeom>
              <a:solidFill>
                <a:srgbClr val="5F5F5F"/>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sp>
            <p:nvSpPr>
              <p:cNvPr id="70" name="Freeform 26">
                <a:extLst>
                  <a:ext uri="{FF2B5EF4-FFF2-40B4-BE49-F238E27FC236}">
                    <a16:creationId xmlns:a16="http://schemas.microsoft.com/office/drawing/2014/main" id="{57A2FD29-76A2-4FB2-A653-27252CE78EFA}"/>
                  </a:ext>
                </a:extLst>
              </p:cNvPr>
              <p:cNvSpPr>
                <a:spLocks/>
              </p:cNvSpPr>
              <p:nvPr/>
            </p:nvSpPr>
            <p:spPr bwMode="auto">
              <a:xfrm>
                <a:off x="2559" y="794"/>
                <a:ext cx="904" cy="907"/>
              </a:xfrm>
              <a:custGeom>
                <a:avLst/>
                <a:gdLst>
                  <a:gd name="T0" fmla="*/ 1 w 1287"/>
                  <a:gd name="T1" fmla="*/ 2 h 1206"/>
                  <a:gd name="T2" fmla="*/ 3 w 1287"/>
                  <a:gd name="T3" fmla="*/ 2 h 1206"/>
                  <a:gd name="T4" fmla="*/ 3 w 1287"/>
                  <a:gd name="T5" fmla="*/ 8 h 1206"/>
                  <a:gd name="T6" fmla="*/ 4 w 1287"/>
                  <a:gd name="T7" fmla="*/ 8 h 1206"/>
                  <a:gd name="T8" fmla="*/ 4 w 1287"/>
                  <a:gd name="T9" fmla="*/ 3 h 1206"/>
                  <a:gd name="T10" fmla="*/ 6 w 1287"/>
                  <a:gd name="T11" fmla="*/ 0 h 1206"/>
                  <a:gd name="T12" fmla="*/ 6 w 1287"/>
                  <a:gd name="T13" fmla="*/ 17 h 1206"/>
                  <a:gd name="T14" fmla="*/ 4 w 1287"/>
                  <a:gd name="T15" fmla="*/ 17 h 1206"/>
                  <a:gd name="T16" fmla="*/ 5 w 1287"/>
                  <a:gd name="T17" fmla="*/ 11 h 1206"/>
                  <a:gd name="T18" fmla="*/ 2 w 1287"/>
                  <a:gd name="T19" fmla="*/ 11 h 1206"/>
                  <a:gd name="T20" fmla="*/ 3 w 1287"/>
                  <a:gd name="T21" fmla="*/ 17 h 1206"/>
                  <a:gd name="T22" fmla="*/ 0 w 1287"/>
                  <a:gd name="T23" fmla="*/ 16 h 1206"/>
                  <a:gd name="T24" fmla="*/ 1 w 1287"/>
                  <a:gd name="T25" fmla="*/ 2 h 1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7" h="1206">
                    <a:moveTo>
                      <a:pt x="216" y="135"/>
                    </a:moveTo>
                    <a:lnTo>
                      <a:pt x="612" y="81"/>
                    </a:lnTo>
                    <a:lnTo>
                      <a:pt x="477" y="594"/>
                    </a:lnTo>
                    <a:lnTo>
                      <a:pt x="873" y="531"/>
                    </a:lnTo>
                    <a:lnTo>
                      <a:pt x="756" y="153"/>
                    </a:lnTo>
                    <a:lnTo>
                      <a:pt x="1089" y="0"/>
                    </a:lnTo>
                    <a:lnTo>
                      <a:pt x="1287" y="1143"/>
                    </a:lnTo>
                    <a:lnTo>
                      <a:pt x="855" y="1179"/>
                    </a:lnTo>
                    <a:lnTo>
                      <a:pt x="972" y="783"/>
                    </a:lnTo>
                    <a:lnTo>
                      <a:pt x="387" y="765"/>
                    </a:lnTo>
                    <a:lnTo>
                      <a:pt x="594" y="1206"/>
                    </a:lnTo>
                    <a:lnTo>
                      <a:pt x="0" y="1107"/>
                    </a:lnTo>
                    <a:lnTo>
                      <a:pt x="216" y="135"/>
                    </a:lnTo>
                    <a:close/>
                  </a:path>
                </a:pathLst>
              </a:custGeom>
              <a:solidFill>
                <a:srgbClr val="5F5F5F"/>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sp>
            <p:nvSpPr>
              <p:cNvPr id="71" name="Freeform 27">
                <a:extLst>
                  <a:ext uri="{FF2B5EF4-FFF2-40B4-BE49-F238E27FC236}">
                    <a16:creationId xmlns:a16="http://schemas.microsoft.com/office/drawing/2014/main" id="{50774078-77FC-408F-85E7-3534A0E25BDA}"/>
                  </a:ext>
                </a:extLst>
              </p:cNvPr>
              <p:cNvSpPr>
                <a:spLocks/>
              </p:cNvSpPr>
              <p:nvPr/>
            </p:nvSpPr>
            <p:spPr bwMode="auto">
              <a:xfrm>
                <a:off x="3308" y="756"/>
                <a:ext cx="904" cy="907"/>
              </a:xfrm>
              <a:custGeom>
                <a:avLst/>
                <a:gdLst>
                  <a:gd name="T0" fmla="*/ 5 w 1170"/>
                  <a:gd name="T1" fmla="*/ 1 h 1233"/>
                  <a:gd name="T2" fmla="*/ 5 w 1170"/>
                  <a:gd name="T3" fmla="*/ 1 h 1233"/>
                  <a:gd name="T4" fmla="*/ 0 w 1170"/>
                  <a:gd name="T5" fmla="*/ 10 h 1233"/>
                  <a:gd name="T6" fmla="*/ 8 w 1170"/>
                  <a:gd name="T7" fmla="*/ 13 h 1233"/>
                  <a:gd name="T8" fmla="*/ 8 w 1170"/>
                  <a:gd name="T9" fmla="*/ 4 h 1233"/>
                  <a:gd name="T10" fmla="*/ 15 w 1170"/>
                  <a:gd name="T11" fmla="*/ 13 h 1233"/>
                  <a:gd name="T12" fmla="*/ 25 w 1170"/>
                  <a:gd name="T13" fmla="*/ 13 h 1233"/>
                  <a:gd name="T14" fmla="*/ 22 w 1170"/>
                  <a:gd name="T15" fmla="*/ 1 h 1233"/>
                  <a:gd name="T16" fmla="*/ 13 w 1170"/>
                  <a:gd name="T17" fmla="*/ 1 h 1233"/>
                  <a:gd name="T18" fmla="*/ 18 w 1170"/>
                  <a:gd name="T19" fmla="*/ 10 h 1233"/>
                  <a:gd name="T20" fmla="*/ 10 w 1170"/>
                  <a:gd name="T21" fmla="*/ 0 h 1233"/>
                  <a:gd name="T22" fmla="*/ 5 w 1170"/>
                  <a:gd name="T23" fmla="*/ 1 h 1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0" h="1233">
                    <a:moveTo>
                      <a:pt x="243" y="99"/>
                    </a:moveTo>
                    <a:cubicBezTo>
                      <a:pt x="237" y="117"/>
                      <a:pt x="225" y="153"/>
                      <a:pt x="225" y="153"/>
                    </a:cubicBezTo>
                    <a:lnTo>
                      <a:pt x="0" y="1026"/>
                    </a:lnTo>
                    <a:lnTo>
                      <a:pt x="360" y="1224"/>
                    </a:lnTo>
                    <a:lnTo>
                      <a:pt x="360" y="450"/>
                    </a:lnTo>
                    <a:lnTo>
                      <a:pt x="729" y="1233"/>
                    </a:lnTo>
                    <a:lnTo>
                      <a:pt x="1170" y="1215"/>
                    </a:lnTo>
                    <a:lnTo>
                      <a:pt x="999" y="54"/>
                    </a:lnTo>
                    <a:lnTo>
                      <a:pt x="612" y="72"/>
                    </a:lnTo>
                    <a:lnTo>
                      <a:pt x="873" y="900"/>
                    </a:lnTo>
                    <a:lnTo>
                      <a:pt x="477" y="0"/>
                    </a:lnTo>
                    <a:lnTo>
                      <a:pt x="243" y="99"/>
                    </a:lnTo>
                    <a:close/>
                  </a:path>
                </a:pathLst>
              </a:custGeom>
              <a:solidFill>
                <a:srgbClr val="5F5F5F"/>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grpSp>
        <p:sp>
          <p:nvSpPr>
            <p:cNvPr id="62" name="Freeform 28">
              <a:extLst>
                <a:ext uri="{FF2B5EF4-FFF2-40B4-BE49-F238E27FC236}">
                  <a16:creationId xmlns:a16="http://schemas.microsoft.com/office/drawing/2014/main" id="{AEF20A8B-B2BF-411B-A3F0-F9B70E03370A}"/>
                </a:ext>
              </a:extLst>
            </p:cNvPr>
            <p:cNvSpPr>
              <a:spLocks/>
            </p:cNvSpPr>
            <p:nvPr/>
          </p:nvSpPr>
          <p:spPr bwMode="auto">
            <a:xfrm>
              <a:off x="528" y="3214"/>
              <a:ext cx="475" cy="457"/>
            </a:xfrm>
            <a:custGeom>
              <a:avLst/>
              <a:gdLst>
                <a:gd name="T0" fmla="*/ 0 w 1017"/>
                <a:gd name="T1" fmla="*/ 0 h 990"/>
                <a:gd name="T2" fmla="*/ 0 w 1017"/>
                <a:gd name="T3" fmla="*/ 0 h 990"/>
                <a:gd name="T4" fmla="*/ 0 w 1017"/>
                <a:gd name="T5" fmla="*/ 0 h 990"/>
                <a:gd name="T6" fmla="*/ 0 w 1017"/>
                <a:gd name="T7" fmla="*/ 0 h 990"/>
                <a:gd name="T8" fmla="*/ 0 w 1017"/>
                <a:gd name="T9" fmla="*/ 0 h 990"/>
                <a:gd name="T10" fmla="*/ 0 w 1017"/>
                <a:gd name="T11" fmla="*/ 0 h 990"/>
                <a:gd name="T12" fmla="*/ 0 w 1017"/>
                <a:gd name="T13" fmla="*/ 0 h 990"/>
                <a:gd name="T14" fmla="*/ 0 w 1017"/>
                <a:gd name="T15" fmla="*/ 0 h 990"/>
                <a:gd name="T16" fmla="*/ 0 w 1017"/>
                <a:gd name="T17" fmla="*/ 0 h 9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7" h="990">
                  <a:moveTo>
                    <a:pt x="702" y="54"/>
                  </a:moveTo>
                  <a:lnTo>
                    <a:pt x="1017" y="0"/>
                  </a:lnTo>
                  <a:lnTo>
                    <a:pt x="909" y="909"/>
                  </a:lnTo>
                  <a:lnTo>
                    <a:pt x="234" y="990"/>
                  </a:lnTo>
                  <a:lnTo>
                    <a:pt x="0" y="648"/>
                  </a:lnTo>
                  <a:lnTo>
                    <a:pt x="504" y="585"/>
                  </a:lnTo>
                  <a:lnTo>
                    <a:pt x="432" y="756"/>
                  </a:lnTo>
                  <a:lnTo>
                    <a:pt x="792" y="477"/>
                  </a:lnTo>
                  <a:lnTo>
                    <a:pt x="702" y="54"/>
                  </a:lnTo>
                  <a:close/>
                </a:path>
              </a:pathLst>
            </a:custGeom>
            <a:gradFill rotWithShape="0">
              <a:gsLst>
                <a:gs pos="0">
                  <a:srgbClr val="FFFF00"/>
                </a:gs>
                <a:gs pos="100000">
                  <a:srgbClr val="FF0000"/>
                </a:gs>
              </a:gsLst>
              <a:lin ang="2700000" scaled="1"/>
            </a:gra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sp>
          <p:nvSpPr>
            <p:cNvPr id="63" name="Freeform 29">
              <a:extLst>
                <a:ext uri="{FF2B5EF4-FFF2-40B4-BE49-F238E27FC236}">
                  <a16:creationId xmlns:a16="http://schemas.microsoft.com/office/drawing/2014/main" id="{564E88E7-C917-435F-A922-480504880055}"/>
                </a:ext>
              </a:extLst>
            </p:cNvPr>
            <p:cNvSpPr>
              <a:spLocks/>
            </p:cNvSpPr>
            <p:nvPr/>
          </p:nvSpPr>
          <p:spPr bwMode="auto">
            <a:xfrm>
              <a:off x="915" y="3251"/>
              <a:ext cx="450" cy="411"/>
            </a:xfrm>
            <a:custGeom>
              <a:avLst/>
              <a:gdLst>
                <a:gd name="T0" fmla="*/ 0 w 963"/>
                <a:gd name="T1" fmla="*/ 0 h 891"/>
                <a:gd name="T2" fmla="*/ 0 w 963"/>
                <a:gd name="T3" fmla="*/ 0 h 891"/>
                <a:gd name="T4" fmla="*/ 0 w 963"/>
                <a:gd name="T5" fmla="*/ 0 h 891"/>
                <a:gd name="T6" fmla="*/ 0 w 963"/>
                <a:gd name="T7" fmla="*/ 0 h 891"/>
                <a:gd name="T8" fmla="*/ 0 w 963"/>
                <a:gd name="T9" fmla="*/ 0 h 891"/>
                <a:gd name="T10" fmla="*/ 0 w 963"/>
                <a:gd name="T11" fmla="*/ 0 h 891"/>
                <a:gd name="T12" fmla="*/ 0 w 963"/>
                <a:gd name="T13" fmla="*/ 0 h 8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3" h="891">
                  <a:moveTo>
                    <a:pt x="423" y="0"/>
                  </a:moveTo>
                  <a:cubicBezTo>
                    <a:pt x="390" y="24"/>
                    <a:pt x="324" y="72"/>
                    <a:pt x="324" y="72"/>
                  </a:cubicBezTo>
                  <a:lnTo>
                    <a:pt x="81" y="306"/>
                  </a:lnTo>
                  <a:lnTo>
                    <a:pt x="0" y="675"/>
                  </a:lnTo>
                  <a:lnTo>
                    <a:pt x="504" y="891"/>
                  </a:lnTo>
                  <a:lnTo>
                    <a:pt x="963" y="333"/>
                  </a:lnTo>
                  <a:lnTo>
                    <a:pt x="423" y="0"/>
                  </a:lnTo>
                  <a:close/>
                </a:path>
              </a:pathLst>
            </a:custGeom>
            <a:gradFill rotWithShape="0">
              <a:gsLst>
                <a:gs pos="0">
                  <a:srgbClr val="FFFF00"/>
                </a:gs>
                <a:gs pos="100000">
                  <a:srgbClr val="FF0000"/>
                </a:gs>
              </a:gsLst>
              <a:lin ang="2700000" scaled="1"/>
            </a:gra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sp>
          <p:nvSpPr>
            <p:cNvPr id="64" name="Freeform 30">
              <a:extLst>
                <a:ext uri="{FF2B5EF4-FFF2-40B4-BE49-F238E27FC236}">
                  <a16:creationId xmlns:a16="http://schemas.microsoft.com/office/drawing/2014/main" id="{23C89F7B-BEF8-4AB3-879F-CCC56EF1D136}"/>
                </a:ext>
              </a:extLst>
            </p:cNvPr>
            <p:cNvSpPr>
              <a:spLocks/>
            </p:cNvSpPr>
            <p:nvPr/>
          </p:nvSpPr>
          <p:spPr bwMode="auto">
            <a:xfrm>
              <a:off x="1045" y="3409"/>
              <a:ext cx="131" cy="96"/>
            </a:xfrm>
            <a:custGeom>
              <a:avLst/>
              <a:gdLst>
                <a:gd name="T0" fmla="*/ 0 w 279"/>
                <a:gd name="T1" fmla="*/ 0 h 207"/>
                <a:gd name="T2" fmla="*/ 0 w 279"/>
                <a:gd name="T3" fmla="*/ 0 h 207"/>
                <a:gd name="T4" fmla="*/ 0 w 279"/>
                <a:gd name="T5" fmla="*/ 0 h 207"/>
                <a:gd name="T6" fmla="*/ 0 w 279"/>
                <a:gd name="T7" fmla="*/ 0 h 2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9" h="207">
                  <a:moveTo>
                    <a:pt x="144" y="0"/>
                  </a:moveTo>
                  <a:lnTo>
                    <a:pt x="0" y="207"/>
                  </a:lnTo>
                  <a:lnTo>
                    <a:pt x="279" y="126"/>
                  </a:lnTo>
                  <a:lnTo>
                    <a:pt x="144" y="0"/>
                  </a:lnTo>
                  <a:close/>
                </a:path>
              </a:pathLst>
            </a:custGeom>
            <a:solidFill>
              <a:srgbClr val="FFFFFF"/>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sp>
          <p:nvSpPr>
            <p:cNvPr id="65" name="Freeform 31">
              <a:extLst>
                <a:ext uri="{FF2B5EF4-FFF2-40B4-BE49-F238E27FC236}">
                  <a16:creationId xmlns:a16="http://schemas.microsoft.com/office/drawing/2014/main" id="{1EFBE589-4277-4D22-B370-AF7FF5ECBA4E}"/>
                </a:ext>
              </a:extLst>
            </p:cNvPr>
            <p:cNvSpPr>
              <a:spLocks/>
            </p:cNvSpPr>
            <p:nvPr/>
          </p:nvSpPr>
          <p:spPr bwMode="auto">
            <a:xfrm>
              <a:off x="1260" y="3189"/>
              <a:ext cx="492" cy="507"/>
            </a:xfrm>
            <a:custGeom>
              <a:avLst/>
              <a:gdLst>
                <a:gd name="T0" fmla="*/ 0 w 1287"/>
                <a:gd name="T1" fmla="*/ 0 h 1206"/>
                <a:gd name="T2" fmla="*/ 0 w 1287"/>
                <a:gd name="T3" fmla="*/ 0 h 1206"/>
                <a:gd name="T4" fmla="*/ 0 w 1287"/>
                <a:gd name="T5" fmla="*/ 0 h 1206"/>
                <a:gd name="T6" fmla="*/ 0 w 1287"/>
                <a:gd name="T7" fmla="*/ 0 h 1206"/>
                <a:gd name="T8" fmla="*/ 0 w 1287"/>
                <a:gd name="T9" fmla="*/ 0 h 1206"/>
                <a:gd name="T10" fmla="*/ 0 w 1287"/>
                <a:gd name="T11" fmla="*/ 0 h 1206"/>
                <a:gd name="T12" fmla="*/ 0 w 1287"/>
                <a:gd name="T13" fmla="*/ 0 h 1206"/>
                <a:gd name="T14" fmla="*/ 0 w 1287"/>
                <a:gd name="T15" fmla="*/ 0 h 1206"/>
                <a:gd name="T16" fmla="*/ 0 w 1287"/>
                <a:gd name="T17" fmla="*/ 0 h 1206"/>
                <a:gd name="T18" fmla="*/ 0 w 1287"/>
                <a:gd name="T19" fmla="*/ 0 h 1206"/>
                <a:gd name="T20" fmla="*/ 0 w 1287"/>
                <a:gd name="T21" fmla="*/ 0 h 1206"/>
                <a:gd name="T22" fmla="*/ 0 w 1287"/>
                <a:gd name="T23" fmla="*/ 0 h 1206"/>
                <a:gd name="T24" fmla="*/ 0 w 1287"/>
                <a:gd name="T25" fmla="*/ 0 h 1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7" h="1206">
                  <a:moveTo>
                    <a:pt x="216" y="135"/>
                  </a:moveTo>
                  <a:lnTo>
                    <a:pt x="612" y="81"/>
                  </a:lnTo>
                  <a:lnTo>
                    <a:pt x="477" y="594"/>
                  </a:lnTo>
                  <a:lnTo>
                    <a:pt x="873" y="531"/>
                  </a:lnTo>
                  <a:lnTo>
                    <a:pt x="756" y="153"/>
                  </a:lnTo>
                  <a:lnTo>
                    <a:pt x="1089" y="0"/>
                  </a:lnTo>
                  <a:lnTo>
                    <a:pt x="1287" y="1143"/>
                  </a:lnTo>
                  <a:lnTo>
                    <a:pt x="855" y="1179"/>
                  </a:lnTo>
                  <a:lnTo>
                    <a:pt x="972" y="783"/>
                  </a:lnTo>
                  <a:lnTo>
                    <a:pt x="387" y="765"/>
                  </a:lnTo>
                  <a:lnTo>
                    <a:pt x="594" y="1206"/>
                  </a:lnTo>
                  <a:lnTo>
                    <a:pt x="0" y="1107"/>
                  </a:lnTo>
                  <a:lnTo>
                    <a:pt x="216" y="135"/>
                  </a:lnTo>
                  <a:close/>
                </a:path>
              </a:pathLst>
            </a:custGeom>
            <a:gradFill rotWithShape="0">
              <a:gsLst>
                <a:gs pos="0">
                  <a:srgbClr val="FFFF00"/>
                </a:gs>
                <a:gs pos="100000">
                  <a:srgbClr val="FF0000"/>
                </a:gs>
              </a:gsLst>
              <a:lin ang="2700000" scaled="1"/>
            </a:gra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sp>
          <p:nvSpPr>
            <p:cNvPr id="66" name="Freeform 32">
              <a:extLst>
                <a:ext uri="{FF2B5EF4-FFF2-40B4-BE49-F238E27FC236}">
                  <a16:creationId xmlns:a16="http://schemas.microsoft.com/office/drawing/2014/main" id="{19E636CE-0E1B-4179-B842-065AC601CDD3}"/>
                </a:ext>
              </a:extLst>
            </p:cNvPr>
            <p:cNvSpPr>
              <a:spLocks/>
            </p:cNvSpPr>
            <p:nvPr/>
          </p:nvSpPr>
          <p:spPr bwMode="auto">
            <a:xfrm>
              <a:off x="1668" y="3168"/>
              <a:ext cx="492" cy="507"/>
            </a:xfrm>
            <a:custGeom>
              <a:avLst/>
              <a:gdLst>
                <a:gd name="T0" fmla="*/ 0 w 1170"/>
                <a:gd name="T1" fmla="*/ 0 h 1233"/>
                <a:gd name="T2" fmla="*/ 0 w 1170"/>
                <a:gd name="T3" fmla="*/ 0 h 1233"/>
                <a:gd name="T4" fmla="*/ 0 w 1170"/>
                <a:gd name="T5" fmla="*/ 0 h 1233"/>
                <a:gd name="T6" fmla="*/ 0 w 1170"/>
                <a:gd name="T7" fmla="*/ 0 h 1233"/>
                <a:gd name="T8" fmla="*/ 0 w 1170"/>
                <a:gd name="T9" fmla="*/ 0 h 1233"/>
                <a:gd name="T10" fmla="*/ 0 w 1170"/>
                <a:gd name="T11" fmla="*/ 0 h 1233"/>
                <a:gd name="T12" fmla="*/ 0 w 1170"/>
                <a:gd name="T13" fmla="*/ 0 h 1233"/>
                <a:gd name="T14" fmla="*/ 0 w 1170"/>
                <a:gd name="T15" fmla="*/ 0 h 1233"/>
                <a:gd name="T16" fmla="*/ 0 w 1170"/>
                <a:gd name="T17" fmla="*/ 0 h 1233"/>
                <a:gd name="T18" fmla="*/ 0 w 1170"/>
                <a:gd name="T19" fmla="*/ 0 h 1233"/>
                <a:gd name="T20" fmla="*/ 0 w 1170"/>
                <a:gd name="T21" fmla="*/ 0 h 1233"/>
                <a:gd name="T22" fmla="*/ 0 w 1170"/>
                <a:gd name="T23" fmla="*/ 0 h 1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0" h="1233">
                  <a:moveTo>
                    <a:pt x="243" y="99"/>
                  </a:moveTo>
                  <a:cubicBezTo>
                    <a:pt x="237" y="117"/>
                    <a:pt x="225" y="153"/>
                    <a:pt x="225" y="153"/>
                  </a:cubicBezTo>
                  <a:lnTo>
                    <a:pt x="0" y="1026"/>
                  </a:lnTo>
                  <a:lnTo>
                    <a:pt x="360" y="1224"/>
                  </a:lnTo>
                  <a:lnTo>
                    <a:pt x="360" y="450"/>
                  </a:lnTo>
                  <a:lnTo>
                    <a:pt x="729" y="1233"/>
                  </a:lnTo>
                  <a:lnTo>
                    <a:pt x="1170" y="1215"/>
                  </a:lnTo>
                  <a:lnTo>
                    <a:pt x="999" y="54"/>
                  </a:lnTo>
                  <a:lnTo>
                    <a:pt x="612" y="72"/>
                  </a:lnTo>
                  <a:lnTo>
                    <a:pt x="873" y="900"/>
                  </a:lnTo>
                  <a:lnTo>
                    <a:pt x="477" y="0"/>
                  </a:lnTo>
                  <a:lnTo>
                    <a:pt x="243" y="99"/>
                  </a:lnTo>
                  <a:close/>
                </a:path>
              </a:pathLst>
            </a:custGeom>
            <a:gradFill rotWithShape="0">
              <a:gsLst>
                <a:gs pos="0">
                  <a:srgbClr val="FFFF00"/>
                </a:gs>
                <a:gs pos="100000">
                  <a:srgbClr val="FF0000"/>
                </a:gs>
              </a:gsLst>
              <a:lin ang="2700000" scaled="1"/>
            </a:gra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grpSp>
    </p:spTree>
    <p:extLst>
      <p:ext uri="{BB962C8B-B14F-4D97-AF65-F5344CB8AC3E}">
        <p14:creationId xmlns:p14="http://schemas.microsoft.com/office/powerpoint/2010/main" val="3211201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381000" y="1581150"/>
            <a:ext cx="8458200" cy="3200400"/>
          </a:xfrm>
        </p:spPr>
        <p:txBody>
          <a:bodyPr/>
          <a:lstStyle/>
          <a:p>
            <a:pPr marL="533400" indent="-533400" algn="l" eaLnBrk="1" hangingPunct="1">
              <a:buFontTx/>
              <a:buAutoNum type="arabicPeriod"/>
            </a:pPr>
            <a:r>
              <a:rPr lang="en-US" altLang="en-US" sz="2000" dirty="0">
                <a:solidFill>
                  <a:srgbClr val="333333"/>
                </a:solidFill>
                <a:latin typeface="Comic Sans MS" panose="030F0702030302020204" pitchFamily="66" charset="0"/>
              </a:rPr>
              <a:t>Slowest bumper solution</a:t>
            </a:r>
          </a:p>
          <a:p>
            <a:pPr marL="533400" indent="-533400" algn="l" eaLnBrk="1" hangingPunct="1">
              <a:buFontTx/>
              <a:buAutoNum type="arabicPeriod"/>
            </a:pPr>
            <a:r>
              <a:rPr lang="en-US" altLang="en-US" sz="2000" dirty="0">
                <a:solidFill>
                  <a:srgbClr val="333333"/>
                </a:solidFill>
                <a:latin typeface="Comic Sans MS" panose="030F0702030302020204" pitchFamily="66" charset="0"/>
              </a:rPr>
              <a:t>Furthest candy catapult throw</a:t>
            </a:r>
          </a:p>
          <a:p>
            <a:pPr marL="533400" indent="-533400" algn="l" eaLnBrk="1" hangingPunct="1">
              <a:buFontTx/>
              <a:buAutoNum type="arabicPeriod"/>
            </a:pPr>
            <a:r>
              <a:rPr lang="en-US" altLang="en-US" sz="2000" dirty="0">
                <a:solidFill>
                  <a:srgbClr val="333333"/>
                </a:solidFill>
                <a:latin typeface="Comic Sans MS" panose="030F0702030302020204" pitchFamily="66" charset="0"/>
              </a:rPr>
              <a:t>Most number of modules used in your contraption</a:t>
            </a:r>
          </a:p>
          <a:p>
            <a:pPr marL="533400" indent="-533400" algn="l" eaLnBrk="1" hangingPunct="1">
              <a:buFontTx/>
              <a:buAutoNum type="arabicPeriod"/>
            </a:pPr>
            <a:r>
              <a:rPr lang="en-US" altLang="en-US" sz="2000" dirty="0">
                <a:solidFill>
                  <a:srgbClr val="333333"/>
                </a:solidFill>
                <a:latin typeface="Comic Sans MS" panose="030F0702030302020204" pitchFamily="66" charset="0"/>
              </a:rPr>
              <a:t>Best looking as voted by your peers</a:t>
            </a:r>
          </a:p>
          <a:p>
            <a:pPr marL="533400" indent="-533400" algn="l" eaLnBrk="1" hangingPunct="1">
              <a:buFontTx/>
              <a:buAutoNum type="arabicPeriod"/>
            </a:pPr>
            <a:r>
              <a:rPr lang="en-US" altLang="en-US" sz="2000" dirty="0">
                <a:solidFill>
                  <a:srgbClr val="333333"/>
                </a:solidFill>
                <a:latin typeface="Comic Sans MS" panose="030F0702030302020204" pitchFamily="66" charset="0"/>
              </a:rPr>
              <a:t>Teamwork! Working together and sharing ideas</a:t>
            </a:r>
          </a:p>
        </p:txBody>
      </p:sp>
      <p:sp>
        <p:nvSpPr>
          <p:cNvPr id="7173" name="WordArt 6"/>
          <p:cNvSpPr>
            <a:spLocks noChangeArrowheads="1" noChangeShapeType="1" noTextEdit="1"/>
          </p:cNvSpPr>
          <p:nvPr/>
        </p:nvSpPr>
        <p:spPr bwMode="auto">
          <a:xfrm>
            <a:off x="381000" y="790575"/>
            <a:ext cx="5486400" cy="485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dirty="0">
                <a:gradFill rotWithShape="1">
                  <a:gsLst>
                    <a:gs pos="0">
                      <a:srgbClr val="FF6600"/>
                    </a:gs>
                    <a:gs pos="100000">
                      <a:srgbClr val="FF0000"/>
                    </a:gs>
                  </a:gsLst>
                  <a:lin ang="5400000" scaled="1"/>
                </a:gradFill>
                <a:effectLst>
                  <a:outerShdw dist="45791" dir="3378596" algn="ctr" rotWithShape="0">
                    <a:srgbClr val="4D4D4D"/>
                  </a:outerShdw>
                </a:effectLst>
                <a:latin typeface="Arial Black"/>
              </a:rPr>
              <a:t>You Get Points For:</a:t>
            </a:r>
          </a:p>
        </p:txBody>
      </p:sp>
      <p:sp>
        <p:nvSpPr>
          <p:cNvPr id="6"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Presentation</a:t>
            </a:r>
          </a:p>
        </p:txBody>
      </p:sp>
      <p:pic>
        <p:nvPicPr>
          <p:cNvPr id="8"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730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304800" y="809625"/>
            <a:ext cx="8305800" cy="3438525"/>
          </a:xfrm>
        </p:spPr>
        <p:txBody>
          <a:bodyPr/>
          <a:lstStyle/>
          <a:p>
            <a:pPr marL="306388" indent="-306388" algn="l" eaLnBrk="1" hangingPunct="1">
              <a:buFontTx/>
              <a:buAutoNum type="arabicPeriod"/>
            </a:pPr>
            <a:r>
              <a:rPr lang="en-US" altLang="en-US" sz="2000" dirty="0">
                <a:solidFill>
                  <a:srgbClr val="333333"/>
                </a:solidFill>
                <a:latin typeface="Comic Sans MS" panose="030F0702030302020204" pitchFamily="66" charset="0"/>
              </a:rPr>
              <a:t>Plan and design.</a:t>
            </a:r>
          </a:p>
          <a:p>
            <a:pPr marL="306388" indent="-306388" algn="l" eaLnBrk="1" hangingPunct="1">
              <a:buFontTx/>
              <a:buAutoNum type="arabicPeriod"/>
            </a:pPr>
            <a:r>
              <a:rPr lang="en-US" altLang="en-US" sz="2000" dirty="0">
                <a:solidFill>
                  <a:srgbClr val="333333"/>
                </a:solidFill>
                <a:latin typeface="Comic Sans MS" panose="030F0702030302020204" pitchFamily="66" charset="0"/>
              </a:rPr>
              <a:t>Build modules.</a:t>
            </a:r>
          </a:p>
          <a:p>
            <a:pPr marL="306388" indent="-306388" algn="l" eaLnBrk="1" hangingPunct="1">
              <a:buFontTx/>
              <a:buAutoNum type="arabicPeriod"/>
            </a:pPr>
            <a:r>
              <a:rPr lang="en-US" altLang="en-US" sz="2000" dirty="0">
                <a:solidFill>
                  <a:srgbClr val="333333"/>
                </a:solidFill>
                <a:latin typeface="Comic Sans MS" panose="030F0702030302020204" pitchFamily="66" charset="0"/>
              </a:rPr>
              <a:t>Document results.</a:t>
            </a:r>
          </a:p>
          <a:p>
            <a:pPr marL="306388" indent="-306388" algn="l" eaLnBrk="1" hangingPunct="1">
              <a:buFontTx/>
              <a:buAutoNum type="arabicPeriod"/>
            </a:pPr>
            <a:r>
              <a:rPr lang="en-US" altLang="en-US" sz="2000" dirty="0">
                <a:solidFill>
                  <a:srgbClr val="333333"/>
                </a:solidFill>
                <a:latin typeface="Comic Sans MS" panose="030F0702030302020204" pitchFamily="66" charset="0"/>
              </a:rPr>
              <a:t>Connect each team’s component.</a:t>
            </a:r>
          </a:p>
          <a:p>
            <a:pPr marL="306388" indent="-306388" algn="l" eaLnBrk="1" hangingPunct="1">
              <a:buFontTx/>
              <a:buAutoNum type="arabicPeriod"/>
            </a:pPr>
            <a:r>
              <a:rPr lang="en-US" altLang="en-US" sz="2000" dirty="0">
                <a:solidFill>
                  <a:srgbClr val="333333"/>
                </a:solidFill>
                <a:latin typeface="Comic Sans MS" panose="030F0702030302020204" pitchFamily="66" charset="0"/>
              </a:rPr>
              <a:t>Test the chain.</a:t>
            </a:r>
          </a:p>
          <a:p>
            <a:pPr marL="306388" indent="-306388" algn="l" eaLnBrk="1" hangingPunct="1">
              <a:buFontTx/>
              <a:buAutoNum type="arabicPeriod"/>
            </a:pPr>
            <a:r>
              <a:rPr lang="en-US" altLang="en-US" sz="2000" dirty="0">
                <a:solidFill>
                  <a:srgbClr val="333333"/>
                </a:solidFill>
                <a:latin typeface="Comic Sans MS" panose="030F0702030302020204" pitchFamily="66" charset="0"/>
              </a:rPr>
              <a:t>Take pictures for the website.</a:t>
            </a:r>
          </a:p>
          <a:p>
            <a:pPr marL="306388" indent="-306388" algn="l" eaLnBrk="1" hangingPunct="1">
              <a:buFontTx/>
              <a:buAutoNum type="arabicPeriod"/>
            </a:pPr>
            <a:r>
              <a:rPr lang="en-US" altLang="en-US" sz="2000" dirty="0">
                <a:solidFill>
                  <a:srgbClr val="333333"/>
                </a:solidFill>
                <a:latin typeface="Comic Sans MS" panose="030F0702030302020204" pitchFamily="66" charset="0"/>
              </a:rPr>
              <a:t>Present project to the world.</a:t>
            </a:r>
          </a:p>
          <a:p>
            <a:pPr marL="306388" indent="-306388" algn="l" eaLnBrk="1" hangingPunct="1"/>
            <a:endParaRPr lang="en-US" altLang="en-US" sz="2400" dirty="0">
              <a:latin typeface="Comic Sans MS" panose="030F0702030302020204" pitchFamily="66" charset="0"/>
            </a:endParaRPr>
          </a:p>
        </p:txBody>
      </p:sp>
      <p:sp>
        <p:nvSpPr>
          <p:cNvPr id="5125" name="Text Box 6"/>
          <p:cNvSpPr txBox="1">
            <a:spLocks noChangeArrowheads="1"/>
          </p:cNvSpPr>
          <p:nvPr/>
        </p:nvSpPr>
        <p:spPr bwMode="auto">
          <a:xfrm>
            <a:off x="314325" y="3790950"/>
            <a:ext cx="8143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latin typeface="Comic Sans MS" panose="030F0702030302020204" pitchFamily="66" charset="0"/>
              </a:rPr>
              <a:t>There’s a lot to do! If we don’t work together,</a:t>
            </a:r>
          </a:p>
          <a:p>
            <a:pPr eaLnBrk="1" hangingPunct="1">
              <a:spcBef>
                <a:spcPct val="0"/>
              </a:spcBef>
              <a:buFontTx/>
              <a:buNone/>
            </a:pPr>
            <a:r>
              <a:rPr lang="en-US" altLang="en-US" sz="2000" dirty="0">
                <a:latin typeface="Comic Sans MS" panose="030F0702030302020204" pitchFamily="66" charset="0"/>
              </a:rPr>
              <a:t>then neither will our machines work together!</a:t>
            </a:r>
          </a:p>
        </p:txBody>
      </p:sp>
      <p:pic>
        <p:nvPicPr>
          <p:cNvPr id="5127" name="Picture 11" descr="C:\Documents and Settings\Administrator\Desktop\chain\rocke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606055"/>
            <a:ext cx="1828800" cy="262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Agenda</a:t>
            </a:r>
          </a:p>
        </p:txBody>
      </p:sp>
      <p:pic>
        <p:nvPicPr>
          <p:cNvPr id="10"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636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ubTitle" idx="1"/>
          </p:nvPr>
        </p:nvSpPr>
        <p:spPr>
          <a:xfrm>
            <a:off x="381000" y="1625203"/>
            <a:ext cx="8305800" cy="2775347"/>
          </a:xfrm>
        </p:spPr>
        <p:txBody>
          <a:bodyPr/>
          <a:lstStyle/>
          <a:p>
            <a:pPr algn="l" eaLnBrk="1" hangingPunct="1">
              <a:spcBef>
                <a:spcPct val="0"/>
              </a:spcBef>
            </a:pPr>
            <a:r>
              <a:rPr lang="en-US" altLang="en-US" sz="2000" dirty="0">
                <a:latin typeface="Comic Sans MS" panose="030F0702030302020204" pitchFamily="66" charset="0"/>
              </a:rPr>
              <a:t>Modular construction is BIG!</a:t>
            </a:r>
          </a:p>
          <a:p>
            <a:pPr algn="l" eaLnBrk="1" hangingPunct="1">
              <a:spcBef>
                <a:spcPct val="0"/>
              </a:spcBef>
            </a:pPr>
            <a:endParaRPr lang="en-US" altLang="en-US" sz="2000" dirty="0">
              <a:latin typeface="Comic Sans MS" panose="030F0702030302020204" pitchFamily="66" charset="0"/>
            </a:endParaRPr>
          </a:p>
          <a:p>
            <a:pPr algn="l" eaLnBrk="1" hangingPunct="1">
              <a:spcBef>
                <a:spcPct val="0"/>
              </a:spcBef>
            </a:pPr>
            <a:r>
              <a:rPr lang="en-US" altLang="en-US" sz="2000" dirty="0">
                <a:latin typeface="Comic Sans MS" panose="030F0702030302020204" pitchFamily="66" charset="0"/>
              </a:rPr>
              <a:t>Break your solution into simple motion and structural modules.</a:t>
            </a:r>
          </a:p>
          <a:p>
            <a:pPr algn="l" eaLnBrk="1" hangingPunct="1">
              <a:spcBef>
                <a:spcPct val="0"/>
              </a:spcBef>
            </a:pPr>
            <a:endParaRPr lang="en-US" altLang="en-US" sz="2000" dirty="0">
              <a:latin typeface="Comic Sans MS" panose="030F0702030302020204" pitchFamily="66" charset="0"/>
            </a:endParaRPr>
          </a:p>
          <a:p>
            <a:pPr algn="l" eaLnBrk="1" hangingPunct="1">
              <a:spcBef>
                <a:spcPct val="0"/>
              </a:spcBef>
            </a:pPr>
            <a:r>
              <a:rPr lang="en-US" altLang="en-US" sz="2000" dirty="0">
                <a:latin typeface="Comic Sans MS" panose="030F0702030302020204" pitchFamily="66" charset="0"/>
              </a:rPr>
              <a:t>You may find instructions for useful modules in Build-It-Blocks.</a:t>
            </a:r>
          </a:p>
        </p:txBody>
      </p:sp>
      <p:sp>
        <p:nvSpPr>
          <p:cNvPr id="8197" name="WordArt 8"/>
          <p:cNvSpPr>
            <a:spLocks noChangeArrowheads="1" noChangeShapeType="1" noTextEdit="1"/>
          </p:cNvSpPr>
          <p:nvPr/>
        </p:nvSpPr>
        <p:spPr bwMode="auto">
          <a:xfrm>
            <a:off x="457200" y="882252"/>
            <a:ext cx="2743200" cy="485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gradFill rotWithShape="1">
                  <a:gsLst>
                    <a:gs pos="0">
                      <a:srgbClr val="FF6600"/>
                    </a:gs>
                    <a:gs pos="100000">
                      <a:srgbClr val="FF0000"/>
                    </a:gs>
                  </a:gsLst>
                  <a:lin ang="5400000" scaled="1"/>
                </a:gradFill>
                <a:effectLst>
                  <a:outerShdw dist="45791" dir="3378596" algn="ctr" rotWithShape="0">
                    <a:srgbClr val="4D4D4D"/>
                  </a:outerShdw>
                </a:effectLst>
                <a:latin typeface="Arial Black"/>
              </a:rPr>
              <a:t>Modules</a:t>
            </a:r>
          </a:p>
        </p:txBody>
      </p:sp>
      <p:sp>
        <p:nvSpPr>
          <p:cNvPr id="6"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Presentation</a:t>
            </a:r>
          </a:p>
        </p:txBody>
      </p:sp>
      <p:pic>
        <p:nvPicPr>
          <p:cNvPr id="8"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681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ubTitle" idx="1"/>
          </p:nvPr>
        </p:nvSpPr>
        <p:spPr>
          <a:xfrm>
            <a:off x="381000" y="1428751"/>
            <a:ext cx="8305800" cy="2593181"/>
          </a:xfrm>
        </p:spPr>
        <p:txBody>
          <a:bodyPr/>
          <a:lstStyle/>
          <a:p>
            <a:pPr marL="514350" indent="-514350" algn="l" eaLnBrk="1" hangingPunct="1">
              <a:buFont typeface="+mj-lt"/>
              <a:buAutoNum type="arabicPeriod"/>
              <a:defRPr/>
            </a:pPr>
            <a:r>
              <a:rPr lang="en-US" altLang="en-US" sz="2000" dirty="0">
                <a:solidFill>
                  <a:srgbClr val="333333"/>
                </a:solidFill>
                <a:latin typeface="Comic Sans MS" panose="030F0702030302020204" pitchFamily="66" charset="0"/>
              </a:rPr>
              <a:t>Focus on the problem and the mission.</a:t>
            </a:r>
          </a:p>
          <a:p>
            <a:pPr marL="514350" indent="-514350" algn="l" eaLnBrk="1" hangingPunct="1">
              <a:buFont typeface="+mj-lt"/>
              <a:buAutoNum type="arabicPeriod"/>
              <a:defRPr/>
            </a:pPr>
            <a:r>
              <a:rPr lang="en-US" altLang="en-US" sz="2000" dirty="0">
                <a:solidFill>
                  <a:srgbClr val="333333"/>
                </a:solidFill>
                <a:latin typeface="Comic Sans MS" panose="030F0702030302020204" pitchFamily="66" charset="0"/>
              </a:rPr>
              <a:t>Teamwork!</a:t>
            </a:r>
          </a:p>
          <a:p>
            <a:pPr marL="514350" indent="-514350" algn="l" eaLnBrk="1" hangingPunct="1">
              <a:buFont typeface="+mj-lt"/>
              <a:buAutoNum type="arabicPeriod"/>
              <a:defRPr/>
            </a:pPr>
            <a:r>
              <a:rPr lang="en-US" altLang="en-US" sz="2000" dirty="0">
                <a:solidFill>
                  <a:srgbClr val="333333"/>
                </a:solidFill>
                <a:latin typeface="Comic Sans MS" panose="030F0702030302020204" pitchFamily="66" charset="0"/>
              </a:rPr>
              <a:t>Build the ‘way cool’ way.</a:t>
            </a:r>
          </a:p>
          <a:p>
            <a:pPr marL="514350" indent="-514350" algn="l" eaLnBrk="1" hangingPunct="1">
              <a:buFont typeface="+mj-lt"/>
              <a:buAutoNum type="arabicPeriod"/>
              <a:defRPr/>
            </a:pPr>
            <a:r>
              <a:rPr lang="en-US" altLang="en-US" sz="2000" dirty="0">
                <a:solidFill>
                  <a:srgbClr val="333333"/>
                </a:solidFill>
                <a:latin typeface="Comic Sans MS" panose="030F0702030302020204" pitchFamily="66" charset="0"/>
              </a:rPr>
              <a:t>Build and test one module at a time.</a:t>
            </a:r>
          </a:p>
          <a:p>
            <a:pPr marL="514350" indent="-514350" algn="l" eaLnBrk="1" hangingPunct="1">
              <a:buFont typeface="+mj-lt"/>
              <a:buAutoNum type="arabicPeriod"/>
              <a:defRPr/>
            </a:pPr>
            <a:r>
              <a:rPr lang="en-US" altLang="en-US" sz="2000" dirty="0">
                <a:solidFill>
                  <a:srgbClr val="333333"/>
                </a:solidFill>
                <a:latin typeface="Comic Sans MS" panose="030F0702030302020204" pitchFamily="66" charset="0"/>
              </a:rPr>
              <a:t>Test and improve.</a:t>
            </a:r>
          </a:p>
          <a:p>
            <a:pPr algn="l" eaLnBrk="1" hangingPunct="1">
              <a:defRPr/>
            </a:pPr>
            <a:r>
              <a:rPr lang="en-US" altLang="en-US" sz="2000" dirty="0">
                <a:solidFill>
                  <a:srgbClr val="333333"/>
                </a:solidFill>
                <a:latin typeface="Comic Sans MS" panose="030F0702030302020204" pitchFamily="66" charset="0"/>
              </a:rPr>
              <a:t>	</a:t>
            </a:r>
          </a:p>
        </p:txBody>
      </p:sp>
      <p:sp>
        <p:nvSpPr>
          <p:cNvPr id="11269" name="WordArt 6"/>
          <p:cNvSpPr>
            <a:spLocks noChangeArrowheads="1" noChangeShapeType="1" noTextEdit="1"/>
          </p:cNvSpPr>
          <p:nvPr/>
        </p:nvSpPr>
        <p:spPr bwMode="auto">
          <a:xfrm>
            <a:off x="381000" y="772715"/>
            <a:ext cx="4527550" cy="5798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dirty="0">
                <a:gradFill rotWithShape="1">
                  <a:gsLst>
                    <a:gs pos="0">
                      <a:srgbClr val="FF6600"/>
                    </a:gs>
                    <a:gs pos="100000">
                      <a:srgbClr val="FF0000"/>
                    </a:gs>
                  </a:gsLst>
                  <a:lin ang="5400000" scaled="1"/>
                </a:gradFill>
                <a:effectLst>
                  <a:outerShdw dist="45791" dir="3378596" algn="ctr" rotWithShape="0">
                    <a:srgbClr val="4D4D4D"/>
                  </a:outerShdw>
                </a:effectLst>
                <a:latin typeface="Arial Black"/>
              </a:rPr>
              <a:t>Trick Summary</a:t>
            </a:r>
          </a:p>
        </p:txBody>
      </p:sp>
      <p:sp>
        <p:nvSpPr>
          <p:cNvPr id="6"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Presentation</a:t>
            </a:r>
          </a:p>
        </p:txBody>
      </p:sp>
      <p:pic>
        <p:nvPicPr>
          <p:cNvPr id="8"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730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429000" y="514350"/>
            <a:ext cx="2603598" cy="1631216"/>
          </a:xfrm>
          <a:prstGeom prst="rect">
            <a:avLst/>
          </a:prstGeom>
          <a:noFill/>
        </p:spPr>
        <p:txBody>
          <a:bodyPr wrap="none" rtlCol="0">
            <a:spAutoFit/>
          </a:bodyPr>
          <a:lstStyle/>
          <a:p>
            <a:r>
              <a:rPr lang="en-US" sz="2000" dirty="0">
                <a:latin typeface="Comic Sans MS" panose="030F0702030302020204" pitchFamily="66" charset="0"/>
              </a:rPr>
              <a:t>Appendix Lessons</a:t>
            </a:r>
          </a:p>
          <a:p>
            <a:pPr marL="457200" indent="-457200">
              <a:buFont typeface="+mj-lt"/>
              <a:buAutoNum type="arabicPeriod"/>
            </a:pPr>
            <a:r>
              <a:rPr lang="en-US" sz="2000" dirty="0">
                <a:latin typeface="Comic Sans MS" panose="030F0702030302020204" pitchFamily="66" charset="0"/>
              </a:rPr>
              <a:t>Simple machines</a:t>
            </a:r>
          </a:p>
          <a:p>
            <a:pPr marL="457200" indent="-457200">
              <a:buFont typeface="+mj-lt"/>
              <a:buAutoNum type="arabicPeriod"/>
            </a:pPr>
            <a:r>
              <a:rPr lang="en-US" sz="2000" dirty="0">
                <a:latin typeface="Comic Sans MS" panose="030F0702030302020204" pitchFamily="66" charset="0"/>
              </a:rPr>
              <a:t>Velocity formula</a:t>
            </a:r>
          </a:p>
          <a:p>
            <a:pPr marL="457200" indent="-457200">
              <a:buFont typeface="+mj-lt"/>
              <a:buAutoNum type="arabicPeriod"/>
            </a:pPr>
            <a:r>
              <a:rPr lang="en-US" sz="2000" dirty="0">
                <a:latin typeface="Comic Sans MS" panose="030F0702030302020204" pitchFamily="66" charset="0"/>
              </a:rPr>
              <a:t>Lever formula</a:t>
            </a:r>
          </a:p>
          <a:p>
            <a:pPr marL="457200" indent="-457200">
              <a:buFont typeface="+mj-lt"/>
              <a:buAutoNum type="arabicPeriod"/>
            </a:pPr>
            <a:r>
              <a:rPr lang="en-US" sz="2000" dirty="0">
                <a:latin typeface="Comic Sans MS" panose="030F0702030302020204" pitchFamily="66" charset="0"/>
              </a:rPr>
              <a:t>Catapult physics</a:t>
            </a:r>
          </a:p>
        </p:txBody>
      </p:sp>
    </p:spTree>
    <p:extLst>
      <p:ext uri="{BB962C8B-B14F-4D97-AF65-F5344CB8AC3E}">
        <p14:creationId xmlns:p14="http://schemas.microsoft.com/office/powerpoint/2010/main" val="3284006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4">
            <a:extLst>
              <a:ext uri="{FF2B5EF4-FFF2-40B4-BE49-F238E27FC236}">
                <a16:creationId xmlns:a16="http://schemas.microsoft.com/office/drawing/2014/main" id="{9FC2E430-606B-4CA8-B3A6-FECEC3A57F36}"/>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id="{7F19BEE3-25A9-41A3-AA77-585816A8E287}"/>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What we should know</a:t>
            </a:r>
          </a:p>
        </p:txBody>
      </p:sp>
      <p:pic>
        <p:nvPicPr>
          <p:cNvPr id="36868" name="Picture 28" descr="C:\Users\John\Desktop\biy-site-staging-090909\images\build-it-yourself.gif">
            <a:extLst>
              <a:ext uri="{FF2B5EF4-FFF2-40B4-BE49-F238E27FC236}">
                <a16:creationId xmlns:a16="http://schemas.microsoft.com/office/drawing/2014/main" id="{E2249BFB-3F59-4D94-B758-C6E6D976A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a:extLst>
              <a:ext uri="{FF2B5EF4-FFF2-40B4-BE49-F238E27FC236}">
                <a16:creationId xmlns:a16="http://schemas.microsoft.com/office/drawing/2014/main" id="{A6B3B5D3-B58A-4FBB-9222-A9ED0651D455}"/>
              </a:ext>
            </a:extLst>
          </p:cNvPr>
          <p:cNvSpPr txBox="1">
            <a:spLocks noChangeArrowheads="1"/>
          </p:cNvSpPr>
          <p:nvPr/>
        </p:nvSpPr>
        <p:spPr>
          <a:xfrm>
            <a:off x="357188" y="658416"/>
            <a:ext cx="8024812" cy="377785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C00000"/>
              </a:buClr>
              <a:buFont typeface="+mj-lt"/>
              <a:buAutoNum type="arabicPeriod"/>
              <a:defRPr/>
            </a:pPr>
            <a:r>
              <a:rPr lang="en-US" altLang="en-US" sz="1800" kern="0" dirty="0">
                <a:solidFill>
                  <a:schemeClr val="tx1">
                    <a:lumMod val="75000"/>
                  </a:schemeClr>
                </a:solidFill>
                <a:latin typeface="Comic Sans MS" pitchFamily="66" charset="0"/>
              </a:rPr>
              <a:t>How to work as a team</a:t>
            </a:r>
          </a:p>
          <a:p>
            <a:pPr eaLnBrk="1" hangingPunct="1">
              <a:buClr>
                <a:srgbClr val="C00000"/>
              </a:buClr>
              <a:buFont typeface="+mj-lt"/>
              <a:buAutoNum type="arabicPeriod"/>
              <a:defRPr/>
            </a:pPr>
            <a:r>
              <a:rPr lang="en-US" altLang="en-US" sz="1800" kern="0" dirty="0">
                <a:solidFill>
                  <a:schemeClr val="tx1">
                    <a:lumMod val="75000"/>
                  </a:schemeClr>
                </a:solidFill>
                <a:latin typeface="Comic Sans MS" pitchFamily="66" charset="0"/>
              </a:rPr>
              <a:t>Benefits of modular construction</a:t>
            </a:r>
          </a:p>
          <a:p>
            <a:pPr eaLnBrk="1" hangingPunct="1">
              <a:buClr>
                <a:srgbClr val="C00000"/>
              </a:buClr>
              <a:buFont typeface="+mj-lt"/>
              <a:buAutoNum type="arabicPeriod"/>
              <a:defRPr/>
            </a:pPr>
            <a:r>
              <a:rPr lang="en-US" altLang="en-US" sz="1800" kern="0" dirty="0">
                <a:solidFill>
                  <a:schemeClr val="tx1">
                    <a:lumMod val="75000"/>
                  </a:schemeClr>
                </a:solidFill>
                <a:latin typeface="Comic Sans MS" pitchFamily="66" charset="0"/>
              </a:rPr>
              <a:t>How to present you ideas</a:t>
            </a:r>
          </a:p>
          <a:p>
            <a:pPr eaLnBrk="1" hangingPunct="1">
              <a:defRPr/>
            </a:pPr>
            <a:endParaRPr lang="en-US" altLang="en-US" sz="1800" kern="0" dirty="0">
              <a:solidFill>
                <a:schemeClr val="bg2"/>
              </a:solidFill>
              <a:latin typeface="Comic Sans MS" pitchFamily="66" charset="0"/>
            </a:endParaRPr>
          </a:p>
          <a:p>
            <a:pPr marL="0" indent="0" eaLnBrk="1" hangingPunct="1">
              <a:buFontTx/>
              <a:buNone/>
              <a:defRPr/>
            </a:pPr>
            <a:r>
              <a:rPr lang="en-US" altLang="en-US" sz="1800" kern="0" dirty="0">
                <a:solidFill>
                  <a:schemeClr val="accent6">
                    <a:lumMod val="75000"/>
                  </a:schemeClr>
                </a:solidFill>
                <a:latin typeface="Comic Sans MS" pitchFamily="66" charset="0"/>
              </a:rPr>
              <a:t>Advanced Projects:</a:t>
            </a:r>
          </a:p>
          <a:p>
            <a:pPr eaLnBrk="1" hangingPunct="1">
              <a:buClr>
                <a:srgbClr val="C00000"/>
              </a:buClr>
              <a:buFont typeface="+mj-lt"/>
              <a:buAutoNum type="arabicPeriod"/>
              <a:defRPr/>
            </a:pPr>
            <a:r>
              <a:rPr lang="en-US" altLang="en-US" sz="1800" kern="0" dirty="0">
                <a:solidFill>
                  <a:schemeClr val="tx1">
                    <a:lumMod val="75000"/>
                  </a:schemeClr>
                </a:solidFill>
                <a:latin typeface="Comic Sans MS" pitchFamily="66" charset="0"/>
              </a:rPr>
              <a:t>Design graffiti signs</a:t>
            </a:r>
          </a:p>
          <a:p>
            <a:pPr eaLnBrk="1" hangingPunct="1">
              <a:buClr>
                <a:srgbClr val="C00000"/>
              </a:buClr>
              <a:buFont typeface="+mj-lt"/>
              <a:buAutoNum type="arabicPeriod"/>
              <a:defRPr/>
            </a:pPr>
            <a:r>
              <a:rPr lang="en-US" altLang="en-US" sz="1800" kern="0" dirty="0">
                <a:solidFill>
                  <a:schemeClr val="tx1">
                    <a:lumMod val="75000"/>
                  </a:schemeClr>
                </a:solidFill>
                <a:latin typeface="Comic Sans MS" pitchFamily="66" charset="0"/>
              </a:rPr>
              <a:t>Build more elaborate modules</a:t>
            </a:r>
          </a:p>
          <a:p>
            <a:pPr eaLnBrk="1" hangingPunct="1">
              <a:buClr>
                <a:srgbClr val="C00000"/>
              </a:buClr>
              <a:buFont typeface="+mj-lt"/>
              <a:buAutoNum type="arabicPeriod"/>
              <a:defRPr/>
            </a:pPr>
            <a:r>
              <a:rPr lang="en-US" altLang="en-US" sz="1800" kern="0" dirty="0">
                <a:solidFill>
                  <a:schemeClr val="tx1">
                    <a:lumMod val="75000"/>
                  </a:schemeClr>
                </a:solidFill>
                <a:latin typeface="Comic Sans MS" pitchFamily="66" charset="0"/>
              </a:rPr>
              <a:t>Create a video</a:t>
            </a:r>
          </a:p>
          <a:p>
            <a:pPr eaLnBrk="1" hangingPunct="1">
              <a:buClr>
                <a:srgbClr val="C00000"/>
              </a:buClr>
              <a:buFont typeface="+mj-lt"/>
              <a:buAutoNum type="arabicPeriod"/>
              <a:defRPr/>
            </a:pPr>
            <a:endParaRPr lang="en-US" altLang="en-US" sz="1800" kern="0" dirty="0">
              <a:solidFill>
                <a:schemeClr val="tx1">
                  <a:lumMod val="75000"/>
                </a:schemeClr>
              </a:solidFill>
              <a:latin typeface="Comic Sans MS" pitchFamily="66" charset="0"/>
            </a:endParaRPr>
          </a:p>
          <a:p>
            <a:pPr marL="0" indent="0" eaLnBrk="1" hangingPunct="1">
              <a:buClr>
                <a:srgbClr val="C00000"/>
              </a:buClr>
              <a:buNone/>
              <a:defRPr/>
            </a:pPr>
            <a:endParaRPr lang="en-US" altLang="en-US" sz="1800" kern="0" dirty="0">
              <a:solidFill>
                <a:schemeClr val="tx1">
                  <a:lumMod val="75000"/>
                </a:schemeClr>
              </a:solidFill>
              <a:latin typeface="Comic Sans MS" pitchFamily="66" charset="0"/>
            </a:endParaRPr>
          </a:p>
          <a:p>
            <a:pPr eaLnBrk="1" hangingPunct="1">
              <a:buClr>
                <a:srgbClr val="C00000"/>
              </a:buClr>
              <a:buFont typeface="+mj-lt"/>
              <a:buAutoNum type="arabicPeriod"/>
              <a:defRPr/>
            </a:pPr>
            <a:endParaRPr lang="en-US" altLang="en-US" sz="1800" kern="0" dirty="0">
              <a:solidFill>
                <a:schemeClr val="bg2">
                  <a:lumMod val="75000"/>
                </a:schemeClr>
              </a:solidFill>
              <a:latin typeface="Comic Sans MS" pitchFamily="66" charset="0"/>
            </a:endParaRPr>
          </a:p>
        </p:txBody>
      </p:sp>
    </p:spTree>
    <p:extLst>
      <p:ext uri="{BB962C8B-B14F-4D97-AF65-F5344CB8AC3E}">
        <p14:creationId xmlns:p14="http://schemas.microsoft.com/office/powerpoint/2010/main" val="2574430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Simple Machines</a:t>
            </a:r>
          </a:p>
        </p:txBody>
      </p:sp>
      <p:pic>
        <p:nvPicPr>
          <p:cNvPr id="18436"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54" name="Group 18453"/>
          <p:cNvGrpSpPr/>
          <p:nvPr/>
        </p:nvGrpSpPr>
        <p:grpSpPr>
          <a:xfrm>
            <a:off x="466725" y="735256"/>
            <a:ext cx="1981200" cy="1303094"/>
            <a:chOff x="4495800" y="430456"/>
            <a:chExt cx="1981200" cy="1303094"/>
          </a:xfrm>
        </p:grpSpPr>
        <p:sp>
          <p:nvSpPr>
            <p:cNvPr id="2" name="Isosceles Triangle 1"/>
            <p:cNvSpPr/>
            <p:nvPr/>
          </p:nvSpPr>
          <p:spPr bwMode="auto">
            <a:xfrm>
              <a:off x="5295550" y="1473451"/>
              <a:ext cx="381000" cy="260099"/>
            </a:xfrm>
            <a:prstGeom prst="triangle">
              <a:avLst/>
            </a:prstGeom>
            <a:solidFill>
              <a:schemeClr val="bg1">
                <a:lumMod val="7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3" name="Rectangle 2"/>
            <p:cNvSpPr/>
            <p:nvPr/>
          </p:nvSpPr>
          <p:spPr bwMode="auto">
            <a:xfrm>
              <a:off x="4533550" y="1413000"/>
              <a:ext cx="1828800" cy="60451"/>
            </a:xfrm>
            <a:prstGeom prst="rect">
              <a:avLst/>
            </a:prstGeom>
            <a:solidFill>
              <a:schemeClr val="bg1">
                <a:lumMod val="7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4" name="Rectangle 3"/>
            <p:cNvSpPr/>
            <p:nvPr/>
          </p:nvSpPr>
          <p:spPr bwMode="auto">
            <a:xfrm>
              <a:off x="4603362" y="1123950"/>
              <a:ext cx="304800" cy="289050"/>
            </a:xfrm>
            <a:prstGeom prst="rect">
              <a:avLst/>
            </a:prstGeom>
            <a:solidFill>
              <a:srgbClr val="00B05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5" name="TextBox 4"/>
            <p:cNvSpPr txBox="1"/>
            <p:nvPr/>
          </p:nvSpPr>
          <p:spPr>
            <a:xfrm>
              <a:off x="4527162" y="895350"/>
              <a:ext cx="463588" cy="246221"/>
            </a:xfrm>
            <a:prstGeom prst="rect">
              <a:avLst/>
            </a:prstGeom>
            <a:noFill/>
          </p:spPr>
          <p:txBody>
            <a:bodyPr wrap="none" rtlCol="0">
              <a:spAutoFit/>
            </a:bodyPr>
            <a:lstStyle/>
            <a:p>
              <a:pPr algn="ctr"/>
              <a:r>
                <a:rPr lang="en-US" sz="1000" dirty="0">
                  <a:solidFill>
                    <a:schemeClr val="tx1">
                      <a:lumMod val="50000"/>
                    </a:schemeClr>
                  </a:solidFill>
                  <a:latin typeface="Comic Sans MS" panose="030F0702030302020204" pitchFamily="66" charset="0"/>
                </a:rPr>
                <a:t>Load</a:t>
              </a:r>
            </a:p>
          </p:txBody>
        </p:sp>
        <p:sp>
          <p:nvSpPr>
            <p:cNvPr id="16" name="TextBox 15"/>
            <p:cNvSpPr txBox="1"/>
            <p:nvPr/>
          </p:nvSpPr>
          <p:spPr>
            <a:xfrm>
              <a:off x="5949290" y="895350"/>
              <a:ext cx="527710" cy="246221"/>
            </a:xfrm>
            <a:prstGeom prst="rect">
              <a:avLst/>
            </a:prstGeom>
            <a:noFill/>
          </p:spPr>
          <p:txBody>
            <a:bodyPr wrap="none" rtlCol="0">
              <a:spAutoFit/>
            </a:bodyPr>
            <a:lstStyle/>
            <a:p>
              <a:pPr algn="ctr"/>
              <a:r>
                <a:rPr lang="en-US" sz="1000" dirty="0">
                  <a:solidFill>
                    <a:schemeClr val="tx1">
                      <a:lumMod val="50000"/>
                    </a:schemeClr>
                  </a:solidFill>
                  <a:latin typeface="Comic Sans MS" panose="030F0702030302020204" pitchFamily="66" charset="0"/>
                </a:rPr>
                <a:t>Force</a:t>
              </a:r>
            </a:p>
          </p:txBody>
        </p:sp>
        <p:cxnSp>
          <p:nvCxnSpPr>
            <p:cNvPr id="8" name="Straight Arrow Connector 7"/>
            <p:cNvCxnSpPr/>
            <p:nvPr/>
          </p:nvCxnSpPr>
          <p:spPr bwMode="auto">
            <a:xfrm>
              <a:off x="6213145" y="1123950"/>
              <a:ext cx="0" cy="304799"/>
            </a:xfrm>
            <a:prstGeom prst="straightConnector1">
              <a:avLst/>
            </a:prstGeom>
            <a:noFill/>
            <a:ln w="12700" cap="flat" cmpd="sng" algn="ctr">
              <a:solidFill>
                <a:srgbClr val="333333"/>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p:cNvSpPr txBox="1"/>
            <p:nvPr/>
          </p:nvSpPr>
          <p:spPr>
            <a:xfrm>
              <a:off x="5181600" y="430456"/>
              <a:ext cx="595894" cy="276999"/>
            </a:xfrm>
            <a:prstGeom prst="rect">
              <a:avLst/>
            </a:prstGeom>
            <a:noFill/>
          </p:spPr>
          <p:txBody>
            <a:bodyPr wrap="square" rtlCol="0">
              <a:spAutoFit/>
            </a:bodyPr>
            <a:lstStyle/>
            <a:p>
              <a:pPr algn="ctr"/>
              <a:r>
                <a:rPr lang="en-US" sz="1200" b="1" dirty="0">
                  <a:solidFill>
                    <a:schemeClr val="tx1">
                      <a:lumMod val="50000"/>
                    </a:schemeClr>
                  </a:solidFill>
                  <a:latin typeface="Comic Sans MS" panose="030F0702030302020204" pitchFamily="66" charset="0"/>
                </a:rPr>
                <a:t>Lever</a:t>
              </a:r>
            </a:p>
          </p:txBody>
        </p:sp>
        <p:cxnSp>
          <p:nvCxnSpPr>
            <p:cNvPr id="18448" name="Straight Arrow Connector 18447"/>
            <p:cNvCxnSpPr/>
            <p:nvPr/>
          </p:nvCxnSpPr>
          <p:spPr bwMode="auto">
            <a:xfrm flipV="1">
              <a:off x="4495800" y="1162051"/>
              <a:ext cx="0" cy="190499"/>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453" name="Group 18452"/>
          <p:cNvGrpSpPr/>
          <p:nvPr/>
        </p:nvGrpSpPr>
        <p:grpSpPr>
          <a:xfrm>
            <a:off x="3870262" y="708910"/>
            <a:ext cx="1073188" cy="1481840"/>
            <a:chOff x="7156412" y="464560"/>
            <a:chExt cx="1073188" cy="1481840"/>
          </a:xfrm>
        </p:grpSpPr>
        <p:grpSp>
          <p:nvGrpSpPr>
            <p:cNvPr id="18433" name="Group 18432"/>
            <p:cNvGrpSpPr/>
            <p:nvPr/>
          </p:nvGrpSpPr>
          <p:grpSpPr>
            <a:xfrm>
              <a:off x="7156412" y="823799"/>
              <a:ext cx="1073188" cy="1122601"/>
              <a:chOff x="7080212" y="823799"/>
              <a:chExt cx="1073188" cy="1122601"/>
            </a:xfrm>
          </p:grpSpPr>
          <p:sp>
            <p:nvSpPr>
              <p:cNvPr id="23" name="Rectangle 22"/>
              <p:cNvSpPr/>
              <p:nvPr/>
            </p:nvSpPr>
            <p:spPr bwMode="auto">
              <a:xfrm>
                <a:off x="7162800" y="1428750"/>
                <a:ext cx="304800" cy="289050"/>
              </a:xfrm>
              <a:prstGeom prst="rect">
                <a:avLst/>
              </a:prstGeom>
              <a:solidFill>
                <a:srgbClr val="00B05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24" name="TextBox 23"/>
              <p:cNvSpPr txBox="1"/>
              <p:nvPr/>
            </p:nvSpPr>
            <p:spPr>
              <a:xfrm>
                <a:off x="7080212" y="1700179"/>
                <a:ext cx="463588" cy="246221"/>
              </a:xfrm>
              <a:prstGeom prst="rect">
                <a:avLst/>
              </a:prstGeom>
              <a:noFill/>
            </p:spPr>
            <p:txBody>
              <a:bodyPr wrap="none" rtlCol="0">
                <a:spAutoFit/>
              </a:bodyPr>
              <a:lstStyle/>
              <a:p>
                <a:pPr algn="ctr"/>
                <a:r>
                  <a:rPr lang="en-US" sz="1000" dirty="0">
                    <a:solidFill>
                      <a:schemeClr val="tx1">
                        <a:lumMod val="50000"/>
                      </a:schemeClr>
                    </a:solidFill>
                    <a:latin typeface="Comic Sans MS" panose="030F0702030302020204" pitchFamily="66" charset="0"/>
                  </a:rPr>
                  <a:t>Load</a:t>
                </a:r>
              </a:p>
            </p:txBody>
          </p:sp>
          <p:sp>
            <p:nvSpPr>
              <p:cNvPr id="25" name="TextBox 24"/>
              <p:cNvSpPr txBox="1"/>
              <p:nvPr/>
            </p:nvSpPr>
            <p:spPr>
              <a:xfrm>
                <a:off x="7625690" y="1700179"/>
                <a:ext cx="527710" cy="246221"/>
              </a:xfrm>
              <a:prstGeom prst="rect">
                <a:avLst/>
              </a:prstGeom>
              <a:noFill/>
            </p:spPr>
            <p:txBody>
              <a:bodyPr wrap="none" rtlCol="0">
                <a:spAutoFit/>
              </a:bodyPr>
              <a:lstStyle/>
              <a:p>
                <a:pPr algn="ctr"/>
                <a:r>
                  <a:rPr lang="en-US" sz="1000" dirty="0">
                    <a:solidFill>
                      <a:schemeClr val="tx1">
                        <a:lumMod val="50000"/>
                      </a:schemeClr>
                    </a:solidFill>
                    <a:latin typeface="Comic Sans MS" panose="030F0702030302020204" pitchFamily="66" charset="0"/>
                  </a:rPr>
                  <a:t>Force</a:t>
                </a:r>
              </a:p>
            </p:txBody>
          </p:sp>
          <p:cxnSp>
            <p:nvCxnSpPr>
              <p:cNvPr id="26" name="Straight Arrow Connector 25"/>
              <p:cNvCxnSpPr/>
              <p:nvPr/>
            </p:nvCxnSpPr>
            <p:spPr bwMode="auto">
              <a:xfrm>
                <a:off x="7924800" y="1123950"/>
                <a:ext cx="0" cy="576229"/>
              </a:xfrm>
              <a:prstGeom prst="straightConnector1">
                <a:avLst/>
              </a:prstGeom>
              <a:noFill/>
              <a:ln w="12700" cap="flat" cmpd="sng" algn="ctr">
                <a:solidFill>
                  <a:srgbClr val="333333"/>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Group 29"/>
              <p:cNvGrpSpPr/>
              <p:nvPr/>
            </p:nvGrpSpPr>
            <p:grpSpPr>
              <a:xfrm>
                <a:off x="7309510" y="823799"/>
                <a:ext cx="615290" cy="524102"/>
                <a:chOff x="7315200" y="895350"/>
                <a:chExt cx="381000" cy="381000"/>
              </a:xfrm>
            </p:grpSpPr>
            <p:sp>
              <p:nvSpPr>
                <p:cNvPr id="28" name="Oval 27"/>
                <p:cNvSpPr/>
                <p:nvPr/>
              </p:nvSpPr>
              <p:spPr bwMode="auto">
                <a:xfrm>
                  <a:off x="7315200" y="895350"/>
                  <a:ext cx="381000" cy="381000"/>
                </a:xfrm>
                <a:prstGeom prst="ellipse">
                  <a:avLst/>
                </a:prstGeom>
                <a:solidFill>
                  <a:schemeClr val="bg1">
                    <a:lumMod val="7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8" name="Oval 17"/>
                <p:cNvSpPr/>
                <p:nvPr/>
              </p:nvSpPr>
              <p:spPr bwMode="auto">
                <a:xfrm>
                  <a:off x="7467600" y="1047750"/>
                  <a:ext cx="76200" cy="76200"/>
                </a:xfrm>
                <a:prstGeom prst="ellipse">
                  <a:avLst/>
                </a:prstGeom>
                <a:solidFill>
                  <a:schemeClr val="tx1"/>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cxnSp>
            <p:nvCxnSpPr>
              <p:cNvPr id="29" name="Straight Connector 28"/>
              <p:cNvCxnSpPr>
                <a:stCxn id="28" idx="2"/>
                <a:endCxn id="23" idx="0"/>
              </p:cNvCxnSpPr>
              <p:nvPr/>
            </p:nvCxnSpPr>
            <p:spPr bwMode="auto">
              <a:xfrm>
                <a:off x="7309510" y="1085850"/>
                <a:ext cx="5690" cy="342900"/>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4" name="Straight Arrow Connector 63"/>
            <p:cNvCxnSpPr/>
            <p:nvPr/>
          </p:nvCxnSpPr>
          <p:spPr bwMode="auto">
            <a:xfrm flipV="1">
              <a:off x="7162800" y="1466851"/>
              <a:ext cx="0" cy="190499"/>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TextBox 70"/>
            <p:cNvSpPr txBox="1"/>
            <p:nvPr/>
          </p:nvSpPr>
          <p:spPr>
            <a:xfrm>
              <a:off x="7405106" y="464560"/>
              <a:ext cx="595894" cy="276999"/>
            </a:xfrm>
            <a:prstGeom prst="rect">
              <a:avLst/>
            </a:prstGeom>
            <a:noFill/>
          </p:spPr>
          <p:txBody>
            <a:bodyPr wrap="square" rtlCol="0">
              <a:spAutoFit/>
            </a:bodyPr>
            <a:lstStyle/>
            <a:p>
              <a:pPr algn="ctr"/>
              <a:r>
                <a:rPr lang="en-US" sz="1200" b="1" dirty="0">
                  <a:solidFill>
                    <a:schemeClr val="tx1">
                      <a:lumMod val="50000"/>
                    </a:schemeClr>
                  </a:solidFill>
                  <a:latin typeface="Comic Sans MS" panose="030F0702030302020204" pitchFamily="66" charset="0"/>
                </a:rPr>
                <a:t>Pulley</a:t>
              </a:r>
            </a:p>
          </p:txBody>
        </p:sp>
      </p:grpSp>
      <p:grpSp>
        <p:nvGrpSpPr>
          <p:cNvPr id="18455" name="Group 18454"/>
          <p:cNvGrpSpPr/>
          <p:nvPr/>
        </p:nvGrpSpPr>
        <p:grpSpPr>
          <a:xfrm>
            <a:off x="6295909" y="726445"/>
            <a:ext cx="1879910" cy="1159505"/>
            <a:chOff x="4489528" y="1793245"/>
            <a:chExt cx="1879910" cy="1159505"/>
          </a:xfrm>
        </p:grpSpPr>
        <p:sp>
          <p:nvSpPr>
            <p:cNvPr id="18435" name="Right Triangle 18434"/>
            <p:cNvSpPr/>
            <p:nvPr/>
          </p:nvSpPr>
          <p:spPr bwMode="auto">
            <a:xfrm flipH="1">
              <a:off x="4495800" y="2495550"/>
              <a:ext cx="1873638" cy="457200"/>
            </a:xfrm>
            <a:prstGeom prst="rtTriangle">
              <a:avLst/>
            </a:prstGeom>
            <a:solidFill>
              <a:schemeClr val="bg1">
                <a:lumMod val="7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40" name="Rectangle 39"/>
            <p:cNvSpPr/>
            <p:nvPr/>
          </p:nvSpPr>
          <p:spPr bwMode="auto">
            <a:xfrm rot="20815361">
              <a:off x="5528161" y="2356264"/>
              <a:ext cx="304800" cy="289050"/>
            </a:xfrm>
            <a:prstGeom prst="rect">
              <a:avLst/>
            </a:prstGeom>
            <a:solidFill>
              <a:srgbClr val="00B05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41" name="TextBox 40"/>
            <p:cNvSpPr txBox="1"/>
            <p:nvPr/>
          </p:nvSpPr>
          <p:spPr>
            <a:xfrm>
              <a:off x="5398122" y="2096929"/>
              <a:ext cx="463588" cy="246221"/>
            </a:xfrm>
            <a:prstGeom prst="rect">
              <a:avLst/>
            </a:prstGeom>
            <a:noFill/>
          </p:spPr>
          <p:txBody>
            <a:bodyPr wrap="none" rtlCol="0">
              <a:spAutoFit/>
            </a:bodyPr>
            <a:lstStyle/>
            <a:p>
              <a:pPr algn="ctr"/>
              <a:r>
                <a:rPr lang="en-US" sz="1000" dirty="0">
                  <a:solidFill>
                    <a:schemeClr val="tx1">
                      <a:lumMod val="50000"/>
                    </a:schemeClr>
                  </a:solidFill>
                  <a:latin typeface="Comic Sans MS" panose="030F0702030302020204" pitchFamily="66" charset="0"/>
                </a:rPr>
                <a:t>Load</a:t>
              </a:r>
            </a:p>
          </p:txBody>
        </p:sp>
        <p:sp>
          <p:nvSpPr>
            <p:cNvPr id="42" name="TextBox 41"/>
            <p:cNvSpPr txBox="1"/>
            <p:nvPr/>
          </p:nvSpPr>
          <p:spPr>
            <a:xfrm>
              <a:off x="4653890" y="2495550"/>
              <a:ext cx="527710" cy="246221"/>
            </a:xfrm>
            <a:prstGeom prst="rect">
              <a:avLst/>
            </a:prstGeom>
            <a:noFill/>
          </p:spPr>
          <p:txBody>
            <a:bodyPr wrap="none" rtlCol="0">
              <a:spAutoFit/>
            </a:bodyPr>
            <a:lstStyle/>
            <a:p>
              <a:pPr algn="ctr"/>
              <a:r>
                <a:rPr lang="en-US" sz="1000" dirty="0">
                  <a:solidFill>
                    <a:schemeClr val="tx1">
                      <a:lumMod val="50000"/>
                    </a:schemeClr>
                  </a:solidFill>
                  <a:latin typeface="Comic Sans MS" panose="030F0702030302020204" pitchFamily="66" charset="0"/>
                </a:rPr>
                <a:t>Force</a:t>
              </a:r>
            </a:p>
          </p:txBody>
        </p:sp>
        <p:cxnSp>
          <p:nvCxnSpPr>
            <p:cNvPr id="43" name="Straight Arrow Connector 42"/>
            <p:cNvCxnSpPr>
              <a:endCxn id="40" idx="1"/>
            </p:cNvCxnSpPr>
            <p:nvPr/>
          </p:nvCxnSpPr>
          <p:spPr bwMode="auto">
            <a:xfrm flipV="1">
              <a:off x="5163511" y="2535272"/>
              <a:ext cx="368602" cy="70984"/>
            </a:xfrm>
            <a:prstGeom prst="straightConnector1">
              <a:avLst/>
            </a:prstGeom>
            <a:noFill/>
            <a:ln w="12700" cap="flat" cmpd="sng" algn="ctr">
              <a:solidFill>
                <a:srgbClr val="333333"/>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Arrow Connector 64"/>
            <p:cNvCxnSpPr/>
            <p:nvPr/>
          </p:nvCxnSpPr>
          <p:spPr bwMode="auto">
            <a:xfrm flipV="1">
              <a:off x="5917895" y="2343150"/>
              <a:ext cx="444455" cy="105491"/>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Box 73"/>
            <p:cNvSpPr txBox="1"/>
            <p:nvPr/>
          </p:nvSpPr>
          <p:spPr>
            <a:xfrm>
              <a:off x="4489528" y="1793245"/>
              <a:ext cx="768159" cy="461665"/>
            </a:xfrm>
            <a:prstGeom prst="rect">
              <a:avLst/>
            </a:prstGeom>
            <a:noFill/>
          </p:spPr>
          <p:txBody>
            <a:bodyPr wrap="none" rtlCol="0">
              <a:spAutoFit/>
            </a:bodyPr>
            <a:lstStyle/>
            <a:p>
              <a:pPr algn="ctr"/>
              <a:r>
                <a:rPr lang="en-US" sz="1200" b="1" dirty="0">
                  <a:solidFill>
                    <a:schemeClr val="tx1">
                      <a:lumMod val="50000"/>
                    </a:schemeClr>
                  </a:solidFill>
                  <a:latin typeface="Comic Sans MS" panose="030F0702030302020204" pitchFamily="66" charset="0"/>
                </a:rPr>
                <a:t>Inclined</a:t>
              </a:r>
            </a:p>
            <a:p>
              <a:pPr algn="ctr"/>
              <a:r>
                <a:rPr lang="en-US" sz="1200" b="1" dirty="0">
                  <a:solidFill>
                    <a:schemeClr val="tx1">
                      <a:lumMod val="50000"/>
                    </a:schemeClr>
                  </a:solidFill>
                  <a:latin typeface="Comic Sans MS" panose="030F0702030302020204" pitchFamily="66" charset="0"/>
                </a:rPr>
                <a:t>Plane</a:t>
              </a:r>
            </a:p>
          </p:txBody>
        </p:sp>
      </p:grpSp>
      <p:grpSp>
        <p:nvGrpSpPr>
          <p:cNvPr id="18456" name="Group 18455"/>
          <p:cNvGrpSpPr/>
          <p:nvPr/>
        </p:nvGrpSpPr>
        <p:grpSpPr>
          <a:xfrm>
            <a:off x="6819612" y="3087529"/>
            <a:ext cx="1676400" cy="855821"/>
            <a:chOff x="7239000" y="2190750"/>
            <a:chExt cx="1676400" cy="855821"/>
          </a:xfrm>
        </p:grpSpPr>
        <p:sp>
          <p:nvSpPr>
            <p:cNvPr id="46" name="Right Triangle 45"/>
            <p:cNvSpPr/>
            <p:nvPr/>
          </p:nvSpPr>
          <p:spPr bwMode="auto">
            <a:xfrm flipH="1">
              <a:off x="7239000" y="2724149"/>
              <a:ext cx="1066800" cy="246221"/>
            </a:xfrm>
            <a:prstGeom prst="rtTriangle">
              <a:avLst/>
            </a:prstGeom>
            <a:solidFill>
              <a:schemeClr val="bg1">
                <a:lumMod val="7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47" name="Rectangle 46"/>
            <p:cNvSpPr/>
            <p:nvPr/>
          </p:nvSpPr>
          <p:spPr bwMode="auto">
            <a:xfrm rot="20815361">
              <a:off x="7572549" y="2556765"/>
              <a:ext cx="304800" cy="289050"/>
            </a:xfrm>
            <a:prstGeom prst="rect">
              <a:avLst/>
            </a:prstGeom>
            <a:solidFill>
              <a:srgbClr val="00B05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49" name="TextBox 48"/>
            <p:cNvSpPr txBox="1"/>
            <p:nvPr/>
          </p:nvSpPr>
          <p:spPr>
            <a:xfrm>
              <a:off x="8387690" y="2800350"/>
              <a:ext cx="527710" cy="246221"/>
            </a:xfrm>
            <a:prstGeom prst="rect">
              <a:avLst/>
            </a:prstGeom>
            <a:noFill/>
          </p:spPr>
          <p:txBody>
            <a:bodyPr wrap="none" rtlCol="0">
              <a:spAutoFit/>
            </a:bodyPr>
            <a:lstStyle/>
            <a:p>
              <a:pPr algn="ctr"/>
              <a:r>
                <a:rPr lang="en-US" sz="1000" dirty="0">
                  <a:solidFill>
                    <a:schemeClr val="tx1">
                      <a:lumMod val="50000"/>
                    </a:schemeClr>
                  </a:solidFill>
                  <a:latin typeface="Comic Sans MS" panose="030F0702030302020204" pitchFamily="66" charset="0"/>
                </a:rPr>
                <a:t>Force</a:t>
              </a:r>
            </a:p>
          </p:txBody>
        </p:sp>
        <p:cxnSp>
          <p:nvCxnSpPr>
            <p:cNvPr id="50" name="Straight Arrow Connector 49"/>
            <p:cNvCxnSpPr/>
            <p:nvPr/>
          </p:nvCxnSpPr>
          <p:spPr bwMode="auto">
            <a:xfrm flipH="1">
              <a:off x="8305800" y="2823187"/>
              <a:ext cx="533400" cy="0"/>
            </a:xfrm>
            <a:prstGeom prst="straightConnector1">
              <a:avLst/>
            </a:prstGeom>
            <a:noFill/>
            <a:ln w="12700" cap="flat" cmpd="sng" algn="ctr">
              <a:solidFill>
                <a:srgbClr val="333333"/>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1"/>
            <p:cNvSpPr txBox="1"/>
            <p:nvPr/>
          </p:nvSpPr>
          <p:spPr>
            <a:xfrm>
              <a:off x="7842212" y="2477929"/>
              <a:ext cx="463588" cy="246221"/>
            </a:xfrm>
            <a:prstGeom prst="rect">
              <a:avLst/>
            </a:prstGeom>
            <a:noFill/>
          </p:spPr>
          <p:txBody>
            <a:bodyPr wrap="none" rtlCol="0">
              <a:spAutoFit/>
            </a:bodyPr>
            <a:lstStyle/>
            <a:p>
              <a:pPr algn="ctr"/>
              <a:r>
                <a:rPr lang="en-US" sz="1000" dirty="0">
                  <a:solidFill>
                    <a:schemeClr val="tx1">
                      <a:lumMod val="50000"/>
                    </a:schemeClr>
                  </a:solidFill>
                  <a:latin typeface="Comic Sans MS" panose="030F0702030302020204" pitchFamily="66" charset="0"/>
                </a:rPr>
                <a:t>Load</a:t>
              </a:r>
            </a:p>
          </p:txBody>
        </p:sp>
        <p:grpSp>
          <p:nvGrpSpPr>
            <p:cNvPr id="18446" name="Group 18445"/>
            <p:cNvGrpSpPr/>
            <p:nvPr/>
          </p:nvGrpSpPr>
          <p:grpSpPr>
            <a:xfrm>
              <a:off x="7378624" y="2266950"/>
              <a:ext cx="165176" cy="554624"/>
              <a:chOff x="7156412" y="3312526"/>
              <a:chExt cx="165176" cy="554624"/>
            </a:xfrm>
          </p:grpSpPr>
          <p:cxnSp>
            <p:nvCxnSpPr>
              <p:cNvPr id="18442" name="Straight Connector 18441"/>
              <p:cNvCxnSpPr/>
              <p:nvPr/>
            </p:nvCxnSpPr>
            <p:spPr bwMode="auto">
              <a:xfrm>
                <a:off x="7315200" y="3312526"/>
                <a:ext cx="0" cy="554624"/>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4" name="Straight Connector 18443"/>
              <p:cNvCxnSpPr/>
              <p:nvPr/>
            </p:nvCxnSpPr>
            <p:spPr bwMode="auto">
              <a:xfrm flipH="1">
                <a:off x="7156412" y="3388726"/>
                <a:ext cx="158788" cy="173624"/>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flipH="1">
                <a:off x="7162800" y="3541126"/>
                <a:ext cx="158788" cy="173624"/>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flipH="1">
                <a:off x="7162800" y="3693526"/>
                <a:ext cx="158788" cy="173624"/>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9" name="Straight Arrow Connector 68"/>
            <p:cNvCxnSpPr/>
            <p:nvPr/>
          </p:nvCxnSpPr>
          <p:spPr bwMode="auto">
            <a:xfrm flipV="1">
              <a:off x="7696200" y="2305051"/>
              <a:ext cx="0" cy="190499"/>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Box 76"/>
            <p:cNvSpPr txBox="1"/>
            <p:nvPr/>
          </p:nvSpPr>
          <p:spPr>
            <a:xfrm>
              <a:off x="7929804" y="2190750"/>
              <a:ext cx="689612" cy="276999"/>
            </a:xfrm>
            <a:prstGeom prst="rect">
              <a:avLst/>
            </a:prstGeom>
            <a:noFill/>
          </p:spPr>
          <p:txBody>
            <a:bodyPr wrap="none" rtlCol="0">
              <a:spAutoFit/>
            </a:bodyPr>
            <a:lstStyle/>
            <a:p>
              <a:pPr algn="ctr"/>
              <a:r>
                <a:rPr lang="en-US" sz="1200" b="1" dirty="0">
                  <a:solidFill>
                    <a:schemeClr val="tx1">
                      <a:lumMod val="50000"/>
                    </a:schemeClr>
                  </a:solidFill>
                  <a:latin typeface="Comic Sans MS" panose="030F0702030302020204" pitchFamily="66" charset="0"/>
                </a:rPr>
                <a:t>Wedge</a:t>
              </a:r>
            </a:p>
          </p:txBody>
        </p:sp>
      </p:grpSp>
      <p:grpSp>
        <p:nvGrpSpPr>
          <p:cNvPr id="72" name="Group 71"/>
          <p:cNvGrpSpPr/>
          <p:nvPr/>
        </p:nvGrpSpPr>
        <p:grpSpPr>
          <a:xfrm>
            <a:off x="3429000" y="2724150"/>
            <a:ext cx="1981200" cy="1736689"/>
            <a:chOff x="3124200" y="2724150"/>
            <a:chExt cx="1981200" cy="1736689"/>
          </a:xfrm>
        </p:grpSpPr>
        <p:sp>
          <p:nvSpPr>
            <p:cNvPr id="76" name="TextBox 75"/>
            <p:cNvSpPr txBox="1"/>
            <p:nvPr/>
          </p:nvSpPr>
          <p:spPr>
            <a:xfrm>
              <a:off x="3124200" y="2724150"/>
              <a:ext cx="636713" cy="276999"/>
            </a:xfrm>
            <a:prstGeom prst="rect">
              <a:avLst/>
            </a:prstGeom>
            <a:noFill/>
          </p:spPr>
          <p:txBody>
            <a:bodyPr wrap="none" rtlCol="0">
              <a:spAutoFit/>
            </a:bodyPr>
            <a:lstStyle/>
            <a:p>
              <a:pPr algn="ctr"/>
              <a:r>
                <a:rPr lang="en-US" sz="1200" b="1" dirty="0">
                  <a:solidFill>
                    <a:schemeClr val="tx1">
                      <a:lumMod val="50000"/>
                    </a:schemeClr>
                  </a:solidFill>
                  <a:latin typeface="Comic Sans MS" panose="030F0702030302020204" pitchFamily="66" charset="0"/>
                </a:rPr>
                <a:t>Screw</a:t>
              </a:r>
            </a:p>
          </p:txBody>
        </p:sp>
        <p:grpSp>
          <p:nvGrpSpPr>
            <p:cNvPr id="60" name="Group 59"/>
            <p:cNvGrpSpPr/>
            <p:nvPr/>
          </p:nvGrpSpPr>
          <p:grpSpPr>
            <a:xfrm>
              <a:off x="3814019" y="2800350"/>
              <a:ext cx="753269" cy="1296889"/>
              <a:chOff x="3737819" y="2800350"/>
              <a:chExt cx="753269" cy="1296889"/>
            </a:xfrm>
            <a:solidFill>
              <a:schemeClr val="bg1">
                <a:lumMod val="75000"/>
              </a:schemeClr>
            </a:solidFill>
          </p:grpSpPr>
          <p:sp>
            <p:nvSpPr>
              <p:cNvPr id="99" name="Freeform 98"/>
              <p:cNvSpPr/>
              <p:nvPr/>
            </p:nvSpPr>
            <p:spPr bwMode="auto">
              <a:xfrm rot="21011883">
                <a:off x="3832451" y="3725858"/>
                <a:ext cx="526153" cy="142658"/>
              </a:xfrm>
              <a:custGeom>
                <a:avLst/>
                <a:gdLst>
                  <a:gd name="connsiteX0" fmla="*/ 0 w 937260"/>
                  <a:gd name="connsiteY0" fmla="*/ 137160 h 251460"/>
                  <a:gd name="connsiteX1" fmla="*/ 137160 w 937260"/>
                  <a:gd name="connsiteY1" fmla="*/ 0 h 251460"/>
                  <a:gd name="connsiteX2" fmla="*/ 800100 w 937260"/>
                  <a:gd name="connsiteY2" fmla="*/ 0 h 251460"/>
                  <a:gd name="connsiteX3" fmla="*/ 937260 w 937260"/>
                  <a:gd name="connsiteY3" fmla="*/ 137160 h 251460"/>
                  <a:gd name="connsiteX4" fmla="*/ 822960 w 937260"/>
                  <a:gd name="connsiteY4" fmla="*/ 251460 h 251460"/>
                  <a:gd name="connsiteX5" fmla="*/ 167640 w 937260"/>
                  <a:gd name="connsiteY5" fmla="*/ 251460 h 251460"/>
                  <a:gd name="connsiteX6" fmla="*/ 0 w 937260"/>
                  <a:gd name="connsiteY6" fmla="*/ 137160 h 251460"/>
                  <a:gd name="connsiteX0" fmla="*/ 0 w 1005840"/>
                  <a:gd name="connsiteY0" fmla="*/ 137160 h 251460"/>
                  <a:gd name="connsiteX1" fmla="*/ 137160 w 1005840"/>
                  <a:gd name="connsiteY1" fmla="*/ 0 h 251460"/>
                  <a:gd name="connsiteX2" fmla="*/ 800100 w 1005840"/>
                  <a:gd name="connsiteY2" fmla="*/ 0 h 251460"/>
                  <a:gd name="connsiteX3" fmla="*/ 1005840 w 1005840"/>
                  <a:gd name="connsiteY3" fmla="*/ 129540 h 251460"/>
                  <a:gd name="connsiteX4" fmla="*/ 822960 w 1005840"/>
                  <a:gd name="connsiteY4" fmla="*/ 251460 h 251460"/>
                  <a:gd name="connsiteX5" fmla="*/ 167640 w 1005840"/>
                  <a:gd name="connsiteY5" fmla="*/ 251460 h 251460"/>
                  <a:gd name="connsiteX6" fmla="*/ 0 w 1005840"/>
                  <a:gd name="connsiteY6" fmla="*/ 137160 h 251460"/>
                  <a:gd name="connsiteX0" fmla="*/ 0 w 1059180"/>
                  <a:gd name="connsiteY0" fmla="*/ 129540 h 251460"/>
                  <a:gd name="connsiteX1" fmla="*/ 190500 w 1059180"/>
                  <a:gd name="connsiteY1" fmla="*/ 0 h 251460"/>
                  <a:gd name="connsiteX2" fmla="*/ 853440 w 1059180"/>
                  <a:gd name="connsiteY2" fmla="*/ 0 h 251460"/>
                  <a:gd name="connsiteX3" fmla="*/ 1059180 w 1059180"/>
                  <a:gd name="connsiteY3" fmla="*/ 129540 h 251460"/>
                  <a:gd name="connsiteX4" fmla="*/ 876300 w 1059180"/>
                  <a:gd name="connsiteY4" fmla="*/ 251460 h 251460"/>
                  <a:gd name="connsiteX5" fmla="*/ 220980 w 1059180"/>
                  <a:gd name="connsiteY5" fmla="*/ 251460 h 251460"/>
                  <a:gd name="connsiteX6" fmla="*/ 0 w 1059180"/>
                  <a:gd name="connsiteY6" fmla="*/ 12954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80" h="251460">
                    <a:moveTo>
                      <a:pt x="0" y="129540"/>
                    </a:moveTo>
                    <a:lnTo>
                      <a:pt x="190500" y="0"/>
                    </a:lnTo>
                    <a:lnTo>
                      <a:pt x="853440" y="0"/>
                    </a:lnTo>
                    <a:lnTo>
                      <a:pt x="1059180" y="129540"/>
                    </a:lnTo>
                    <a:lnTo>
                      <a:pt x="876300" y="251460"/>
                    </a:lnTo>
                    <a:lnTo>
                      <a:pt x="220980" y="251460"/>
                    </a:lnTo>
                    <a:lnTo>
                      <a:pt x="0" y="129540"/>
                    </a:lnTo>
                    <a:close/>
                  </a:path>
                </a:pathLst>
              </a:cu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00" name="Freeform 99"/>
              <p:cNvSpPr/>
              <p:nvPr/>
            </p:nvSpPr>
            <p:spPr bwMode="auto">
              <a:xfrm rot="21011883">
                <a:off x="3831673" y="3552939"/>
                <a:ext cx="526153" cy="142658"/>
              </a:xfrm>
              <a:custGeom>
                <a:avLst/>
                <a:gdLst>
                  <a:gd name="connsiteX0" fmla="*/ 0 w 937260"/>
                  <a:gd name="connsiteY0" fmla="*/ 137160 h 251460"/>
                  <a:gd name="connsiteX1" fmla="*/ 137160 w 937260"/>
                  <a:gd name="connsiteY1" fmla="*/ 0 h 251460"/>
                  <a:gd name="connsiteX2" fmla="*/ 800100 w 937260"/>
                  <a:gd name="connsiteY2" fmla="*/ 0 h 251460"/>
                  <a:gd name="connsiteX3" fmla="*/ 937260 w 937260"/>
                  <a:gd name="connsiteY3" fmla="*/ 137160 h 251460"/>
                  <a:gd name="connsiteX4" fmla="*/ 822960 w 937260"/>
                  <a:gd name="connsiteY4" fmla="*/ 251460 h 251460"/>
                  <a:gd name="connsiteX5" fmla="*/ 167640 w 937260"/>
                  <a:gd name="connsiteY5" fmla="*/ 251460 h 251460"/>
                  <a:gd name="connsiteX6" fmla="*/ 0 w 937260"/>
                  <a:gd name="connsiteY6" fmla="*/ 137160 h 251460"/>
                  <a:gd name="connsiteX0" fmla="*/ 0 w 1005840"/>
                  <a:gd name="connsiteY0" fmla="*/ 137160 h 251460"/>
                  <a:gd name="connsiteX1" fmla="*/ 137160 w 1005840"/>
                  <a:gd name="connsiteY1" fmla="*/ 0 h 251460"/>
                  <a:gd name="connsiteX2" fmla="*/ 800100 w 1005840"/>
                  <a:gd name="connsiteY2" fmla="*/ 0 h 251460"/>
                  <a:gd name="connsiteX3" fmla="*/ 1005840 w 1005840"/>
                  <a:gd name="connsiteY3" fmla="*/ 129540 h 251460"/>
                  <a:gd name="connsiteX4" fmla="*/ 822960 w 1005840"/>
                  <a:gd name="connsiteY4" fmla="*/ 251460 h 251460"/>
                  <a:gd name="connsiteX5" fmla="*/ 167640 w 1005840"/>
                  <a:gd name="connsiteY5" fmla="*/ 251460 h 251460"/>
                  <a:gd name="connsiteX6" fmla="*/ 0 w 1005840"/>
                  <a:gd name="connsiteY6" fmla="*/ 137160 h 251460"/>
                  <a:gd name="connsiteX0" fmla="*/ 0 w 1059180"/>
                  <a:gd name="connsiteY0" fmla="*/ 129540 h 251460"/>
                  <a:gd name="connsiteX1" fmla="*/ 190500 w 1059180"/>
                  <a:gd name="connsiteY1" fmla="*/ 0 h 251460"/>
                  <a:gd name="connsiteX2" fmla="*/ 853440 w 1059180"/>
                  <a:gd name="connsiteY2" fmla="*/ 0 h 251460"/>
                  <a:gd name="connsiteX3" fmla="*/ 1059180 w 1059180"/>
                  <a:gd name="connsiteY3" fmla="*/ 129540 h 251460"/>
                  <a:gd name="connsiteX4" fmla="*/ 876300 w 1059180"/>
                  <a:gd name="connsiteY4" fmla="*/ 251460 h 251460"/>
                  <a:gd name="connsiteX5" fmla="*/ 220980 w 1059180"/>
                  <a:gd name="connsiteY5" fmla="*/ 251460 h 251460"/>
                  <a:gd name="connsiteX6" fmla="*/ 0 w 1059180"/>
                  <a:gd name="connsiteY6" fmla="*/ 12954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80" h="251460">
                    <a:moveTo>
                      <a:pt x="0" y="129540"/>
                    </a:moveTo>
                    <a:lnTo>
                      <a:pt x="190500" y="0"/>
                    </a:lnTo>
                    <a:lnTo>
                      <a:pt x="853440" y="0"/>
                    </a:lnTo>
                    <a:lnTo>
                      <a:pt x="1059180" y="129540"/>
                    </a:lnTo>
                    <a:lnTo>
                      <a:pt x="876300" y="251460"/>
                    </a:lnTo>
                    <a:lnTo>
                      <a:pt x="220980" y="251460"/>
                    </a:lnTo>
                    <a:lnTo>
                      <a:pt x="0" y="129540"/>
                    </a:lnTo>
                    <a:close/>
                  </a:path>
                </a:pathLst>
              </a:cu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01" name="Freeform 100"/>
              <p:cNvSpPr/>
              <p:nvPr/>
            </p:nvSpPr>
            <p:spPr bwMode="auto">
              <a:xfrm rot="21011883">
                <a:off x="3821873" y="3380021"/>
                <a:ext cx="526153" cy="142658"/>
              </a:xfrm>
              <a:custGeom>
                <a:avLst/>
                <a:gdLst>
                  <a:gd name="connsiteX0" fmla="*/ 0 w 937260"/>
                  <a:gd name="connsiteY0" fmla="*/ 137160 h 251460"/>
                  <a:gd name="connsiteX1" fmla="*/ 137160 w 937260"/>
                  <a:gd name="connsiteY1" fmla="*/ 0 h 251460"/>
                  <a:gd name="connsiteX2" fmla="*/ 800100 w 937260"/>
                  <a:gd name="connsiteY2" fmla="*/ 0 h 251460"/>
                  <a:gd name="connsiteX3" fmla="*/ 937260 w 937260"/>
                  <a:gd name="connsiteY3" fmla="*/ 137160 h 251460"/>
                  <a:gd name="connsiteX4" fmla="*/ 822960 w 937260"/>
                  <a:gd name="connsiteY4" fmla="*/ 251460 h 251460"/>
                  <a:gd name="connsiteX5" fmla="*/ 167640 w 937260"/>
                  <a:gd name="connsiteY5" fmla="*/ 251460 h 251460"/>
                  <a:gd name="connsiteX6" fmla="*/ 0 w 937260"/>
                  <a:gd name="connsiteY6" fmla="*/ 137160 h 251460"/>
                  <a:gd name="connsiteX0" fmla="*/ 0 w 1005840"/>
                  <a:gd name="connsiteY0" fmla="*/ 137160 h 251460"/>
                  <a:gd name="connsiteX1" fmla="*/ 137160 w 1005840"/>
                  <a:gd name="connsiteY1" fmla="*/ 0 h 251460"/>
                  <a:gd name="connsiteX2" fmla="*/ 800100 w 1005840"/>
                  <a:gd name="connsiteY2" fmla="*/ 0 h 251460"/>
                  <a:gd name="connsiteX3" fmla="*/ 1005840 w 1005840"/>
                  <a:gd name="connsiteY3" fmla="*/ 129540 h 251460"/>
                  <a:gd name="connsiteX4" fmla="*/ 822960 w 1005840"/>
                  <a:gd name="connsiteY4" fmla="*/ 251460 h 251460"/>
                  <a:gd name="connsiteX5" fmla="*/ 167640 w 1005840"/>
                  <a:gd name="connsiteY5" fmla="*/ 251460 h 251460"/>
                  <a:gd name="connsiteX6" fmla="*/ 0 w 1005840"/>
                  <a:gd name="connsiteY6" fmla="*/ 137160 h 251460"/>
                  <a:gd name="connsiteX0" fmla="*/ 0 w 1059180"/>
                  <a:gd name="connsiteY0" fmla="*/ 129540 h 251460"/>
                  <a:gd name="connsiteX1" fmla="*/ 190500 w 1059180"/>
                  <a:gd name="connsiteY1" fmla="*/ 0 h 251460"/>
                  <a:gd name="connsiteX2" fmla="*/ 853440 w 1059180"/>
                  <a:gd name="connsiteY2" fmla="*/ 0 h 251460"/>
                  <a:gd name="connsiteX3" fmla="*/ 1059180 w 1059180"/>
                  <a:gd name="connsiteY3" fmla="*/ 129540 h 251460"/>
                  <a:gd name="connsiteX4" fmla="*/ 876300 w 1059180"/>
                  <a:gd name="connsiteY4" fmla="*/ 251460 h 251460"/>
                  <a:gd name="connsiteX5" fmla="*/ 220980 w 1059180"/>
                  <a:gd name="connsiteY5" fmla="*/ 251460 h 251460"/>
                  <a:gd name="connsiteX6" fmla="*/ 0 w 1059180"/>
                  <a:gd name="connsiteY6" fmla="*/ 12954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80" h="251460">
                    <a:moveTo>
                      <a:pt x="0" y="129540"/>
                    </a:moveTo>
                    <a:lnTo>
                      <a:pt x="190500" y="0"/>
                    </a:lnTo>
                    <a:lnTo>
                      <a:pt x="853440" y="0"/>
                    </a:lnTo>
                    <a:lnTo>
                      <a:pt x="1059180" y="129540"/>
                    </a:lnTo>
                    <a:lnTo>
                      <a:pt x="876300" y="251460"/>
                    </a:lnTo>
                    <a:lnTo>
                      <a:pt x="220980" y="251460"/>
                    </a:lnTo>
                    <a:lnTo>
                      <a:pt x="0" y="129540"/>
                    </a:lnTo>
                    <a:close/>
                  </a:path>
                </a:pathLst>
              </a:cu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02" name="Freeform 101"/>
              <p:cNvSpPr/>
              <p:nvPr/>
            </p:nvSpPr>
            <p:spPr bwMode="auto">
              <a:xfrm rot="21011883">
                <a:off x="3842251" y="3207102"/>
                <a:ext cx="526153" cy="142658"/>
              </a:xfrm>
              <a:custGeom>
                <a:avLst/>
                <a:gdLst>
                  <a:gd name="connsiteX0" fmla="*/ 0 w 937260"/>
                  <a:gd name="connsiteY0" fmla="*/ 137160 h 251460"/>
                  <a:gd name="connsiteX1" fmla="*/ 137160 w 937260"/>
                  <a:gd name="connsiteY1" fmla="*/ 0 h 251460"/>
                  <a:gd name="connsiteX2" fmla="*/ 800100 w 937260"/>
                  <a:gd name="connsiteY2" fmla="*/ 0 h 251460"/>
                  <a:gd name="connsiteX3" fmla="*/ 937260 w 937260"/>
                  <a:gd name="connsiteY3" fmla="*/ 137160 h 251460"/>
                  <a:gd name="connsiteX4" fmla="*/ 822960 w 937260"/>
                  <a:gd name="connsiteY4" fmla="*/ 251460 h 251460"/>
                  <a:gd name="connsiteX5" fmla="*/ 167640 w 937260"/>
                  <a:gd name="connsiteY5" fmla="*/ 251460 h 251460"/>
                  <a:gd name="connsiteX6" fmla="*/ 0 w 937260"/>
                  <a:gd name="connsiteY6" fmla="*/ 137160 h 251460"/>
                  <a:gd name="connsiteX0" fmla="*/ 0 w 1005840"/>
                  <a:gd name="connsiteY0" fmla="*/ 137160 h 251460"/>
                  <a:gd name="connsiteX1" fmla="*/ 137160 w 1005840"/>
                  <a:gd name="connsiteY1" fmla="*/ 0 h 251460"/>
                  <a:gd name="connsiteX2" fmla="*/ 800100 w 1005840"/>
                  <a:gd name="connsiteY2" fmla="*/ 0 h 251460"/>
                  <a:gd name="connsiteX3" fmla="*/ 1005840 w 1005840"/>
                  <a:gd name="connsiteY3" fmla="*/ 129540 h 251460"/>
                  <a:gd name="connsiteX4" fmla="*/ 822960 w 1005840"/>
                  <a:gd name="connsiteY4" fmla="*/ 251460 h 251460"/>
                  <a:gd name="connsiteX5" fmla="*/ 167640 w 1005840"/>
                  <a:gd name="connsiteY5" fmla="*/ 251460 h 251460"/>
                  <a:gd name="connsiteX6" fmla="*/ 0 w 1005840"/>
                  <a:gd name="connsiteY6" fmla="*/ 137160 h 251460"/>
                  <a:gd name="connsiteX0" fmla="*/ 0 w 1059180"/>
                  <a:gd name="connsiteY0" fmla="*/ 129540 h 251460"/>
                  <a:gd name="connsiteX1" fmla="*/ 190500 w 1059180"/>
                  <a:gd name="connsiteY1" fmla="*/ 0 h 251460"/>
                  <a:gd name="connsiteX2" fmla="*/ 853440 w 1059180"/>
                  <a:gd name="connsiteY2" fmla="*/ 0 h 251460"/>
                  <a:gd name="connsiteX3" fmla="*/ 1059180 w 1059180"/>
                  <a:gd name="connsiteY3" fmla="*/ 129540 h 251460"/>
                  <a:gd name="connsiteX4" fmla="*/ 876300 w 1059180"/>
                  <a:gd name="connsiteY4" fmla="*/ 251460 h 251460"/>
                  <a:gd name="connsiteX5" fmla="*/ 220980 w 1059180"/>
                  <a:gd name="connsiteY5" fmla="*/ 251460 h 251460"/>
                  <a:gd name="connsiteX6" fmla="*/ 0 w 1059180"/>
                  <a:gd name="connsiteY6" fmla="*/ 12954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80" h="251460">
                    <a:moveTo>
                      <a:pt x="0" y="129540"/>
                    </a:moveTo>
                    <a:lnTo>
                      <a:pt x="190500" y="0"/>
                    </a:lnTo>
                    <a:lnTo>
                      <a:pt x="853440" y="0"/>
                    </a:lnTo>
                    <a:lnTo>
                      <a:pt x="1059180" y="129540"/>
                    </a:lnTo>
                    <a:lnTo>
                      <a:pt x="876300" y="251460"/>
                    </a:lnTo>
                    <a:lnTo>
                      <a:pt x="220980" y="251460"/>
                    </a:lnTo>
                    <a:lnTo>
                      <a:pt x="0" y="129540"/>
                    </a:lnTo>
                    <a:close/>
                  </a:path>
                </a:pathLst>
              </a:cu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03" name="Freeform 102"/>
              <p:cNvSpPr/>
              <p:nvPr/>
            </p:nvSpPr>
            <p:spPr bwMode="auto">
              <a:xfrm rot="21011883">
                <a:off x="3841473" y="3034184"/>
                <a:ext cx="526153" cy="142658"/>
              </a:xfrm>
              <a:custGeom>
                <a:avLst/>
                <a:gdLst>
                  <a:gd name="connsiteX0" fmla="*/ 0 w 937260"/>
                  <a:gd name="connsiteY0" fmla="*/ 137160 h 251460"/>
                  <a:gd name="connsiteX1" fmla="*/ 137160 w 937260"/>
                  <a:gd name="connsiteY1" fmla="*/ 0 h 251460"/>
                  <a:gd name="connsiteX2" fmla="*/ 800100 w 937260"/>
                  <a:gd name="connsiteY2" fmla="*/ 0 h 251460"/>
                  <a:gd name="connsiteX3" fmla="*/ 937260 w 937260"/>
                  <a:gd name="connsiteY3" fmla="*/ 137160 h 251460"/>
                  <a:gd name="connsiteX4" fmla="*/ 822960 w 937260"/>
                  <a:gd name="connsiteY4" fmla="*/ 251460 h 251460"/>
                  <a:gd name="connsiteX5" fmla="*/ 167640 w 937260"/>
                  <a:gd name="connsiteY5" fmla="*/ 251460 h 251460"/>
                  <a:gd name="connsiteX6" fmla="*/ 0 w 937260"/>
                  <a:gd name="connsiteY6" fmla="*/ 137160 h 251460"/>
                  <a:gd name="connsiteX0" fmla="*/ 0 w 1005840"/>
                  <a:gd name="connsiteY0" fmla="*/ 137160 h 251460"/>
                  <a:gd name="connsiteX1" fmla="*/ 137160 w 1005840"/>
                  <a:gd name="connsiteY1" fmla="*/ 0 h 251460"/>
                  <a:gd name="connsiteX2" fmla="*/ 800100 w 1005840"/>
                  <a:gd name="connsiteY2" fmla="*/ 0 h 251460"/>
                  <a:gd name="connsiteX3" fmla="*/ 1005840 w 1005840"/>
                  <a:gd name="connsiteY3" fmla="*/ 129540 h 251460"/>
                  <a:gd name="connsiteX4" fmla="*/ 822960 w 1005840"/>
                  <a:gd name="connsiteY4" fmla="*/ 251460 h 251460"/>
                  <a:gd name="connsiteX5" fmla="*/ 167640 w 1005840"/>
                  <a:gd name="connsiteY5" fmla="*/ 251460 h 251460"/>
                  <a:gd name="connsiteX6" fmla="*/ 0 w 1005840"/>
                  <a:gd name="connsiteY6" fmla="*/ 137160 h 251460"/>
                  <a:gd name="connsiteX0" fmla="*/ 0 w 1059180"/>
                  <a:gd name="connsiteY0" fmla="*/ 129540 h 251460"/>
                  <a:gd name="connsiteX1" fmla="*/ 190500 w 1059180"/>
                  <a:gd name="connsiteY1" fmla="*/ 0 h 251460"/>
                  <a:gd name="connsiteX2" fmla="*/ 853440 w 1059180"/>
                  <a:gd name="connsiteY2" fmla="*/ 0 h 251460"/>
                  <a:gd name="connsiteX3" fmla="*/ 1059180 w 1059180"/>
                  <a:gd name="connsiteY3" fmla="*/ 129540 h 251460"/>
                  <a:gd name="connsiteX4" fmla="*/ 876300 w 1059180"/>
                  <a:gd name="connsiteY4" fmla="*/ 251460 h 251460"/>
                  <a:gd name="connsiteX5" fmla="*/ 220980 w 1059180"/>
                  <a:gd name="connsiteY5" fmla="*/ 251460 h 251460"/>
                  <a:gd name="connsiteX6" fmla="*/ 0 w 1059180"/>
                  <a:gd name="connsiteY6" fmla="*/ 12954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80" h="251460">
                    <a:moveTo>
                      <a:pt x="0" y="129540"/>
                    </a:moveTo>
                    <a:lnTo>
                      <a:pt x="190500" y="0"/>
                    </a:lnTo>
                    <a:lnTo>
                      <a:pt x="853440" y="0"/>
                    </a:lnTo>
                    <a:lnTo>
                      <a:pt x="1059180" y="129540"/>
                    </a:lnTo>
                    <a:lnTo>
                      <a:pt x="876300" y="251460"/>
                    </a:lnTo>
                    <a:lnTo>
                      <a:pt x="220980" y="251460"/>
                    </a:lnTo>
                    <a:lnTo>
                      <a:pt x="0" y="129540"/>
                    </a:lnTo>
                    <a:close/>
                  </a:path>
                </a:pathLst>
              </a:cu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04" name="Freeform 103"/>
              <p:cNvSpPr/>
              <p:nvPr/>
            </p:nvSpPr>
            <p:spPr bwMode="auto">
              <a:xfrm rot="21011883">
                <a:off x="3831673" y="2861265"/>
                <a:ext cx="526153" cy="142658"/>
              </a:xfrm>
              <a:custGeom>
                <a:avLst/>
                <a:gdLst>
                  <a:gd name="connsiteX0" fmla="*/ 0 w 937260"/>
                  <a:gd name="connsiteY0" fmla="*/ 137160 h 251460"/>
                  <a:gd name="connsiteX1" fmla="*/ 137160 w 937260"/>
                  <a:gd name="connsiteY1" fmla="*/ 0 h 251460"/>
                  <a:gd name="connsiteX2" fmla="*/ 800100 w 937260"/>
                  <a:gd name="connsiteY2" fmla="*/ 0 h 251460"/>
                  <a:gd name="connsiteX3" fmla="*/ 937260 w 937260"/>
                  <a:gd name="connsiteY3" fmla="*/ 137160 h 251460"/>
                  <a:gd name="connsiteX4" fmla="*/ 822960 w 937260"/>
                  <a:gd name="connsiteY4" fmla="*/ 251460 h 251460"/>
                  <a:gd name="connsiteX5" fmla="*/ 167640 w 937260"/>
                  <a:gd name="connsiteY5" fmla="*/ 251460 h 251460"/>
                  <a:gd name="connsiteX6" fmla="*/ 0 w 937260"/>
                  <a:gd name="connsiteY6" fmla="*/ 137160 h 251460"/>
                  <a:gd name="connsiteX0" fmla="*/ 0 w 1005840"/>
                  <a:gd name="connsiteY0" fmla="*/ 137160 h 251460"/>
                  <a:gd name="connsiteX1" fmla="*/ 137160 w 1005840"/>
                  <a:gd name="connsiteY1" fmla="*/ 0 h 251460"/>
                  <a:gd name="connsiteX2" fmla="*/ 800100 w 1005840"/>
                  <a:gd name="connsiteY2" fmla="*/ 0 h 251460"/>
                  <a:gd name="connsiteX3" fmla="*/ 1005840 w 1005840"/>
                  <a:gd name="connsiteY3" fmla="*/ 129540 h 251460"/>
                  <a:gd name="connsiteX4" fmla="*/ 822960 w 1005840"/>
                  <a:gd name="connsiteY4" fmla="*/ 251460 h 251460"/>
                  <a:gd name="connsiteX5" fmla="*/ 167640 w 1005840"/>
                  <a:gd name="connsiteY5" fmla="*/ 251460 h 251460"/>
                  <a:gd name="connsiteX6" fmla="*/ 0 w 1005840"/>
                  <a:gd name="connsiteY6" fmla="*/ 137160 h 251460"/>
                  <a:gd name="connsiteX0" fmla="*/ 0 w 1059180"/>
                  <a:gd name="connsiteY0" fmla="*/ 129540 h 251460"/>
                  <a:gd name="connsiteX1" fmla="*/ 190500 w 1059180"/>
                  <a:gd name="connsiteY1" fmla="*/ 0 h 251460"/>
                  <a:gd name="connsiteX2" fmla="*/ 853440 w 1059180"/>
                  <a:gd name="connsiteY2" fmla="*/ 0 h 251460"/>
                  <a:gd name="connsiteX3" fmla="*/ 1059180 w 1059180"/>
                  <a:gd name="connsiteY3" fmla="*/ 129540 h 251460"/>
                  <a:gd name="connsiteX4" fmla="*/ 876300 w 1059180"/>
                  <a:gd name="connsiteY4" fmla="*/ 251460 h 251460"/>
                  <a:gd name="connsiteX5" fmla="*/ 220980 w 1059180"/>
                  <a:gd name="connsiteY5" fmla="*/ 251460 h 251460"/>
                  <a:gd name="connsiteX6" fmla="*/ 0 w 1059180"/>
                  <a:gd name="connsiteY6" fmla="*/ 12954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80" h="251460">
                    <a:moveTo>
                      <a:pt x="0" y="129540"/>
                    </a:moveTo>
                    <a:lnTo>
                      <a:pt x="190500" y="0"/>
                    </a:lnTo>
                    <a:lnTo>
                      <a:pt x="853440" y="0"/>
                    </a:lnTo>
                    <a:lnTo>
                      <a:pt x="1059180" y="129540"/>
                    </a:lnTo>
                    <a:lnTo>
                      <a:pt x="876300" y="251460"/>
                    </a:lnTo>
                    <a:lnTo>
                      <a:pt x="220980" y="251460"/>
                    </a:lnTo>
                    <a:lnTo>
                      <a:pt x="0" y="129540"/>
                    </a:lnTo>
                    <a:close/>
                  </a:path>
                </a:pathLst>
              </a:cu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05" name="Freeform 104"/>
              <p:cNvSpPr/>
              <p:nvPr/>
            </p:nvSpPr>
            <p:spPr bwMode="auto">
              <a:xfrm>
                <a:off x="3919512" y="2800350"/>
                <a:ext cx="329319" cy="77813"/>
              </a:xfrm>
              <a:custGeom>
                <a:avLst/>
                <a:gdLst>
                  <a:gd name="connsiteX0" fmla="*/ 0 w 662940"/>
                  <a:gd name="connsiteY0" fmla="*/ 137160 h 137160"/>
                  <a:gd name="connsiteX1" fmla="*/ 38100 w 662940"/>
                  <a:gd name="connsiteY1" fmla="*/ 7620 h 137160"/>
                  <a:gd name="connsiteX2" fmla="*/ 594360 w 662940"/>
                  <a:gd name="connsiteY2" fmla="*/ 0 h 137160"/>
                  <a:gd name="connsiteX3" fmla="*/ 662940 w 662940"/>
                  <a:gd name="connsiteY3" fmla="*/ 45720 h 137160"/>
                  <a:gd name="connsiteX4" fmla="*/ 0 w 662940"/>
                  <a:gd name="connsiteY4" fmla="*/ 13716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40" h="137160">
                    <a:moveTo>
                      <a:pt x="0" y="137160"/>
                    </a:moveTo>
                    <a:lnTo>
                      <a:pt x="38100" y="7620"/>
                    </a:lnTo>
                    <a:lnTo>
                      <a:pt x="594360" y="0"/>
                    </a:lnTo>
                    <a:lnTo>
                      <a:pt x="662940" y="45720"/>
                    </a:lnTo>
                    <a:lnTo>
                      <a:pt x="0" y="137160"/>
                    </a:lnTo>
                    <a:close/>
                  </a:path>
                </a:pathLst>
              </a:cu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06" name="Freeform 105"/>
              <p:cNvSpPr/>
              <p:nvPr/>
            </p:nvSpPr>
            <p:spPr bwMode="auto">
              <a:xfrm flipH="1" flipV="1">
                <a:off x="3976291" y="3848668"/>
                <a:ext cx="302822" cy="52685"/>
              </a:xfrm>
              <a:custGeom>
                <a:avLst/>
                <a:gdLst>
                  <a:gd name="connsiteX0" fmla="*/ 0 w 662940"/>
                  <a:gd name="connsiteY0" fmla="*/ 137160 h 137160"/>
                  <a:gd name="connsiteX1" fmla="*/ 38100 w 662940"/>
                  <a:gd name="connsiteY1" fmla="*/ 7620 h 137160"/>
                  <a:gd name="connsiteX2" fmla="*/ 594360 w 662940"/>
                  <a:gd name="connsiteY2" fmla="*/ 0 h 137160"/>
                  <a:gd name="connsiteX3" fmla="*/ 662940 w 662940"/>
                  <a:gd name="connsiteY3" fmla="*/ 45720 h 137160"/>
                  <a:gd name="connsiteX4" fmla="*/ 0 w 662940"/>
                  <a:gd name="connsiteY4" fmla="*/ 13716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40" h="137160">
                    <a:moveTo>
                      <a:pt x="0" y="137160"/>
                    </a:moveTo>
                    <a:lnTo>
                      <a:pt x="38100" y="7620"/>
                    </a:lnTo>
                    <a:lnTo>
                      <a:pt x="594360" y="0"/>
                    </a:lnTo>
                    <a:lnTo>
                      <a:pt x="662940" y="45720"/>
                    </a:lnTo>
                    <a:lnTo>
                      <a:pt x="0" y="137160"/>
                    </a:lnTo>
                    <a:close/>
                  </a:path>
                </a:pathLst>
              </a:cu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07" name="Freeform 106"/>
              <p:cNvSpPr/>
              <p:nvPr/>
            </p:nvSpPr>
            <p:spPr bwMode="auto">
              <a:xfrm>
                <a:off x="3737819" y="3911352"/>
                <a:ext cx="753269" cy="185887"/>
              </a:xfrm>
              <a:custGeom>
                <a:avLst/>
                <a:gdLst>
                  <a:gd name="connsiteX0" fmla="*/ 0 w 1516380"/>
                  <a:gd name="connsiteY0" fmla="*/ 22860 h 327660"/>
                  <a:gd name="connsiteX1" fmla="*/ 1516380 w 1516380"/>
                  <a:gd name="connsiteY1" fmla="*/ 0 h 327660"/>
                  <a:gd name="connsiteX2" fmla="*/ 1455420 w 1516380"/>
                  <a:gd name="connsiteY2" fmla="*/ 76200 h 327660"/>
                  <a:gd name="connsiteX3" fmla="*/ 1287780 w 1516380"/>
                  <a:gd name="connsiteY3" fmla="*/ 205740 h 327660"/>
                  <a:gd name="connsiteX4" fmla="*/ 1059180 w 1516380"/>
                  <a:gd name="connsiteY4" fmla="*/ 312420 h 327660"/>
                  <a:gd name="connsiteX5" fmla="*/ 861060 w 1516380"/>
                  <a:gd name="connsiteY5" fmla="*/ 320040 h 327660"/>
                  <a:gd name="connsiteX6" fmla="*/ 861060 w 1516380"/>
                  <a:gd name="connsiteY6" fmla="*/ 137160 h 327660"/>
                  <a:gd name="connsiteX7" fmla="*/ 701040 w 1516380"/>
                  <a:gd name="connsiteY7" fmla="*/ 144780 h 327660"/>
                  <a:gd name="connsiteX8" fmla="*/ 701040 w 1516380"/>
                  <a:gd name="connsiteY8" fmla="*/ 327660 h 327660"/>
                  <a:gd name="connsiteX9" fmla="*/ 571500 w 1516380"/>
                  <a:gd name="connsiteY9" fmla="*/ 312420 h 327660"/>
                  <a:gd name="connsiteX10" fmla="*/ 350520 w 1516380"/>
                  <a:gd name="connsiteY10" fmla="*/ 274320 h 327660"/>
                  <a:gd name="connsiteX11" fmla="*/ 129540 w 1516380"/>
                  <a:gd name="connsiteY11" fmla="*/ 160020 h 327660"/>
                  <a:gd name="connsiteX12" fmla="*/ 0 w 1516380"/>
                  <a:gd name="connsiteY12" fmla="*/ 22860 h 32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6380" h="327660">
                    <a:moveTo>
                      <a:pt x="0" y="22860"/>
                    </a:moveTo>
                    <a:lnTo>
                      <a:pt x="1516380" y="0"/>
                    </a:lnTo>
                    <a:lnTo>
                      <a:pt x="1455420" y="76200"/>
                    </a:lnTo>
                    <a:lnTo>
                      <a:pt x="1287780" y="205740"/>
                    </a:lnTo>
                    <a:lnTo>
                      <a:pt x="1059180" y="312420"/>
                    </a:lnTo>
                    <a:lnTo>
                      <a:pt x="861060" y="320040"/>
                    </a:lnTo>
                    <a:lnTo>
                      <a:pt x="861060" y="137160"/>
                    </a:lnTo>
                    <a:lnTo>
                      <a:pt x="701040" y="144780"/>
                    </a:lnTo>
                    <a:lnTo>
                      <a:pt x="701040" y="327660"/>
                    </a:lnTo>
                    <a:lnTo>
                      <a:pt x="571500" y="312420"/>
                    </a:lnTo>
                    <a:lnTo>
                      <a:pt x="350520" y="274320"/>
                    </a:lnTo>
                    <a:lnTo>
                      <a:pt x="129540" y="160020"/>
                    </a:lnTo>
                    <a:lnTo>
                      <a:pt x="0" y="22860"/>
                    </a:lnTo>
                    <a:close/>
                  </a:path>
                </a:pathLst>
              </a:cu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sp>
          <p:nvSpPr>
            <p:cNvPr id="124" name="TextBox 123"/>
            <p:cNvSpPr txBox="1"/>
            <p:nvPr/>
          </p:nvSpPr>
          <p:spPr>
            <a:xfrm>
              <a:off x="4641812" y="3239929"/>
              <a:ext cx="463588" cy="246221"/>
            </a:xfrm>
            <a:prstGeom prst="rect">
              <a:avLst/>
            </a:prstGeom>
            <a:noFill/>
          </p:spPr>
          <p:txBody>
            <a:bodyPr wrap="none" rtlCol="0">
              <a:spAutoFit/>
            </a:bodyPr>
            <a:lstStyle/>
            <a:p>
              <a:pPr algn="ctr"/>
              <a:r>
                <a:rPr lang="en-US" sz="1000" dirty="0">
                  <a:solidFill>
                    <a:schemeClr val="tx1">
                      <a:lumMod val="50000"/>
                    </a:schemeClr>
                  </a:solidFill>
                  <a:latin typeface="Comic Sans MS" panose="030F0702030302020204" pitchFamily="66" charset="0"/>
                </a:rPr>
                <a:t>Load</a:t>
              </a:r>
            </a:p>
          </p:txBody>
        </p:sp>
        <p:sp>
          <p:nvSpPr>
            <p:cNvPr id="125" name="TextBox 124"/>
            <p:cNvSpPr txBox="1"/>
            <p:nvPr/>
          </p:nvSpPr>
          <p:spPr>
            <a:xfrm>
              <a:off x="4565612" y="4154329"/>
              <a:ext cx="527710" cy="246221"/>
            </a:xfrm>
            <a:prstGeom prst="rect">
              <a:avLst/>
            </a:prstGeom>
            <a:noFill/>
          </p:spPr>
          <p:txBody>
            <a:bodyPr wrap="none" rtlCol="0">
              <a:spAutoFit/>
            </a:bodyPr>
            <a:lstStyle/>
            <a:p>
              <a:pPr algn="ctr"/>
              <a:r>
                <a:rPr lang="en-US" sz="1000" dirty="0">
                  <a:solidFill>
                    <a:schemeClr val="tx1">
                      <a:lumMod val="50000"/>
                    </a:schemeClr>
                  </a:solidFill>
                  <a:latin typeface="Comic Sans MS" panose="030F0702030302020204" pitchFamily="66" charset="0"/>
                </a:rPr>
                <a:t>Force</a:t>
              </a:r>
            </a:p>
          </p:txBody>
        </p:sp>
        <p:cxnSp>
          <p:nvCxnSpPr>
            <p:cNvPr id="121" name="Straight Arrow Connector 120"/>
            <p:cNvCxnSpPr/>
            <p:nvPr/>
          </p:nvCxnSpPr>
          <p:spPr bwMode="auto">
            <a:xfrm flipV="1">
              <a:off x="4870412" y="2990851"/>
              <a:ext cx="0" cy="190499"/>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 name="Group 69"/>
            <p:cNvGrpSpPr/>
            <p:nvPr/>
          </p:nvGrpSpPr>
          <p:grpSpPr>
            <a:xfrm>
              <a:off x="3956012" y="4220736"/>
              <a:ext cx="603956" cy="240103"/>
              <a:chOff x="3956012" y="4220736"/>
              <a:chExt cx="603956" cy="240103"/>
            </a:xfrm>
          </p:grpSpPr>
          <p:sp>
            <p:nvSpPr>
              <p:cNvPr id="53" name="Freeform 52"/>
              <p:cNvSpPr/>
              <p:nvPr/>
            </p:nvSpPr>
            <p:spPr bwMode="auto">
              <a:xfrm>
                <a:off x="3956012" y="4220736"/>
                <a:ext cx="603956" cy="193506"/>
              </a:xfrm>
              <a:custGeom>
                <a:avLst/>
                <a:gdLst>
                  <a:gd name="connsiteX0" fmla="*/ 0 w 741089"/>
                  <a:gd name="connsiteY0" fmla="*/ 59214 h 386904"/>
                  <a:gd name="connsiteX1" fmla="*/ 243840 w 741089"/>
                  <a:gd name="connsiteY1" fmla="*/ 5874 h 386904"/>
                  <a:gd name="connsiteX2" fmla="*/ 541020 w 741089"/>
                  <a:gd name="connsiteY2" fmla="*/ 21114 h 386904"/>
                  <a:gd name="connsiteX3" fmla="*/ 739140 w 741089"/>
                  <a:gd name="connsiteY3" fmla="*/ 181134 h 386904"/>
                  <a:gd name="connsiteX4" fmla="*/ 624840 w 741089"/>
                  <a:gd name="connsiteY4" fmla="*/ 341154 h 386904"/>
                  <a:gd name="connsiteX5" fmla="*/ 350520 w 741089"/>
                  <a:gd name="connsiteY5" fmla="*/ 386874 h 386904"/>
                  <a:gd name="connsiteX6" fmla="*/ 198120 w 741089"/>
                  <a:gd name="connsiteY6" fmla="*/ 348774 h 386904"/>
                  <a:gd name="connsiteX7" fmla="*/ 198120 w 741089"/>
                  <a:gd name="connsiteY7" fmla="*/ 348774 h 386904"/>
                  <a:gd name="connsiteX0" fmla="*/ 0 w 741000"/>
                  <a:gd name="connsiteY0" fmla="*/ 59214 h 394524"/>
                  <a:gd name="connsiteX1" fmla="*/ 243840 w 741000"/>
                  <a:gd name="connsiteY1" fmla="*/ 5874 h 394524"/>
                  <a:gd name="connsiteX2" fmla="*/ 541020 w 741000"/>
                  <a:gd name="connsiteY2" fmla="*/ 21114 h 394524"/>
                  <a:gd name="connsiteX3" fmla="*/ 739140 w 741000"/>
                  <a:gd name="connsiteY3" fmla="*/ 181134 h 394524"/>
                  <a:gd name="connsiteX4" fmla="*/ 624840 w 741000"/>
                  <a:gd name="connsiteY4" fmla="*/ 341154 h 394524"/>
                  <a:gd name="connsiteX5" fmla="*/ 373380 w 741000"/>
                  <a:gd name="connsiteY5" fmla="*/ 394494 h 394524"/>
                  <a:gd name="connsiteX6" fmla="*/ 198120 w 741000"/>
                  <a:gd name="connsiteY6" fmla="*/ 348774 h 394524"/>
                  <a:gd name="connsiteX7" fmla="*/ 198120 w 741000"/>
                  <a:gd name="connsiteY7" fmla="*/ 348774 h 394524"/>
                  <a:gd name="connsiteX0" fmla="*/ 45720 w 542880"/>
                  <a:gd name="connsiteY0" fmla="*/ 5874 h 394524"/>
                  <a:gd name="connsiteX1" fmla="*/ 342900 w 542880"/>
                  <a:gd name="connsiteY1" fmla="*/ 21114 h 394524"/>
                  <a:gd name="connsiteX2" fmla="*/ 541020 w 542880"/>
                  <a:gd name="connsiteY2" fmla="*/ 181134 h 394524"/>
                  <a:gd name="connsiteX3" fmla="*/ 426720 w 542880"/>
                  <a:gd name="connsiteY3" fmla="*/ 341154 h 394524"/>
                  <a:gd name="connsiteX4" fmla="*/ 175260 w 542880"/>
                  <a:gd name="connsiteY4" fmla="*/ 394494 h 394524"/>
                  <a:gd name="connsiteX5" fmla="*/ 0 w 542880"/>
                  <a:gd name="connsiteY5" fmla="*/ 348774 h 394524"/>
                  <a:gd name="connsiteX6" fmla="*/ 0 w 542880"/>
                  <a:gd name="connsiteY6" fmla="*/ 348774 h 394524"/>
                  <a:gd name="connsiteX0" fmla="*/ 45720 w 542880"/>
                  <a:gd name="connsiteY0" fmla="*/ 42779 h 378089"/>
                  <a:gd name="connsiteX1" fmla="*/ 342900 w 542880"/>
                  <a:gd name="connsiteY1" fmla="*/ 4679 h 378089"/>
                  <a:gd name="connsiteX2" fmla="*/ 541020 w 542880"/>
                  <a:gd name="connsiteY2" fmla="*/ 164699 h 378089"/>
                  <a:gd name="connsiteX3" fmla="*/ 426720 w 542880"/>
                  <a:gd name="connsiteY3" fmla="*/ 324719 h 378089"/>
                  <a:gd name="connsiteX4" fmla="*/ 175260 w 542880"/>
                  <a:gd name="connsiteY4" fmla="*/ 378059 h 378089"/>
                  <a:gd name="connsiteX5" fmla="*/ 0 w 542880"/>
                  <a:gd name="connsiteY5" fmla="*/ 332339 h 378089"/>
                  <a:gd name="connsiteX6" fmla="*/ 0 w 542880"/>
                  <a:gd name="connsiteY6" fmla="*/ 332339 h 378089"/>
                  <a:gd name="connsiteX0" fmla="*/ 45720 w 544124"/>
                  <a:gd name="connsiteY0" fmla="*/ 16139 h 351449"/>
                  <a:gd name="connsiteX1" fmla="*/ 312420 w 544124"/>
                  <a:gd name="connsiteY1" fmla="*/ 8519 h 351449"/>
                  <a:gd name="connsiteX2" fmla="*/ 541020 w 544124"/>
                  <a:gd name="connsiteY2" fmla="*/ 138059 h 351449"/>
                  <a:gd name="connsiteX3" fmla="*/ 426720 w 544124"/>
                  <a:gd name="connsiteY3" fmla="*/ 298079 h 351449"/>
                  <a:gd name="connsiteX4" fmla="*/ 175260 w 544124"/>
                  <a:gd name="connsiteY4" fmla="*/ 351419 h 351449"/>
                  <a:gd name="connsiteX5" fmla="*/ 0 w 544124"/>
                  <a:gd name="connsiteY5" fmla="*/ 305699 h 351449"/>
                  <a:gd name="connsiteX6" fmla="*/ 0 w 544124"/>
                  <a:gd name="connsiteY6" fmla="*/ 305699 h 351449"/>
                  <a:gd name="connsiteX0" fmla="*/ 45720 w 544124"/>
                  <a:gd name="connsiteY0" fmla="*/ 16139 h 359039"/>
                  <a:gd name="connsiteX1" fmla="*/ 312420 w 544124"/>
                  <a:gd name="connsiteY1" fmla="*/ 8519 h 359039"/>
                  <a:gd name="connsiteX2" fmla="*/ 541020 w 544124"/>
                  <a:gd name="connsiteY2" fmla="*/ 138059 h 359039"/>
                  <a:gd name="connsiteX3" fmla="*/ 426720 w 544124"/>
                  <a:gd name="connsiteY3" fmla="*/ 336179 h 359039"/>
                  <a:gd name="connsiteX4" fmla="*/ 175260 w 544124"/>
                  <a:gd name="connsiteY4" fmla="*/ 351419 h 359039"/>
                  <a:gd name="connsiteX5" fmla="*/ 0 w 544124"/>
                  <a:gd name="connsiteY5" fmla="*/ 305699 h 359039"/>
                  <a:gd name="connsiteX6" fmla="*/ 0 w 544124"/>
                  <a:gd name="connsiteY6" fmla="*/ 305699 h 359039"/>
                  <a:gd name="connsiteX0" fmla="*/ 45720 w 603956"/>
                  <a:gd name="connsiteY0" fmla="*/ 16700 h 359127"/>
                  <a:gd name="connsiteX1" fmla="*/ 312420 w 603956"/>
                  <a:gd name="connsiteY1" fmla="*/ 9080 h 359127"/>
                  <a:gd name="connsiteX2" fmla="*/ 601980 w 603956"/>
                  <a:gd name="connsiteY2" fmla="*/ 146240 h 359127"/>
                  <a:gd name="connsiteX3" fmla="*/ 426720 w 603956"/>
                  <a:gd name="connsiteY3" fmla="*/ 336740 h 359127"/>
                  <a:gd name="connsiteX4" fmla="*/ 175260 w 603956"/>
                  <a:gd name="connsiteY4" fmla="*/ 351980 h 359127"/>
                  <a:gd name="connsiteX5" fmla="*/ 0 w 603956"/>
                  <a:gd name="connsiteY5" fmla="*/ 306260 h 359127"/>
                  <a:gd name="connsiteX6" fmla="*/ 0 w 603956"/>
                  <a:gd name="connsiteY6" fmla="*/ 306260 h 359127"/>
                  <a:gd name="connsiteX0" fmla="*/ 38100 w 603956"/>
                  <a:gd name="connsiteY0" fmla="*/ 55414 h 352121"/>
                  <a:gd name="connsiteX1" fmla="*/ 312420 w 603956"/>
                  <a:gd name="connsiteY1" fmla="*/ 2074 h 352121"/>
                  <a:gd name="connsiteX2" fmla="*/ 601980 w 603956"/>
                  <a:gd name="connsiteY2" fmla="*/ 139234 h 352121"/>
                  <a:gd name="connsiteX3" fmla="*/ 426720 w 603956"/>
                  <a:gd name="connsiteY3" fmla="*/ 329734 h 352121"/>
                  <a:gd name="connsiteX4" fmla="*/ 175260 w 603956"/>
                  <a:gd name="connsiteY4" fmla="*/ 344974 h 352121"/>
                  <a:gd name="connsiteX5" fmla="*/ 0 w 603956"/>
                  <a:gd name="connsiteY5" fmla="*/ 299254 h 352121"/>
                  <a:gd name="connsiteX6" fmla="*/ 0 w 603956"/>
                  <a:gd name="connsiteY6" fmla="*/ 299254 h 352121"/>
                  <a:gd name="connsiteX0" fmla="*/ 38100 w 603956"/>
                  <a:gd name="connsiteY0" fmla="*/ 59334 h 356041"/>
                  <a:gd name="connsiteX1" fmla="*/ 312420 w 603956"/>
                  <a:gd name="connsiteY1" fmla="*/ 5994 h 356041"/>
                  <a:gd name="connsiteX2" fmla="*/ 601980 w 603956"/>
                  <a:gd name="connsiteY2" fmla="*/ 143154 h 356041"/>
                  <a:gd name="connsiteX3" fmla="*/ 426720 w 603956"/>
                  <a:gd name="connsiteY3" fmla="*/ 333654 h 356041"/>
                  <a:gd name="connsiteX4" fmla="*/ 175260 w 603956"/>
                  <a:gd name="connsiteY4" fmla="*/ 348894 h 356041"/>
                  <a:gd name="connsiteX5" fmla="*/ 0 w 603956"/>
                  <a:gd name="connsiteY5" fmla="*/ 303174 h 356041"/>
                  <a:gd name="connsiteX6" fmla="*/ 0 w 603956"/>
                  <a:gd name="connsiteY6" fmla="*/ 303174 h 356041"/>
                  <a:gd name="connsiteX0" fmla="*/ 38100 w 603956"/>
                  <a:gd name="connsiteY0" fmla="*/ 55173 h 351880"/>
                  <a:gd name="connsiteX1" fmla="*/ 312420 w 603956"/>
                  <a:gd name="connsiteY1" fmla="*/ 1833 h 351880"/>
                  <a:gd name="connsiteX2" fmla="*/ 601980 w 603956"/>
                  <a:gd name="connsiteY2" fmla="*/ 138993 h 351880"/>
                  <a:gd name="connsiteX3" fmla="*/ 426720 w 603956"/>
                  <a:gd name="connsiteY3" fmla="*/ 329493 h 351880"/>
                  <a:gd name="connsiteX4" fmla="*/ 175260 w 603956"/>
                  <a:gd name="connsiteY4" fmla="*/ 344733 h 351880"/>
                  <a:gd name="connsiteX5" fmla="*/ 0 w 603956"/>
                  <a:gd name="connsiteY5" fmla="*/ 299013 h 351880"/>
                  <a:gd name="connsiteX6" fmla="*/ 0 w 603956"/>
                  <a:gd name="connsiteY6" fmla="*/ 299013 h 351880"/>
                  <a:gd name="connsiteX0" fmla="*/ 38100 w 603956"/>
                  <a:gd name="connsiteY0" fmla="*/ 56079 h 352786"/>
                  <a:gd name="connsiteX1" fmla="*/ 312420 w 603956"/>
                  <a:gd name="connsiteY1" fmla="*/ 2739 h 352786"/>
                  <a:gd name="connsiteX2" fmla="*/ 601980 w 603956"/>
                  <a:gd name="connsiteY2" fmla="*/ 139899 h 352786"/>
                  <a:gd name="connsiteX3" fmla="*/ 426720 w 603956"/>
                  <a:gd name="connsiteY3" fmla="*/ 330399 h 352786"/>
                  <a:gd name="connsiteX4" fmla="*/ 175260 w 603956"/>
                  <a:gd name="connsiteY4" fmla="*/ 345639 h 352786"/>
                  <a:gd name="connsiteX5" fmla="*/ 0 w 603956"/>
                  <a:gd name="connsiteY5" fmla="*/ 299919 h 352786"/>
                  <a:gd name="connsiteX6" fmla="*/ 0 w 603956"/>
                  <a:gd name="connsiteY6" fmla="*/ 299919 h 352786"/>
                  <a:gd name="connsiteX0" fmla="*/ 312420 w 603956"/>
                  <a:gd name="connsiteY0" fmla="*/ 0 h 350047"/>
                  <a:gd name="connsiteX1" fmla="*/ 601980 w 603956"/>
                  <a:gd name="connsiteY1" fmla="*/ 137160 h 350047"/>
                  <a:gd name="connsiteX2" fmla="*/ 426720 w 603956"/>
                  <a:gd name="connsiteY2" fmla="*/ 327660 h 350047"/>
                  <a:gd name="connsiteX3" fmla="*/ 175260 w 603956"/>
                  <a:gd name="connsiteY3" fmla="*/ 342900 h 350047"/>
                  <a:gd name="connsiteX4" fmla="*/ 0 w 603956"/>
                  <a:gd name="connsiteY4" fmla="*/ 297180 h 350047"/>
                  <a:gd name="connsiteX5" fmla="*/ 0 w 603956"/>
                  <a:gd name="connsiteY5" fmla="*/ 297180 h 35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56" h="350047">
                    <a:moveTo>
                      <a:pt x="312420" y="0"/>
                    </a:moveTo>
                    <a:cubicBezTo>
                      <a:pt x="490220" y="6350"/>
                      <a:pt x="582930" y="82550"/>
                      <a:pt x="601980" y="137160"/>
                    </a:cubicBezTo>
                    <a:cubicBezTo>
                      <a:pt x="621030" y="191770"/>
                      <a:pt x="497840" y="293370"/>
                      <a:pt x="426720" y="327660"/>
                    </a:cubicBezTo>
                    <a:cubicBezTo>
                      <a:pt x="355600" y="361950"/>
                      <a:pt x="246380" y="347980"/>
                      <a:pt x="175260" y="342900"/>
                    </a:cubicBezTo>
                    <a:cubicBezTo>
                      <a:pt x="104140" y="337820"/>
                      <a:pt x="29210" y="304800"/>
                      <a:pt x="0" y="297180"/>
                    </a:cubicBezTo>
                    <a:lnTo>
                      <a:pt x="0" y="297180"/>
                    </a:lnTo>
                  </a:path>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54" name="Freeform 53"/>
              <p:cNvSpPr/>
              <p:nvPr/>
            </p:nvSpPr>
            <p:spPr bwMode="auto">
              <a:xfrm>
                <a:off x="3956012" y="4351318"/>
                <a:ext cx="121920" cy="109521"/>
              </a:xfrm>
              <a:custGeom>
                <a:avLst/>
                <a:gdLst>
                  <a:gd name="connsiteX0" fmla="*/ 121920 w 121920"/>
                  <a:gd name="connsiteY0" fmla="*/ 0 h 198120"/>
                  <a:gd name="connsiteX1" fmla="*/ 0 w 121920"/>
                  <a:gd name="connsiteY1" fmla="*/ 60960 h 198120"/>
                  <a:gd name="connsiteX2" fmla="*/ 68580 w 121920"/>
                  <a:gd name="connsiteY2" fmla="*/ 198120 h 198120"/>
                  <a:gd name="connsiteX3" fmla="*/ 68580 w 121920"/>
                  <a:gd name="connsiteY3" fmla="*/ 198120 h 198120"/>
                </a:gdLst>
                <a:ahLst/>
                <a:cxnLst>
                  <a:cxn ang="0">
                    <a:pos x="connsiteX0" y="connsiteY0"/>
                  </a:cxn>
                  <a:cxn ang="0">
                    <a:pos x="connsiteX1" y="connsiteY1"/>
                  </a:cxn>
                  <a:cxn ang="0">
                    <a:pos x="connsiteX2" y="connsiteY2"/>
                  </a:cxn>
                  <a:cxn ang="0">
                    <a:pos x="connsiteX3" y="connsiteY3"/>
                  </a:cxn>
                </a:cxnLst>
                <a:rect l="l" t="t" r="r" b="b"/>
                <a:pathLst>
                  <a:path w="121920" h="198120">
                    <a:moveTo>
                      <a:pt x="121920" y="0"/>
                    </a:moveTo>
                    <a:lnTo>
                      <a:pt x="0" y="60960"/>
                    </a:lnTo>
                    <a:lnTo>
                      <a:pt x="68580" y="198120"/>
                    </a:lnTo>
                    <a:lnTo>
                      <a:pt x="68580" y="198120"/>
                    </a:lnTo>
                  </a:path>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grpSp>
          <p:nvGrpSpPr>
            <p:cNvPr id="137" name="Group 136"/>
            <p:cNvGrpSpPr/>
            <p:nvPr/>
          </p:nvGrpSpPr>
          <p:grpSpPr>
            <a:xfrm>
              <a:off x="3748302" y="3182839"/>
              <a:ext cx="893510" cy="377922"/>
              <a:chOff x="3672102" y="3182839"/>
              <a:chExt cx="893510" cy="377922"/>
            </a:xfrm>
          </p:grpSpPr>
          <p:sp>
            <p:nvSpPr>
              <p:cNvPr id="138" name="Rectangle 137"/>
              <p:cNvSpPr/>
              <p:nvPr/>
            </p:nvSpPr>
            <p:spPr bwMode="auto">
              <a:xfrm>
                <a:off x="3672102" y="3182839"/>
                <a:ext cx="893510" cy="377922"/>
              </a:xfrm>
              <a:prstGeom prst="rect">
                <a:avLst/>
              </a:prstGeom>
              <a:solidFill>
                <a:srgbClr val="00B050"/>
              </a:solidFill>
              <a:ln w="3175"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139" name="Straight Connector 138"/>
              <p:cNvCxnSpPr/>
              <p:nvPr/>
            </p:nvCxnSpPr>
            <p:spPr bwMode="auto">
              <a:xfrm>
                <a:off x="3870468" y="3182839"/>
                <a:ext cx="0" cy="37792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Connector 139"/>
              <p:cNvCxnSpPr/>
              <p:nvPr/>
            </p:nvCxnSpPr>
            <p:spPr bwMode="auto">
              <a:xfrm>
                <a:off x="4355858" y="3182839"/>
                <a:ext cx="0" cy="37792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91" name="Group 90"/>
          <p:cNvGrpSpPr/>
          <p:nvPr/>
        </p:nvGrpSpPr>
        <p:grpSpPr>
          <a:xfrm>
            <a:off x="539090" y="2724150"/>
            <a:ext cx="2058098" cy="1676400"/>
            <a:chOff x="539090" y="2724150"/>
            <a:chExt cx="2058098" cy="1676400"/>
          </a:xfrm>
        </p:grpSpPr>
        <p:grpSp>
          <p:nvGrpSpPr>
            <p:cNvPr id="73" name="Group 72"/>
            <p:cNvGrpSpPr/>
            <p:nvPr/>
          </p:nvGrpSpPr>
          <p:grpSpPr>
            <a:xfrm>
              <a:off x="1524000" y="3333750"/>
              <a:ext cx="638525" cy="1055132"/>
              <a:chOff x="1524000" y="3333750"/>
              <a:chExt cx="638525" cy="1055132"/>
            </a:xfrm>
            <a:solidFill>
              <a:srgbClr val="008000"/>
            </a:solidFill>
          </p:grpSpPr>
          <p:sp>
            <p:nvSpPr>
              <p:cNvPr id="146" name="Oval 145"/>
              <p:cNvSpPr/>
              <p:nvPr/>
            </p:nvSpPr>
            <p:spPr bwMode="auto">
              <a:xfrm>
                <a:off x="1600200" y="3333750"/>
                <a:ext cx="562325" cy="1055132"/>
              </a:xfrm>
              <a:prstGeom prst="ellipse">
                <a:avLst/>
              </a:prstGeom>
              <a:grp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43" name="Oval 142"/>
              <p:cNvSpPr/>
              <p:nvPr/>
            </p:nvSpPr>
            <p:spPr bwMode="auto">
              <a:xfrm>
                <a:off x="1524000" y="3333750"/>
                <a:ext cx="562325" cy="1055132"/>
              </a:xfrm>
              <a:prstGeom prst="ellipse">
                <a:avLst/>
              </a:prstGeom>
              <a:grp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sp>
          <p:nvSpPr>
            <p:cNvPr id="75" name="TextBox 74"/>
            <p:cNvSpPr txBox="1"/>
            <p:nvPr/>
          </p:nvSpPr>
          <p:spPr>
            <a:xfrm>
              <a:off x="842003" y="2724150"/>
              <a:ext cx="1215397" cy="276999"/>
            </a:xfrm>
            <a:prstGeom prst="rect">
              <a:avLst/>
            </a:prstGeom>
            <a:noFill/>
          </p:spPr>
          <p:txBody>
            <a:bodyPr wrap="none" rtlCol="0">
              <a:spAutoFit/>
            </a:bodyPr>
            <a:lstStyle/>
            <a:p>
              <a:pPr algn="ctr"/>
              <a:r>
                <a:rPr lang="en-US" sz="1200" b="1" dirty="0">
                  <a:solidFill>
                    <a:schemeClr val="tx1">
                      <a:lumMod val="50000"/>
                    </a:schemeClr>
                  </a:solidFill>
                  <a:latin typeface="Comic Sans MS" panose="030F0702030302020204" pitchFamily="66" charset="0"/>
                </a:rPr>
                <a:t>Wheel &amp; Axel</a:t>
              </a:r>
            </a:p>
          </p:txBody>
        </p:sp>
        <p:sp>
          <p:nvSpPr>
            <p:cNvPr id="62" name="Oval 61"/>
            <p:cNvSpPr/>
            <p:nvPr/>
          </p:nvSpPr>
          <p:spPr bwMode="auto">
            <a:xfrm>
              <a:off x="1418875" y="3345418"/>
              <a:ext cx="562325" cy="1055132"/>
            </a:xfrm>
            <a:prstGeom prst="ellipse">
              <a:avLst/>
            </a:prstGeom>
            <a:solidFill>
              <a:srgbClr val="00B05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44" name="Oval 143"/>
            <p:cNvSpPr/>
            <p:nvPr/>
          </p:nvSpPr>
          <p:spPr bwMode="auto">
            <a:xfrm>
              <a:off x="1676399" y="3790950"/>
              <a:ext cx="72019" cy="202908"/>
            </a:xfrm>
            <a:prstGeom prst="ellipse">
              <a:avLst/>
            </a:prstGeom>
            <a:solidFill>
              <a:schemeClr val="bg1">
                <a:lumMod val="7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66" name="Rectangle 65"/>
            <p:cNvSpPr/>
            <p:nvPr/>
          </p:nvSpPr>
          <p:spPr bwMode="auto">
            <a:xfrm>
              <a:off x="961675" y="3790950"/>
              <a:ext cx="750733" cy="202908"/>
            </a:xfrm>
            <a:prstGeom prst="rect">
              <a:avLst/>
            </a:prstGeom>
            <a:solidFill>
              <a:schemeClr val="bg1">
                <a:lumMod val="7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48" name="Oval 147"/>
            <p:cNvSpPr/>
            <p:nvPr/>
          </p:nvSpPr>
          <p:spPr bwMode="auto">
            <a:xfrm>
              <a:off x="914400" y="3790950"/>
              <a:ext cx="72019" cy="202908"/>
            </a:xfrm>
            <a:prstGeom prst="ellipse">
              <a:avLst/>
            </a:prstGeom>
            <a:solidFill>
              <a:schemeClr val="bg1">
                <a:lumMod val="6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nvGrpSpPr>
            <p:cNvPr id="153" name="Group 152"/>
            <p:cNvGrpSpPr/>
            <p:nvPr/>
          </p:nvGrpSpPr>
          <p:grpSpPr>
            <a:xfrm rot="16200000">
              <a:off x="2001296" y="3701043"/>
              <a:ext cx="734587" cy="304801"/>
              <a:chOff x="3956012" y="4220736"/>
              <a:chExt cx="603956" cy="240103"/>
            </a:xfrm>
          </p:grpSpPr>
          <p:sp>
            <p:nvSpPr>
              <p:cNvPr id="154" name="Freeform 153"/>
              <p:cNvSpPr/>
              <p:nvPr/>
            </p:nvSpPr>
            <p:spPr bwMode="auto">
              <a:xfrm>
                <a:off x="3956012" y="4220736"/>
                <a:ext cx="603956" cy="193506"/>
              </a:xfrm>
              <a:custGeom>
                <a:avLst/>
                <a:gdLst>
                  <a:gd name="connsiteX0" fmla="*/ 0 w 741089"/>
                  <a:gd name="connsiteY0" fmla="*/ 59214 h 386904"/>
                  <a:gd name="connsiteX1" fmla="*/ 243840 w 741089"/>
                  <a:gd name="connsiteY1" fmla="*/ 5874 h 386904"/>
                  <a:gd name="connsiteX2" fmla="*/ 541020 w 741089"/>
                  <a:gd name="connsiteY2" fmla="*/ 21114 h 386904"/>
                  <a:gd name="connsiteX3" fmla="*/ 739140 w 741089"/>
                  <a:gd name="connsiteY3" fmla="*/ 181134 h 386904"/>
                  <a:gd name="connsiteX4" fmla="*/ 624840 w 741089"/>
                  <a:gd name="connsiteY4" fmla="*/ 341154 h 386904"/>
                  <a:gd name="connsiteX5" fmla="*/ 350520 w 741089"/>
                  <a:gd name="connsiteY5" fmla="*/ 386874 h 386904"/>
                  <a:gd name="connsiteX6" fmla="*/ 198120 w 741089"/>
                  <a:gd name="connsiteY6" fmla="*/ 348774 h 386904"/>
                  <a:gd name="connsiteX7" fmla="*/ 198120 w 741089"/>
                  <a:gd name="connsiteY7" fmla="*/ 348774 h 386904"/>
                  <a:gd name="connsiteX0" fmla="*/ 0 w 741000"/>
                  <a:gd name="connsiteY0" fmla="*/ 59214 h 394524"/>
                  <a:gd name="connsiteX1" fmla="*/ 243840 w 741000"/>
                  <a:gd name="connsiteY1" fmla="*/ 5874 h 394524"/>
                  <a:gd name="connsiteX2" fmla="*/ 541020 w 741000"/>
                  <a:gd name="connsiteY2" fmla="*/ 21114 h 394524"/>
                  <a:gd name="connsiteX3" fmla="*/ 739140 w 741000"/>
                  <a:gd name="connsiteY3" fmla="*/ 181134 h 394524"/>
                  <a:gd name="connsiteX4" fmla="*/ 624840 w 741000"/>
                  <a:gd name="connsiteY4" fmla="*/ 341154 h 394524"/>
                  <a:gd name="connsiteX5" fmla="*/ 373380 w 741000"/>
                  <a:gd name="connsiteY5" fmla="*/ 394494 h 394524"/>
                  <a:gd name="connsiteX6" fmla="*/ 198120 w 741000"/>
                  <a:gd name="connsiteY6" fmla="*/ 348774 h 394524"/>
                  <a:gd name="connsiteX7" fmla="*/ 198120 w 741000"/>
                  <a:gd name="connsiteY7" fmla="*/ 348774 h 394524"/>
                  <a:gd name="connsiteX0" fmla="*/ 45720 w 542880"/>
                  <a:gd name="connsiteY0" fmla="*/ 5874 h 394524"/>
                  <a:gd name="connsiteX1" fmla="*/ 342900 w 542880"/>
                  <a:gd name="connsiteY1" fmla="*/ 21114 h 394524"/>
                  <a:gd name="connsiteX2" fmla="*/ 541020 w 542880"/>
                  <a:gd name="connsiteY2" fmla="*/ 181134 h 394524"/>
                  <a:gd name="connsiteX3" fmla="*/ 426720 w 542880"/>
                  <a:gd name="connsiteY3" fmla="*/ 341154 h 394524"/>
                  <a:gd name="connsiteX4" fmla="*/ 175260 w 542880"/>
                  <a:gd name="connsiteY4" fmla="*/ 394494 h 394524"/>
                  <a:gd name="connsiteX5" fmla="*/ 0 w 542880"/>
                  <a:gd name="connsiteY5" fmla="*/ 348774 h 394524"/>
                  <a:gd name="connsiteX6" fmla="*/ 0 w 542880"/>
                  <a:gd name="connsiteY6" fmla="*/ 348774 h 394524"/>
                  <a:gd name="connsiteX0" fmla="*/ 45720 w 542880"/>
                  <a:gd name="connsiteY0" fmla="*/ 42779 h 378089"/>
                  <a:gd name="connsiteX1" fmla="*/ 342900 w 542880"/>
                  <a:gd name="connsiteY1" fmla="*/ 4679 h 378089"/>
                  <a:gd name="connsiteX2" fmla="*/ 541020 w 542880"/>
                  <a:gd name="connsiteY2" fmla="*/ 164699 h 378089"/>
                  <a:gd name="connsiteX3" fmla="*/ 426720 w 542880"/>
                  <a:gd name="connsiteY3" fmla="*/ 324719 h 378089"/>
                  <a:gd name="connsiteX4" fmla="*/ 175260 w 542880"/>
                  <a:gd name="connsiteY4" fmla="*/ 378059 h 378089"/>
                  <a:gd name="connsiteX5" fmla="*/ 0 w 542880"/>
                  <a:gd name="connsiteY5" fmla="*/ 332339 h 378089"/>
                  <a:gd name="connsiteX6" fmla="*/ 0 w 542880"/>
                  <a:gd name="connsiteY6" fmla="*/ 332339 h 378089"/>
                  <a:gd name="connsiteX0" fmla="*/ 45720 w 544124"/>
                  <a:gd name="connsiteY0" fmla="*/ 16139 h 351449"/>
                  <a:gd name="connsiteX1" fmla="*/ 312420 w 544124"/>
                  <a:gd name="connsiteY1" fmla="*/ 8519 h 351449"/>
                  <a:gd name="connsiteX2" fmla="*/ 541020 w 544124"/>
                  <a:gd name="connsiteY2" fmla="*/ 138059 h 351449"/>
                  <a:gd name="connsiteX3" fmla="*/ 426720 w 544124"/>
                  <a:gd name="connsiteY3" fmla="*/ 298079 h 351449"/>
                  <a:gd name="connsiteX4" fmla="*/ 175260 w 544124"/>
                  <a:gd name="connsiteY4" fmla="*/ 351419 h 351449"/>
                  <a:gd name="connsiteX5" fmla="*/ 0 w 544124"/>
                  <a:gd name="connsiteY5" fmla="*/ 305699 h 351449"/>
                  <a:gd name="connsiteX6" fmla="*/ 0 w 544124"/>
                  <a:gd name="connsiteY6" fmla="*/ 305699 h 351449"/>
                  <a:gd name="connsiteX0" fmla="*/ 45720 w 544124"/>
                  <a:gd name="connsiteY0" fmla="*/ 16139 h 359039"/>
                  <a:gd name="connsiteX1" fmla="*/ 312420 w 544124"/>
                  <a:gd name="connsiteY1" fmla="*/ 8519 h 359039"/>
                  <a:gd name="connsiteX2" fmla="*/ 541020 w 544124"/>
                  <a:gd name="connsiteY2" fmla="*/ 138059 h 359039"/>
                  <a:gd name="connsiteX3" fmla="*/ 426720 w 544124"/>
                  <a:gd name="connsiteY3" fmla="*/ 336179 h 359039"/>
                  <a:gd name="connsiteX4" fmla="*/ 175260 w 544124"/>
                  <a:gd name="connsiteY4" fmla="*/ 351419 h 359039"/>
                  <a:gd name="connsiteX5" fmla="*/ 0 w 544124"/>
                  <a:gd name="connsiteY5" fmla="*/ 305699 h 359039"/>
                  <a:gd name="connsiteX6" fmla="*/ 0 w 544124"/>
                  <a:gd name="connsiteY6" fmla="*/ 305699 h 359039"/>
                  <a:gd name="connsiteX0" fmla="*/ 45720 w 603956"/>
                  <a:gd name="connsiteY0" fmla="*/ 16700 h 359127"/>
                  <a:gd name="connsiteX1" fmla="*/ 312420 w 603956"/>
                  <a:gd name="connsiteY1" fmla="*/ 9080 h 359127"/>
                  <a:gd name="connsiteX2" fmla="*/ 601980 w 603956"/>
                  <a:gd name="connsiteY2" fmla="*/ 146240 h 359127"/>
                  <a:gd name="connsiteX3" fmla="*/ 426720 w 603956"/>
                  <a:gd name="connsiteY3" fmla="*/ 336740 h 359127"/>
                  <a:gd name="connsiteX4" fmla="*/ 175260 w 603956"/>
                  <a:gd name="connsiteY4" fmla="*/ 351980 h 359127"/>
                  <a:gd name="connsiteX5" fmla="*/ 0 w 603956"/>
                  <a:gd name="connsiteY5" fmla="*/ 306260 h 359127"/>
                  <a:gd name="connsiteX6" fmla="*/ 0 w 603956"/>
                  <a:gd name="connsiteY6" fmla="*/ 306260 h 359127"/>
                  <a:gd name="connsiteX0" fmla="*/ 38100 w 603956"/>
                  <a:gd name="connsiteY0" fmla="*/ 55414 h 352121"/>
                  <a:gd name="connsiteX1" fmla="*/ 312420 w 603956"/>
                  <a:gd name="connsiteY1" fmla="*/ 2074 h 352121"/>
                  <a:gd name="connsiteX2" fmla="*/ 601980 w 603956"/>
                  <a:gd name="connsiteY2" fmla="*/ 139234 h 352121"/>
                  <a:gd name="connsiteX3" fmla="*/ 426720 w 603956"/>
                  <a:gd name="connsiteY3" fmla="*/ 329734 h 352121"/>
                  <a:gd name="connsiteX4" fmla="*/ 175260 w 603956"/>
                  <a:gd name="connsiteY4" fmla="*/ 344974 h 352121"/>
                  <a:gd name="connsiteX5" fmla="*/ 0 w 603956"/>
                  <a:gd name="connsiteY5" fmla="*/ 299254 h 352121"/>
                  <a:gd name="connsiteX6" fmla="*/ 0 w 603956"/>
                  <a:gd name="connsiteY6" fmla="*/ 299254 h 352121"/>
                  <a:gd name="connsiteX0" fmla="*/ 38100 w 603956"/>
                  <a:gd name="connsiteY0" fmla="*/ 59334 h 356041"/>
                  <a:gd name="connsiteX1" fmla="*/ 312420 w 603956"/>
                  <a:gd name="connsiteY1" fmla="*/ 5994 h 356041"/>
                  <a:gd name="connsiteX2" fmla="*/ 601980 w 603956"/>
                  <a:gd name="connsiteY2" fmla="*/ 143154 h 356041"/>
                  <a:gd name="connsiteX3" fmla="*/ 426720 w 603956"/>
                  <a:gd name="connsiteY3" fmla="*/ 333654 h 356041"/>
                  <a:gd name="connsiteX4" fmla="*/ 175260 w 603956"/>
                  <a:gd name="connsiteY4" fmla="*/ 348894 h 356041"/>
                  <a:gd name="connsiteX5" fmla="*/ 0 w 603956"/>
                  <a:gd name="connsiteY5" fmla="*/ 303174 h 356041"/>
                  <a:gd name="connsiteX6" fmla="*/ 0 w 603956"/>
                  <a:gd name="connsiteY6" fmla="*/ 303174 h 356041"/>
                  <a:gd name="connsiteX0" fmla="*/ 38100 w 603956"/>
                  <a:gd name="connsiteY0" fmla="*/ 55173 h 351880"/>
                  <a:gd name="connsiteX1" fmla="*/ 312420 w 603956"/>
                  <a:gd name="connsiteY1" fmla="*/ 1833 h 351880"/>
                  <a:gd name="connsiteX2" fmla="*/ 601980 w 603956"/>
                  <a:gd name="connsiteY2" fmla="*/ 138993 h 351880"/>
                  <a:gd name="connsiteX3" fmla="*/ 426720 w 603956"/>
                  <a:gd name="connsiteY3" fmla="*/ 329493 h 351880"/>
                  <a:gd name="connsiteX4" fmla="*/ 175260 w 603956"/>
                  <a:gd name="connsiteY4" fmla="*/ 344733 h 351880"/>
                  <a:gd name="connsiteX5" fmla="*/ 0 w 603956"/>
                  <a:gd name="connsiteY5" fmla="*/ 299013 h 351880"/>
                  <a:gd name="connsiteX6" fmla="*/ 0 w 603956"/>
                  <a:gd name="connsiteY6" fmla="*/ 299013 h 351880"/>
                  <a:gd name="connsiteX0" fmla="*/ 38100 w 603956"/>
                  <a:gd name="connsiteY0" fmla="*/ 56079 h 352786"/>
                  <a:gd name="connsiteX1" fmla="*/ 312420 w 603956"/>
                  <a:gd name="connsiteY1" fmla="*/ 2739 h 352786"/>
                  <a:gd name="connsiteX2" fmla="*/ 601980 w 603956"/>
                  <a:gd name="connsiteY2" fmla="*/ 139899 h 352786"/>
                  <a:gd name="connsiteX3" fmla="*/ 426720 w 603956"/>
                  <a:gd name="connsiteY3" fmla="*/ 330399 h 352786"/>
                  <a:gd name="connsiteX4" fmla="*/ 175260 w 603956"/>
                  <a:gd name="connsiteY4" fmla="*/ 345639 h 352786"/>
                  <a:gd name="connsiteX5" fmla="*/ 0 w 603956"/>
                  <a:gd name="connsiteY5" fmla="*/ 299919 h 352786"/>
                  <a:gd name="connsiteX6" fmla="*/ 0 w 603956"/>
                  <a:gd name="connsiteY6" fmla="*/ 299919 h 352786"/>
                  <a:gd name="connsiteX0" fmla="*/ 312420 w 603956"/>
                  <a:gd name="connsiteY0" fmla="*/ 0 h 350047"/>
                  <a:gd name="connsiteX1" fmla="*/ 601980 w 603956"/>
                  <a:gd name="connsiteY1" fmla="*/ 137160 h 350047"/>
                  <a:gd name="connsiteX2" fmla="*/ 426720 w 603956"/>
                  <a:gd name="connsiteY2" fmla="*/ 327660 h 350047"/>
                  <a:gd name="connsiteX3" fmla="*/ 175260 w 603956"/>
                  <a:gd name="connsiteY3" fmla="*/ 342900 h 350047"/>
                  <a:gd name="connsiteX4" fmla="*/ 0 w 603956"/>
                  <a:gd name="connsiteY4" fmla="*/ 297180 h 350047"/>
                  <a:gd name="connsiteX5" fmla="*/ 0 w 603956"/>
                  <a:gd name="connsiteY5" fmla="*/ 297180 h 35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56" h="350047">
                    <a:moveTo>
                      <a:pt x="312420" y="0"/>
                    </a:moveTo>
                    <a:cubicBezTo>
                      <a:pt x="490220" y="6350"/>
                      <a:pt x="582930" y="82550"/>
                      <a:pt x="601980" y="137160"/>
                    </a:cubicBezTo>
                    <a:cubicBezTo>
                      <a:pt x="621030" y="191770"/>
                      <a:pt x="497840" y="293370"/>
                      <a:pt x="426720" y="327660"/>
                    </a:cubicBezTo>
                    <a:cubicBezTo>
                      <a:pt x="355600" y="361950"/>
                      <a:pt x="246380" y="347980"/>
                      <a:pt x="175260" y="342900"/>
                    </a:cubicBezTo>
                    <a:cubicBezTo>
                      <a:pt x="104140" y="337820"/>
                      <a:pt x="29210" y="304800"/>
                      <a:pt x="0" y="297180"/>
                    </a:cubicBezTo>
                    <a:lnTo>
                      <a:pt x="0" y="297180"/>
                    </a:lnTo>
                  </a:path>
                </a:pathLst>
              </a:cu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55" name="Freeform 154"/>
              <p:cNvSpPr/>
              <p:nvPr/>
            </p:nvSpPr>
            <p:spPr bwMode="auto">
              <a:xfrm>
                <a:off x="3956012" y="4351318"/>
                <a:ext cx="121920" cy="109521"/>
              </a:xfrm>
              <a:custGeom>
                <a:avLst/>
                <a:gdLst>
                  <a:gd name="connsiteX0" fmla="*/ 121920 w 121920"/>
                  <a:gd name="connsiteY0" fmla="*/ 0 h 198120"/>
                  <a:gd name="connsiteX1" fmla="*/ 0 w 121920"/>
                  <a:gd name="connsiteY1" fmla="*/ 60960 h 198120"/>
                  <a:gd name="connsiteX2" fmla="*/ 68580 w 121920"/>
                  <a:gd name="connsiteY2" fmla="*/ 198120 h 198120"/>
                  <a:gd name="connsiteX3" fmla="*/ 68580 w 121920"/>
                  <a:gd name="connsiteY3" fmla="*/ 198120 h 198120"/>
                </a:gdLst>
                <a:ahLst/>
                <a:cxnLst>
                  <a:cxn ang="0">
                    <a:pos x="connsiteX0" y="connsiteY0"/>
                  </a:cxn>
                  <a:cxn ang="0">
                    <a:pos x="connsiteX1" y="connsiteY1"/>
                  </a:cxn>
                  <a:cxn ang="0">
                    <a:pos x="connsiteX2" y="connsiteY2"/>
                  </a:cxn>
                  <a:cxn ang="0">
                    <a:pos x="connsiteX3" y="connsiteY3"/>
                  </a:cxn>
                </a:cxnLst>
                <a:rect l="l" t="t" r="r" b="b"/>
                <a:pathLst>
                  <a:path w="121920" h="198120">
                    <a:moveTo>
                      <a:pt x="121920" y="0"/>
                    </a:moveTo>
                    <a:lnTo>
                      <a:pt x="0" y="60960"/>
                    </a:lnTo>
                    <a:lnTo>
                      <a:pt x="68580" y="198120"/>
                    </a:lnTo>
                    <a:lnTo>
                      <a:pt x="68580" y="198120"/>
                    </a:lnTo>
                  </a:path>
                </a:pathLst>
              </a:cu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grpSp>
          <p:nvGrpSpPr>
            <p:cNvPr id="179" name="Group 178"/>
            <p:cNvGrpSpPr/>
            <p:nvPr/>
          </p:nvGrpSpPr>
          <p:grpSpPr>
            <a:xfrm rot="16200000">
              <a:off x="580075" y="3867072"/>
              <a:ext cx="299156" cy="146914"/>
              <a:chOff x="3956012" y="4220736"/>
              <a:chExt cx="603956" cy="240103"/>
            </a:xfrm>
          </p:grpSpPr>
          <p:sp>
            <p:nvSpPr>
              <p:cNvPr id="180" name="Freeform 179"/>
              <p:cNvSpPr/>
              <p:nvPr/>
            </p:nvSpPr>
            <p:spPr bwMode="auto">
              <a:xfrm>
                <a:off x="3956012" y="4220736"/>
                <a:ext cx="603956" cy="193506"/>
              </a:xfrm>
              <a:custGeom>
                <a:avLst/>
                <a:gdLst>
                  <a:gd name="connsiteX0" fmla="*/ 0 w 741089"/>
                  <a:gd name="connsiteY0" fmla="*/ 59214 h 386904"/>
                  <a:gd name="connsiteX1" fmla="*/ 243840 w 741089"/>
                  <a:gd name="connsiteY1" fmla="*/ 5874 h 386904"/>
                  <a:gd name="connsiteX2" fmla="*/ 541020 w 741089"/>
                  <a:gd name="connsiteY2" fmla="*/ 21114 h 386904"/>
                  <a:gd name="connsiteX3" fmla="*/ 739140 w 741089"/>
                  <a:gd name="connsiteY3" fmla="*/ 181134 h 386904"/>
                  <a:gd name="connsiteX4" fmla="*/ 624840 w 741089"/>
                  <a:gd name="connsiteY4" fmla="*/ 341154 h 386904"/>
                  <a:gd name="connsiteX5" fmla="*/ 350520 w 741089"/>
                  <a:gd name="connsiteY5" fmla="*/ 386874 h 386904"/>
                  <a:gd name="connsiteX6" fmla="*/ 198120 w 741089"/>
                  <a:gd name="connsiteY6" fmla="*/ 348774 h 386904"/>
                  <a:gd name="connsiteX7" fmla="*/ 198120 w 741089"/>
                  <a:gd name="connsiteY7" fmla="*/ 348774 h 386904"/>
                  <a:gd name="connsiteX0" fmla="*/ 0 w 741000"/>
                  <a:gd name="connsiteY0" fmla="*/ 59214 h 394524"/>
                  <a:gd name="connsiteX1" fmla="*/ 243840 w 741000"/>
                  <a:gd name="connsiteY1" fmla="*/ 5874 h 394524"/>
                  <a:gd name="connsiteX2" fmla="*/ 541020 w 741000"/>
                  <a:gd name="connsiteY2" fmla="*/ 21114 h 394524"/>
                  <a:gd name="connsiteX3" fmla="*/ 739140 w 741000"/>
                  <a:gd name="connsiteY3" fmla="*/ 181134 h 394524"/>
                  <a:gd name="connsiteX4" fmla="*/ 624840 w 741000"/>
                  <a:gd name="connsiteY4" fmla="*/ 341154 h 394524"/>
                  <a:gd name="connsiteX5" fmla="*/ 373380 w 741000"/>
                  <a:gd name="connsiteY5" fmla="*/ 394494 h 394524"/>
                  <a:gd name="connsiteX6" fmla="*/ 198120 w 741000"/>
                  <a:gd name="connsiteY6" fmla="*/ 348774 h 394524"/>
                  <a:gd name="connsiteX7" fmla="*/ 198120 w 741000"/>
                  <a:gd name="connsiteY7" fmla="*/ 348774 h 394524"/>
                  <a:gd name="connsiteX0" fmla="*/ 45720 w 542880"/>
                  <a:gd name="connsiteY0" fmla="*/ 5874 h 394524"/>
                  <a:gd name="connsiteX1" fmla="*/ 342900 w 542880"/>
                  <a:gd name="connsiteY1" fmla="*/ 21114 h 394524"/>
                  <a:gd name="connsiteX2" fmla="*/ 541020 w 542880"/>
                  <a:gd name="connsiteY2" fmla="*/ 181134 h 394524"/>
                  <a:gd name="connsiteX3" fmla="*/ 426720 w 542880"/>
                  <a:gd name="connsiteY3" fmla="*/ 341154 h 394524"/>
                  <a:gd name="connsiteX4" fmla="*/ 175260 w 542880"/>
                  <a:gd name="connsiteY4" fmla="*/ 394494 h 394524"/>
                  <a:gd name="connsiteX5" fmla="*/ 0 w 542880"/>
                  <a:gd name="connsiteY5" fmla="*/ 348774 h 394524"/>
                  <a:gd name="connsiteX6" fmla="*/ 0 w 542880"/>
                  <a:gd name="connsiteY6" fmla="*/ 348774 h 394524"/>
                  <a:gd name="connsiteX0" fmla="*/ 45720 w 542880"/>
                  <a:gd name="connsiteY0" fmla="*/ 42779 h 378089"/>
                  <a:gd name="connsiteX1" fmla="*/ 342900 w 542880"/>
                  <a:gd name="connsiteY1" fmla="*/ 4679 h 378089"/>
                  <a:gd name="connsiteX2" fmla="*/ 541020 w 542880"/>
                  <a:gd name="connsiteY2" fmla="*/ 164699 h 378089"/>
                  <a:gd name="connsiteX3" fmla="*/ 426720 w 542880"/>
                  <a:gd name="connsiteY3" fmla="*/ 324719 h 378089"/>
                  <a:gd name="connsiteX4" fmla="*/ 175260 w 542880"/>
                  <a:gd name="connsiteY4" fmla="*/ 378059 h 378089"/>
                  <a:gd name="connsiteX5" fmla="*/ 0 w 542880"/>
                  <a:gd name="connsiteY5" fmla="*/ 332339 h 378089"/>
                  <a:gd name="connsiteX6" fmla="*/ 0 w 542880"/>
                  <a:gd name="connsiteY6" fmla="*/ 332339 h 378089"/>
                  <a:gd name="connsiteX0" fmla="*/ 45720 w 544124"/>
                  <a:gd name="connsiteY0" fmla="*/ 16139 h 351449"/>
                  <a:gd name="connsiteX1" fmla="*/ 312420 w 544124"/>
                  <a:gd name="connsiteY1" fmla="*/ 8519 h 351449"/>
                  <a:gd name="connsiteX2" fmla="*/ 541020 w 544124"/>
                  <a:gd name="connsiteY2" fmla="*/ 138059 h 351449"/>
                  <a:gd name="connsiteX3" fmla="*/ 426720 w 544124"/>
                  <a:gd name="connsiteY3" fmla="*/ 298079 h 351449"/>
                  <a:gd name="connsiteX4" fmla="*/ 175260 w 544124"/>
                  <a:gd name="connsiteY4" fmla="*/ 351419 h 351449"/>
                  <a:gd name="connsiteX5" fmla="*/ 0 w 544124"/>
                  <a:gd name="connsiteY5" fmla="*/ 305699 h 351449"/>
                  <a:gd name="connsiteX6" fmla="*/ 0 w 544124"/>
                  <a:gd name="connsiteY6" fmla="*/ 305699 h 351449"/>
                  <a:gd name="connsiteX0" fmla="*/ 45720 w 544124"/>
                  <a:gd name="connsiteY0" fmla="*/ 16139 h 359039"/>
                  <a:gd name="connsiteX1" fmla="*/ 312420 w 544124"/>
                  <a:gd name="connsiteY1" fmla="*/ 8519 h 359039"/>
                  <a:gd name="connsiteX2" fmla="*/ 541020 w 544124"/>
                  <a:gd name="connsiteY2" fmla="*/ 138059 h 359039"/>
                  <a:gd name="connsiteX3" fmla="*/ 426720 w 544124"/>
                  <a:gd name="connsiteY3" fmla="*/ 336179 h 359039"/>
                  <a:gd name="connsiteX4" fmla="*/ 175260 w 544124"/>
                  <a:gd name="connsiteY4" fmla="*/ 351419 h 359039"/>
                  <a:gd name="connsiteX5" fmla="*/ 0 w 544124"/>
                  <a:gd name="connsiteY5" fmla="*/ 305699 h 359039"/>
                  <a:gd name="connsiteX6" fmla="*/ 0 w 544124"/>
                  <a:gd name="connsiteY6" fmla="*/ 305699 h 359039"/>
                  <a:gd name="connsiteX0" fmla="*/ 45720 w 603956"/>
                  <a:gd name="connsiteY0" fmla="*/ 16700 h 359127"/>
                  <a:gd name="connsiteX1" fmla="*/ 312420 w 603956"/>
                  <a:gd name="connsiteY1" fmla="*/ 9080 h 359127"/>
                  <a:gd name="connsiteX2" fmla="*/ 601980 w 603956"/>
                  <a:gd name="connsiteY2" fmla="*/ 146240 h 359127"/>
                  <a:gd name="connsiteX3" fmla="*/ 426720 w 603956"/>
                  <a:gd name="connsiteY3" fmla="*/ 336740 h 359127"/>
                  <a:gd name="connsiteX4" fmla="*/ 175260 w 603956"/>
                  <a:gd name="connsiteY4" fmla="*/ 351980 h 359127"/>
                  <a:gd name="connsiteX5" fmla="*/ 0 w 603956"/>
                  <a:gd name="connsiteY5" fmla="*/ 306260 h 359127"/>
                  <a:gd name="connsiteX6" fmla="*/ 0 w 603956"/>
                  <a:gd name="connsiteY6" fmla="*/ 306260 h 359127"/>
                  <a:gd name="connsiteX0" fmla="*/ 38100 w 603956"/>
                  <a:gd name="connsiteY0" fmla="*/ 55414 h 352121"/>
                  <a:gd name="connsiteX1" fmla="*/ 312420 w 603956"/>
                  <a:gd name="connsiteY1" fmla="*/ 2074 h 352121"/>
                  <a:gd name="connsiteX2" fmla="*/ 601980 w 603956"/>
                  <a:gd name="connsiteY2" fmla="*/ 139234 h 352121"/>
                  <a:gd name="connsiteX3" fmla="*/ 426720 w 603956"/>
                  <a:gd name="connsiteY3" fmla="*/ 329734 h 352121"/>
                  <a:gd name="connsiteX4" fmla="*/ 175260 w 603956"/>
                  <a:gd name="connsiteY4" fmla="*/ 344974 h 352121"/>
                  <a:gd name="connsiteX5" fmla="*/ 0 w 603956"/>
                  <a:gd name="connsiteY5" fmla="*/ 299254 h 352121"/>
                  <a:gd name="connsiteX6" fmla="*/ 0 w 603956"/>
                  <a:gd name="connsiteY6" fmla="*/ 299254 h 352121"/>
                  <a:gd name="connsiteX0" fmla="*/ 38100 w 603956"/>
                  <a:gd name="connsiteY0" fmla="*/ 59334 h 356041"/>
                  <a:gd name="connsiteX1" fmla="*/ 312420 w 603956"/>
                  <a:gd name="connsiteY1" fmla="*/ 5994 h 356041"/>
                  <a:gd name="connsiteX2" fmla="*/ 601980 w 603956"/>
                  <a:gd name="connsiteY2" fmla="*/ 143154 h 356041"/>
                  <a:gd name="connsiteX3" fmla="*/ 426720 w 603956"/>
                  <a:gd name="connsiteY3" fmla="*/ 333654 h 356041"/>
                  <a:gd name="connsiteX4" fmla="*/ 175260 w 603956"/>
                  <a:gd name="connsiteY4" fmla="*/ 348894 h 356041"/>
                  <a:gd name="connsiteX5" fmla="*/ 0 w 603956"/>
                  <a:gd name="connsiteY5" fmla="*/ 303174 h 356041"/>
                  <a:gd name="connsiteX6" fmla="*/ 0 w 603956"/>
                  <a:gd name="connsiteY6" fmla="*/ 303174 h 356041"/>
                  <a:gd name="connsiteX0" fmla="*/ 38100 w 603956"/>
                  <a:gd name="connsiteY0" fmla="*/ 55173 h 351880"/>
                  <a:gd name="connsiteX1" fmla="*/ 312420 w 603956"/>
                  <a:gd name="connsiteY1" fmla="*/ 1833 h 351880"/>
                  <a:gd name="connsiteX2" fmla="*/ 601980 w 603956"/>
                  <a:gd name="connsiteY2" fmla="*/ 138993 h 351880"/>
                  <a:gd name="connsiteX3" fmla="*/ 426720 w 603956"/>
                  <a:gd name="connsiteY3" fmla="*/ 329493 h 351880"/>
                  <a:gd name="connsiteX4" fmla="*/ 175260 w 603956"/>
                  <a:gd name="connsiteY4" fmla="*/ 344733 h 351880"/>
                  <a:gd name="connsiteX5" fmla="*/ 0 w 603956"/>
                  <a:gd name="connsiteY5" fmla="*/ 299013 h 351880"/>
                  <a:gd name="connsiteX6" fmla="*/ 0 w 603956"/>
                  <a:gd name="connsiteY6" fmla="*/ 299013 h 351880"/>
                  <a:gd name="connsiteX0" fmla="*/ 38100 w 603956"/>
                  <a:gd name="connsiteY0" fmla="*/ 56079 h 352786"/>
                  <a:gd name="connsiteX1" fmla="*/ 312420 w 603956"/>
                  <a:gd name="connsiteY1" fmla="*/ 2739 h 352786"/>
                  <a:gd name="connsiteX2" fmla="*/ 601980 w 603956"/>
                  <a:gd name="connsiteY2" fmla="*/ 139899 h 352786"/>
                  <a:gd name="connsiteX3" fmla="*/ 426720 w 603956"/>
                  <a:gd name="connsiteY3" fmla="*/ 330399 h 352786"/>
                  <a:gd name="connsiteX4" fmla="*/ 175260 w 603956"/>
                  <a:gd name="connsiteY4" fmla="*/ 345639 h 352786"/>
                  <a:gd name="connsiteX5" fmla="*/ 0 w 603956"/>
                  <a:gd name="connsiteY5" fmla="*/ 299919 h 352786"/>
                  <a:gd name="connsiteX6" fmla="*/ 0 w 603956"/>
                  <a:gd name="connsiteY6" fmla="*/ 299919 h 352786"/>
                  <a:gd name="connsiteX0" fmla="*/ 312420 w 603956"/>
                  <a:gd name="connsiteY0" fmla="*/ 0 h 350047"/>
                  <a:gd name="connsiteX1" fmla="*/ 601980 w 603956"/>
                  <a:gd name="connsiteY1" fmla="*/ 137160 h 350047"/>
                  <a:gd name="connsiteX2" fmla="*/ 426720 w 603956"/>
                  <a:gd name="connsiteY2" fmla="*/ 327660 h 350047"/>
                  <a:gd name="connsiteX3" fmla="*/ 175260 w 603956"/>
                  <a:gd name="connsiteY3" fmla="*/ 342900 h 350047"/>
                  <a:gd name="connsiteX4" fmla="*/ 0 w 603956"/>
                  <a:gd name="connsiteY4" fmla="*/ 297180 h 350047"/>
                  <a:gd name="connsiteX5" fmla="*/ 0 w 603956"/>
                  <a:gd name="connsiteY5" fmla="*/ 297180 h 35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56" h="350047">
                    <a:moveTo>
                      <a:pt x="312420" y="0"/>
                    </a:moveTo>
                    <a:cubicBezTo>
                      <a:pt x="490220" y="6350"/>
                      <a:pt x="582930" y="82550"/>
                      <a:pt x="601980" y="137160"/>
                    </a:cubicBezTo>
                    <a:cubicBezTo>
                      <a:pt x="621030" y="191770"/>
                      <a:pt x="497840" y="293370"/>
                      <a:pt x="426720" y="327660"/>
                    </a:cubicBezTo>
                    <a:cubicBezTo>
                      <a:pt x="355600" y="361950"/>
                      <a:pt x="246380" y="347980"/>
                      <a:pt x="175260" y="342900"/>
                    </a:cubicBezTo>
                    <a:cubicBezTo>
                      <a:pt x="104140" y="337820"/>
                      <a:pt x="29210" y="304800"/>
                      <a:pt x="0" y="297180"/>
                    </a:cubicBezTo>
                    <a:lnTo>
                      <a:pt x="0" y="297180"/>
                    </a:lnTo>
                  </a:path>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81" name="Freeform 180"/>
              <p:cNvSpPr/>
              <p:nvPr/>
            </p:nvSpPr>
            <p:spPr bwMode="auto">
              <a:xfrm>
                <a:off x="3956012" y="4351318"/>
                <a:ext cx="121920" cy="109521"/>
              </a:xfrm>
              <a:custGeom>
                <a:avLst/>
                <a:gdLst>
                  <a:gd name="connsiteX0" fmla="*/ 121920 w 121920"/>
                  <a:gd name="connsiteY0" fmla="*/ 0 h 198120"/>
                  <a:gd name="connsiteX1" fmla="*/ 0 w 121920"/>
                  <a:gd name="connsiteY1" fmla="*/ 60960 h 198120"/>
                  <a:gd name="connsiteX2" fmla="*/ 68580 w 121920"/>
                  <a:gd name="connsiteY2" fmla="*/ 198120 h 198120"/>
                  <a:gd name="connsiteX3" fmla="*/ 68580 w 121920"/>
                  <a:gd name="connsiteY3" fmla="*/ 198120 h 198120"/>
                </a:gdLst>
                <a:ahLst/>
                <a:cxnLst>
                  <a:cxn ang="0">
                    <a:pos x="connsiteX0" y="connsiteY0"/>
                  </a:cxn>
                  <a:cxn ang="0">
                    <a:pos x="connsiteX1" y="connsiteY1"/>
                  </a:cxn>
                  <a:cxn ang="0">
                    <a:pos x="connsiteX2" y="connsiteY2"/>
                  </a:cxn>
                  <a:cxn ang="0">
                    <a:pos x="connsiteX3" y="connsiteY3"/>
                  </a:cxn>
                </a:cxnLst>
                <a:rect l="l" t="t" r="r" b="b"/>
                <a:pathLst>
                  <a:path w="121920" h="198120">
                    <a:moveTo>
                      <a:pt x="121920" y="0"/>
                    </a:moveTo>
                    <a:lnTo>
                      <a:pt x="0" y="60960"/>
                    </a:lnTo>
                    <a:lnTo>
                      <a:pt x="68580" y="198120"/>
                    </a:lnTo>
                    <a:lnTo>
                      <a:pt x="68580" y="198120"/>
                    </a:lnTo>
                  </a:path>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sp>
          <p:nvSpPr>
            <p:cNvPr id="78" name="Oval 77"/>
            <p:cNvSpPr/>
            <p:nvPr/>
          </p:nvSpPr>
          <p:spPr bwMode="auto">
            <a:xfrm>
              <a:off x="1676400" y="3797187"/>
              <a:ext cx="64933" cy="196671"/>
            </a:xfrm>
            <a:prstGeom prst="ellipse">
              <a:avLst/>
            </a:prstGeom>
            <a:solidFill>
              <a:schemeClr val="bg1">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89" name="TextBox 188"/>
            <p:cNvSpPr txBox="1"/>
            <p:nvPr/>
          </p:nvSpPr>
          <p:spPr>
            <a:xfrm>
              <a:off x="539090" y="3544729"/>
              <a:ext cx="527710" cy="246221"/>
            </a:xfrm>
            <a:prstGeom prst="rect">
              <a:avLst/>
            </a:prstGeom>
            <a:noFill/>
          </p:spPr>
          <p:txBody>
            <a:bodyPr wrap="none" rtlCol="0">
              <a:spAutoFit/>
            </a:bodyPr>
            <a:lstStyle/>
            <a:p>
              <a:pPr algn="ctr"/>
              <a:r>
                <a:rPr lang="en-US" sz="1000" dirty="0">
                  <a:solidFill>
                    <a:schemeClr val="tx1">
                      <a:lumMod val="50000"/>
                    </a:schemeClr>
                  </a:solidFill>
                  <a:latin typeface="Comic Sans MS" panose="030F0702030302020204" pitchFamily="66" charset="0"/>
                </a:rPr>
                <a:t>Force</a:t>
              </a:r>
            </a:p>
          </p:txBody>
        </p:sp>
        <p:sp>
          <p:nvSpPr>
            <p:cNvPr id="190" name="TextBox 189"/>
            <p:cNvSpPr txBox="1"/>
            <p:nvPr/>
          </p:nvSpPr>
          <p:spPr>
            <a:xfrm>
              <a:off x="2133600" y="3257550"/>
              <a:ext cx="463588" cy="246221"/>
            </a:xfrm>
            <a:prstGeom prst="rect">
              <a:avLst/>
            </a:prstGeom>
            <a:noFill/>
          </p:spPr>
          <p:txBody>
            <a:bodyPr wrap="none" rtlCol="0">
              <a:spAutoFit/>
            </a:bodyPr>
            <a:lstStyle/>
            <a:p>
              <a:pPr algn="ctr"/>
              <a:r>
                <a:rPr lang="en-US" sz="1000" dirty="0">
                  <a:solidFill>
                    <a:schemeClr val="tx1">
                      <a:lumMod val="50000"/>
                    </a:schemeClr>
                  </a:solidFill>
                  <a:latin typeface="Comic Sans MS" panose="030F0702030302020204" pitchFamily="66" charset="0"/>
                </a:rPr>
                <a:t>Load</a:t>
              </a:r>
            </a:p>
          </p:txBody>
        </p:sp>
      </p:grpSp>
    </p:spTree>
    <p:extLst>
      <p:ext uri="{BB962C8B-B14F-4D97-AF65-F5344CB8AC3E}">
        <p14:creationId xmlns:p14="http://schemas.microsoft.com/office/powerpoint/2010/main" val="391213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WordArt 6"/>
          <p:cNvSpPr>
            <a:spLocks noChangeArrowheads="1" noChangeShapeType="1" noTextEdit="1"/>
          </p:cNvSpPr>
          <p:nvPr/>
        </p:nvSpPr>
        <p:spPr bwMode="auto">
          <a:xfrm>
            <a:off x="381000" y="990539"/>
            <a:ext cx="2819400" cy="3036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gradFill rotWithShape="1">
                  <a:gsLst>
                    <a:gs pos="0">
                      <a:srgbClr val="FF6600"/>
                    </a:gs>
                    <a:gs pos="100000">
                      <a:srgbClr val="FF0000"/>
                    </a:gs>
                  </a:gsLst>
                  <a:lin ang="5400000" scaled="1"/>
                </a:gradFill>
                <a:effectLst>
                  <a:outerShdw dist="45791" dir="3378596" algn="ctr" rotWithShape="0">
                    <a:srgbClr val="4D4D4D"/>
                  </a:outerShdw>
                </a:effectLst>
                <a:latin typeface="Arial Black"/>
              </a:rPr>
              <a:t>The Problem</a:t>
            </a:r>
          </a:p>
        </p:txBody>
      </p:sp>
      <p:sp>
        <p:nvSpPr>
          <p:cNvPr id="4101" name="Rectangle 8"/>
          <p:cNvSpPr>
            <a:spLocks noChangeArrowheads="1"/>
          </p:cNvSpPr>
          <p:nvPr/>
        </p:nvSpPr>
        <p:spPr bwMode="auto">
          <a:xfrm>
            <a:off x="347663" y="1373920"/>
            <a:ext cx="39798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None/>
            </a:pPr>
            <a:r>
              <a:rPr lang="en-US" sz="2000" dirty="0">
                <a:latin typeface="Comic Sans MS" panose="030F0702030302020204" pitchFamily="66" charset="0"/>
              </a:rPr>
              <a:t>Teamwork is important to solve big problems.  But some people are lousy at teamwork.</a:t>
            </a:r>
          </a:p>
        </p:txBody>
      </p:sp>
      <p:sp>
        <p:nvSpPr>
          <p:cNvPr id="4102" name="WordArt 9"/>
          <p:cNvSpPr>
            <a:spLocks noChangeArrowheads="1" noChangeShapeType="1" noTextEdit="1"/>
          </p:cNvSpPr>
          <p:nvPr/>
        </p:nvSpPr>
        <p:spPr bwMode="auto">
          <a:xfrm>
            <a:off x="457200" y="2993170"/>
            <a:ext cx="2909888"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dirty="0">
                <a:solidFill>
                  <a:srgbClr val="00CC00"/>
                </a:solidFill>
                <a:effectLst>
                  <a:outerShdw dist="45791" dir="3378596" algn="ctr" rotWithShape="0">
                    <a:srgbClr val="4D4D4D"/>
                  </a:outerShdw>
                </a:effectLst>
                <a:latin typeface="Arial Black"/>
              </a:rPr>
              <a:t>Your Mission</a:t>
            </a:r>
          </a:p>
        </p:txBody>
      </p:sp>
      <p:sp>
        <p:nvSpPr>
          <p:cNvPr id="4103" name="Rectangle 10"/>
          <p:cNvSpPr>
            <a:spLocks noChangeArrowheads="1"/>
          </p:cNvSpPr>
          <p:nvPr/>
        </p:nvSpPr>
        <p:spPr bwMode="auto">
          <a:xfrm>
            <a:off x="381000" y="3384887"/>
            <a:ext cx="411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sz="2000" dirty="0">
                <a:latin typeface="Comic Sans MS" panose="030F0702030302020204" pitchFamily="66" charset="0"/>
              </a:rPr>
              <a:t>Build a chain reaction machine that demonstrates team work to deliver candy.</a:t>
            </a:r>
          </a:p>
        </p:txBody>
      </p:sp>
      <p:pic>
        <p:nvPicPr>
          <p:cNvPr id="4104" name="Picture 8" descr="C:\Documents and Settings\Administrator\Desktop\chain\team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71500"/>
            <a:ext cx="43307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Define the problem and mission</a:t>
            </a:r>
          </a:p>
        </p:txBody>
      </p:sp>
      <p:pic>
        <p:nvPicPr>
          <p:cNvPr id="11"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667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Simple Machines</a:t>
            </a:r>
          </a:p>
        </p:txBody>
      </p:sp>
      <p:pic>
        <p:nvPicPr>
          <p:cNvPr id="18436"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73922B61-1B87-48BC-BB72-CE7DD65C8115}"/>
              </a:ext>
            </a:extLst>
          </p:cNvPr>
          <p:cNvSpPr>
            <a:spLocks noChangeArrowheads="1"/>
          </p:cNvSpPr>
          <p:nvPr/>
        </p:nvSpPr>
        <p:spPr bwMode="auto">
          <a:xfrm>
            <a:off x="3657600" y="766763"/>
            <a:ext cx="50292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Build-It-Blocks modules are designed using combinations of simple machines.</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marL="342900" indent="-342900" eaLnBrk="1" hangingPunct="1">
              <a:spcBef>
                <a:spcPct val="0"/>
              </a:spcBef>
              <a:buFont typeface="+mj-lt"/>
              <a:buAutoNum type="arabicPeriod"/>
            </a:pPr>
            <a:r>
              <a:rPr lang="en-US" altLang="en-US" sz="1400" dirty="0">
                <a:solidFill>
                  <a:schemeClr val="tx1">
                    <a:lumMod val="75000"/>
                  </a:schemeClr>
                </a:solidFill>
                <a:latin typeface="Comic Sans MS" panose="030F0702030302020204" pitchFamily="66" charset="0"/>
                <a:cs typeface="Arial" panose="020B0604020202020204" pitchFamily="34" charset="0"/>
              </a:rPr>
              <a:t>Lever 		(Coin Sensor Seesaw, Catapult)</a:t>
            </a:r>
          </a:p>
          <a:p>
            <a:pPr marL="342900" indent="-342900" eaLnBrk="1" hangingPunct="1">
              <a:spcBef>
                <a:spcPct val="0"/>
              </a:spcBef>
              <a:buFont typeface="+mj-lt"/>
              <a:buAutoNum type="arabicPeriod"/>
            </a:pPr>
            <a:endParaRPr lang="en-US" altLang="en-US" sz="1400" dirty="0">
              <a:solidFill>
                <a:schemeClr val="tx1">
                  <a:lumMod val="75000"/>
                </a:schemeClr>
              </a:solidFill>
              <a:latin typeface="Comic Sans MS" panose="030F0702030302020204" pitchFamily="66" charset="0"/>
              <a:cs typeface="Arial" panose="020B0604020202020204" pitchFamily="34" charset="0"/>
            </a:endParaRPr>
          </a:p>
          <a:p>
            <a:pPr marL="342900" indent="-342900" eaLnBrk="1" hangingPunct="1">
              <a:spcBef>
                <a:spcPct val="0"/>
              </a:spcBef>
              <a:buFont typeface="+mj-lt"/>
              <a:buAutoNum type="arabicPeriod"/>
            </a:pPr>
            <a:r>
              <a:rPr lang="en-US" altLang="en-US" sz="1400" dirty="0">
                <a:solidFill>
                  <a:schemeClr val="tx1">
                    <a:lumMod val="75000"/>
                  </a:schemeClr>
                </a:solidFill>
                <a:latin typeface="Comic Sans MS" panose="030F0702030302020204" pitchFamily="66" charset="0"/>
                <a:cs typeface="Arial" panose="020B0604020202020204" pitchFamily="34" charset="0"/>
              </a:rPr>
              <a:t>Inclined plane 	(Coin spillway, Table)</a:t>
            </a:r>
          </a:p>
          <a:p>
            <a:pPr marL="342900" indent="-342900" eaLnBrk="1" hangingPunct="1">
              <a:spcBef>
                <a:spcPct val="0"/>
              </a:spcBef>
              <a:buFont typeface="+mj-lt"/>
              <a:buAutoNum type="arabicPeriod"/>
            </a:pPr>
            <a:endParaRPr lang="en-US" altLang="en-US" sz="1400" dirty="0">
              <a:solidFill>
                <a:schemeClr val="tx1">
                  <a:lumMod val="75000"/>
                </a:schemeClr>
              </a:solidFill>
              <a:latin typeface="Comic Sans MS" panose="030F0702030302020204" pitchFamily="66" charset="0"/>
              <a:cs typeface="Arial" panose="020B0604020202020204" pitchFamily="34" charset="0"/>
            </a:endParaRPr>
          </a:p>
          <a:p>
            <a:pPr marL="342900" indent="-342900" eaLnBrk="1" hangingPunct="1">
              <a:spcBef>
                <a:spcPct val="0"/>
              </a:spcBef>
              <a:buFont typeface="+mj-lt"/>
              <a:buAutoNum type="arabicPeriod"/>
            </a:pPr>
            <a:r>
              <a:rPr lang="en-US" altLang="en-US" sz="1400" dirty="0">
                <a:solidFill>
                  <a:schemeClr val="tx1">
                    <a:lumMod val="75000"/>
                  </a:schemeClr>
                </a:solidFill>
                <a:latin typeface="Comic Sans MS" panose="030F0702030302020204" pitchFamily="66" charset="0"/>
                <a:cs typeface="Arial" panose="020B0604020202020204" pitchFamily="34" charset="0"/>
              </a:rPr>
              <a:t>Wheel + Axle 	</a:t>
            </a:r>
          </a:p>
          <a:p>
            <a:pPr marL="342900" indent="-342900" eaLnBrk="1" hangingPunct="1">
              <a:spcBef>
                <a:spcPct val="0"/>
              </a:spcBef>
              <a:buFont typeface="+mj-lt"/>
              <a:buAutoNum type="arabicPeriod"/>
            </a:pPr>
            <a:endParaRPr lang="en-US" altLang="en-US" sz="1400" dirty="0">
              <a:solidFill>
                <a:schemeClr val="tx1">
                  <a:lumMod val="75000"/>
                </a:schemeClr>
              </a:solidFill>
              <a:latin typeface="Comic Sans MS" panose="030F0702030302020204" pitchFamily="66" charset="0"/>
              <a:cs typeface="Arial" panose="020B0604020202020204" pitchFamily="34" charset="0"/>
            </a:endParaRPr>
          </a:p>
          <a:p>
            <a:pPr marL="342900" indent="-342900" eaLnBrk="1" hangingPunct="1">
              <a:spcBef>
                <a:spcPct val="0"/>
              </a:spcBef>
              <a:buFont typeface="+mj-lt"/>
              <a:buAutoNum type="arabicPeriod"/>
            </a:pPr>
            <a:r>
              <a:rPr lang="en-US" altLang="en-US" sz="1400" dirty="0">
                <a:solidFill>
                  <a:schemeClr val="tx1">
                    <a:lumMod val="75000"/>
                  </a:schemeClr>
                </a:solidFill>
                <a:latin typeface="Comic Sans MS" panose="030F0702030302020204" pitchFamily="66" charset="0"/>
                <a:cs typeface="Arial" panose="020B0604020202020204" pitchFamily="34" charset="0"/>
              </a:rPr>
              <a:t>Wedge</a:t>
            </a:r>
          </a:p>
          <a:p>
            <a:pPr marL="342900" indent="-342900" eaLnBrk="1" hangingPunct="1">
              <a:spcBef>
                <a:spcPct val="0"/>
              </a:spcBef>
              <a:buFont typeface="+mj-lt"/>
              <a:buAutoNum type="arabicPeriod"/>
            </a:pPr>
            <a:endParaRPr lang="en-US" altLang="en-US" sz="1400" dirty="0">
              <a:solidFill>
                <a:schemeClr val="tx1">
                  <a:lumMod val="75000"/>
                </a:schemeClr>
              </a:solidFill>
              <a:latin typeface="Comic Sans MS" panose="030F0702030302020204" pitchFamily="66" charset="0"/>
              <a:cs typeface="Arial" panose="020B0604020202020204" pitchFamily="34" charset="0"/>
            </a:endParaRPr>
          </a:p>
          <a:p>
            <a:pPr marL="342900" indent="-342900" eaLnBrk="1" hangingPunct="1">
              <a:spcBef>
                <a:spcPct val="0"/>
              </a:spcBef>
              <a:buFont typeface="+mj-lt"/>
              <a:buAutoNum type="arabicPeriod"/>
            </a:pPr>
            <a:r>
              <a:rPr lang="en-US" altLang="en-US" sz="1400" dirty="0">
                <a:solidFill>
                  <a:schemeClr val="tx1">
                    <a:lumMod val="75000"/>
                  </a:schemeClr>
                </a:solidFill>
                <a:latin typeface="Comic Sans MS" panose="030F0702030302020204" pitchFamily="66" charset="0"/>
                <a:cs typeface="Arial" panose="020B0604020202020204" pitchFamily="34" charset="0"/>
              </a:rPr>
              <a:t>Pulley 		(Catapult trigger)</a:t>
            </a:r>
          </a:p>
          <a:p>
            <a:pPr marL="342900" indent="-342900" eaLnBrk="1" hangingPunct="1">
              <a:spcBef>
                <a:spcPct val="0"/>
              </a:spcBef>
              <a:buFont typeface="+mj-lt"/>
              <a:buAutoNum type="arabicPeriod"/>
            </a:pPr>
            <a:endParaRPr lang="en-US" altLang="en-US" sz="1400" dirty="0">
              <a:solidFill>
                <a:schemeClr val="tx1">
                  <a:lumMod val="75000"/>
                </a:schemeClr>
              </a:solidFill>
              <a:latin typeface="Comic Sans MS" panose="030F0702030302020204" pitchFamily="66" charset="0"/>
              <a:cs typeface="Arial" panose="020B0604020202020204" pitchFamily="34" charset="0"/>
            </a:endParaRPr>
          </a:p>
          <a:p>
            <a:pPr marL="342900" indent="-342900" eaLnBrk="1" hangingPunct="1">
              <a:spcBef>
                <a:spcPct val="0"/>
              </a:spcBef>
              <a:buFont typeface="+mj-lt"/>
              <a:buAutoNum type="arabicPeriod"/>
            </a:pPr>
            <a:r>
              <a:rPr lang="en-US" altLang="en-US" sz="1400" dirty="0">
                <a:solidFill>
                  <a:schemeClr val="tx1">
                    <a:lumMod val="75000"/>
                  </a:schemeClr>
                </a:solidFill>
                <a:latin typeface="Comic Sans MS" panose="030F0702030302020204" pitchFamily="66" charset="0"/>
                <a:cs typeface="Arial" panose="020B0604020202020204" pitchFamily="34" charset="0"/>
              </a:rPr>
              <a:t>Screw</a:t>
            </a:r>
          </a:p>
        </p:txBody>
      </p:sp>
      <p:grpSp>
        <p:nvGrpSpPr>
          <p:cNvPr id="16" name="Group 15"/>
          <p:cNvGrpSpPr/>
          <p:nvPr/>
        </p:nvGrpSpPr>
        <p:grpSpPr>
          <a:xfrm>
            <a:off x="443994" y="819150"/>
            <a:ext cx="1280077" cy="757507"/>
            <a:chOff x="4407092" y="430456"/>
            <a:chExt cx="2202038" cy="1303094"/>
          </a:xfrm>
        </p:grpSpPr>
        <p:sp>
          <p:nvSpPr>
            <p:cNvPr id="17" name="Isosceles Triangle 16"/>
            <p:cNvSpPr/>
            <p:nvPr/>
          </p:nvSpPr>
          <p:spPr bwMode="auto">
            <a:xfrm>
              <a:off x="5295550" y="1473451"/>
              <a:ext cx="381000" cy="260099"/>
            </a:xfrm>
            <a:prstGeom prst="triangle">
              <a:avLst/>
            </a:prstGeom>
            <a:solidFill>
              <a:schemeClr val="bg1">
                <a:lumMod val="7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18" name="Rectangle 17"/>
            <p:cNvSpPr/>
            <p:nvPr/>
          </p:nvSpPr>
          <p:spPr bwMode="auto">
            <a:xfrm>
              <a:off x="4533550" y="1413000"/>
              <a:ext cx="1828800" cy="60451"/>
            </a:xfrm>
            <a:prstGeom prst="rect">
              <a:avLst/>
            </a:prstGeom>
            <a:solidFill>
              <a:schemeClr val="bg1">
                <a:lumMod val="7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19" name="Rectangle 18"/>
            <p:cNvSpPr/>
            <p:nvPr/>
          </p:nvSpPr>
          <p:spPr bwMode="auto">
            <a:xfrm>
              <a:off x="4603362" y="1123950"/>
              <a:ext cx="304800" cy="289050"/>
            </a:xfrm>
            <a:prstGeom prst="rect">
              <a:avLst/>
            </a:prstGeom>
            <a:solidFill>
              <a:srgbClr val="00B05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20" name="TextBox 19"/>
            <p:cNvSpPr txBox="1"/>
            <p:nvPr/>
          </p:nvSpPr>
          <p:spPr>
            <a:xfrm>
              <a:off x="4407092" y="775273"/>
              <a:ext cx="703727" cy="370615"/>
            </a:xfrm>
            <a:prstGeom prst="rect">
              <a:avLst/>
            </a:prstGeom>
            <a:noFill/>
          </p:spPr>
          <p:txBody>
            <a:bodyPr wrap="none" rtlCol="0">
              <a:spAutoFit/>
            </a:bodyPr>
            <a:lstStyle/>
            <a:p>
              <a:pPr algn="ctr"/>
              <a:r>
                <a:rPr lang="en-US" sz="800" dirty="0">
                  <a:solidFill>
                    <a:schemeClr val="tx1">
                      <a:lumMod val="50000"/>
                    </a:schemeClr>
                  </a:solidFill>
                  <a:latin typeface="Comic Sans MS" panose="030F0702030302020204" pitchFamily="66" charset="0"/>
                </a:rPr>
                <a:t>Load</a:t>
              </a:r>
            </a:p>
          </p:txBody>
        </p:sp>
        <p:sp>
          <p:nvSpPr>
            <p:cNvPr id="21" name="TextBox 20"/>
            <p:cNvSpPr txBox="1"/>
            <p:nvPr/>
          </p:nvSpPr>
          <p:spPr>
            <a:xfrm>
              <a:off x="5817161" y="775273"/>
              <a:ext cx="791969" cy="370615"/>
            </a:xfrm>
            <a:prstGeom prst="rect">
              <a:avLst/>
            </a:prstGeom>
            <a:noFill/>
          </p:spPr>
          <p:txBody>
            <a:bodyPr wrap="none" rtlCol="0">
              <a:spAutoFit/>
            </a:bodyPr>
            <a:lstStyle/>
            <a:p>
              <a:pPr algn="ctr"/>
              <a:r>
                <a:rPr lang="en-US" sz="800" dirty="0">
                  <a:solidFill>
                    <a:schemeClr val="tx1">
                      <a:lumMod val="50000"/>
                    </a:schemeClr>
                  </a:solidFill>
                  <a:latin typeface="Comic Sans MS" panose="030F0702030302020204" pitchFamily="66" charset="0"/>
                </a:rPr>
                <a:t>Force</a:t>
              </a:r>
            </a:p>
          </p:txBody>
        </p:sp>
        <p:cxnSp>
          <p:nvCxnSpPr>
            <p:cNvPr id="22" name="Straight Arrow Connector 21"/>
            <p:cNvCxnSpPr/>
            <p:nvPr/>
          </p:nvCxnSpPr>
          <p:spPr bwMode="auto">
            <a:xfrm>
              <a:off x="6213145" y="1123950"/>
              <a:ext cx="0" cy="304799"/>
            </a:xfrm>
            <a:prstGeom prst="straightConnector1">
              <a:avLst/>
            </a:prstGeom>
            <a:noFill/>
            <a:ln w="12700" cap="flat" cmpd="sng" algn="ctr">
              <a:solidFill>
                <a:srgbClr val="333333"/>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5003741" y="430456"/>
              <a:ext cx="933801" cy="370615"/>
            </a:xfrm>
            <a:prstGeom prst="rect">
              <a:avLst/>
            </a:prstGeom>
            <a:noFill/>
          </p:spPr>
          <p:txBody>
            <a:bodyPr wrap="square" rtlCol="0">
              <a:spAutoFit/>
            </a:bodyPr>
            <a:lstStyle/>
            <a:p>
              <a:pPr algn="ctr"/>
              <a:r>
                <a:rPr lang="en-US" sz="800" b="1" dirty="0">
                  <a:solidFill>
                    <a:schemeClr val="tx1">
                      <a:lumMod val="50000"/>
                    </a:schemeClr>
                  </a:solidFill>
                  <a:latin typeface="Comic Sans MS" panose="030F0702030302020204" pitchFamily="66" charset="0"/>
                </a:rPr>
                <a:t>Lever</a:t>
              </a:r>
            </a:p>
          </p:txBody>
        </p:sp>
        <p:cxnSp>
          <p:nvCxnSpPr>
            <p:cNvPr id="24" name="Straight Arrow Connector 23"/>
            <p:cNvCxnSpPr/>
            <p:nvPr/>
          </p:nvCxnSpPr>
          <p:spPr bwMode="auto">
            <a:xfrm flipV="1">
              <a:off x="4495800" y="1162051"/>
              <a:ext cx="0" cy="190499"/>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 name="Group 24"/>
          <p:cNvGrpSpPr/>
          <p:nvPr/>
        </p:nvGrpSpPr>
        <p:grpSpPr>
          <a:xfrm>
            <a:off x="2255481" y="844016"/>
            <a:ext cx="783720" cy="933727"/>
            <a:chOff x="7013543" y="464560"/>
            <a:chExt cx="1348186" cy="1606234"/>
          </a:xfrm>
        </p:grpSpPr>
        <p:grpSp>
          <p:nvGrpSpPr>
            <p:cNvPr id="26" name="Group 25"/>
            <p:cNvGrpSpPr/>
            <p:nvPr/>
          </p:nvGrpSpPr>
          <p:grpSpPr>
            <a:xfrm>
              <a:off x="7036343" y="823799"/>
              <a:ext cx="1325386" cy="1246995"/>
              <a:chOff x="6960143" y="823799"/>
              <a:chExt cx="1325386" cy="1246995"/>
            </a:xfrm>
          </p:grpSpPr>
          <p:sp>
            <p:nvSpPr>
              <p:cNvPr id="29" name="Rectangle 28"/>
              <p:cNvSpPr/>
              <p:nvPr/>
            </p:nvSpPr>
            <p:spPr bwMode="auto">
              <a:xfrm>
                <a:off x="7162800" y="1428750"/>
                <a:ext cx="304800" cy="289050"/>
              </a:xfrm>
              <a:prstGeom prst="rect">
                <a:avLst/>
              </a:prstGeom>
              <a:solidFill>
                <a:srgbClr val="00B05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30" name="TextBox 29"/>
              <p:cNvSpPr txBox="1"/>
              <p:nvPr/>
            </p:nvSpPr>
            <p:spPr>
              <a:xfrm>
                <a:off x="6960143" y="1700179"/>
                <a:ext cx="703727" cy="370615"/>
              </a:xfrm>
              <a:prstGeom prst="rect">
                <a:avLst/>
              </a:prstGeom>
              <a:noFill/>
            </p:spPr>
            <p:txBody>
              <a:bodyPr wrap="none" rtlCol="0">
                <a:spAutoFit/>
              </a:bodyPr>
              <a:lstStyle/>
              <a:p>
                <a:pPr algn="ctr"/>
                <a:r>
                  <a:rPr lang="en-US" sz="800" dirty="0">
                    <a:solidFill>
                      <a:schemeClr val="tx1">
                        <a:lumMod val="50000"/>
                      </a:schemeClr>
                    </a:solidFill>
                    <a:latin typeface="Comic Sans MS" panose="030F0702030302020204" pitchFamily="66" charset="0"/>
                  </a:rPr>
                  <a:t>Load</a:t>
                </a:r>
              </a:p>
            </p:txBody>
          </p:sp>
          <p:sp>
            <p:nvSpPr>
              <p:cNvPr id="31" name="TextBox 30"/>
              <p:cNvSpPr txBox="1"/>
              <p:nvPr/>
            </p:nvSpPr>
            <p:spPr>
              <a:xfrm>
                <a:off x="7493561" y="1700179"/>
                <a:ext cx="791968" cy="370615"/>
              </a:xfrm>
              <a:prstGeom prst="rect">
                <a:avLst/>
              </a:prstGeom>
              <a:noFill/>
            </p:spPr>
            <p:txBody>
              <a:bodyPr wrap="none" rtlCol="0">
                <a:spAutoFit/>
              </a:bodyPr>
              <a:lstStyle/>
              <a:p>
                <a:pPr algn="ctr"/>
                <a:r>
                  <a:rPr lang="en-US" sz="800" dirty="0">
                    <a:solidFill>
                      <a:schemeClr val="tx1">
                        <a:lumMod val="50000"/>
                      </a:schemeClr>
                    </a:solidFill>
                    <a:latin typeface="Comic Sans MS" panose="030F0702030302020204" pitchFamily="66" charset="0"/>
                  </a:rPr>
                  <a:t>Force</a:t>
                </a:r>
              </a:p>
            </p:txBody>
          </p:sp>
          <p:cxnSp>
            <p:nvCxnSpPr>
              <p:cNvPr id="32" name="Straight Arrow Connector 31"/>
              <p:cNvCxnSpPr/>
              <p:nvPr/>
            </p:nvCxnSpPr>
            <p:spPr bwMode="auto">
              <a:xfrm>
                <a:off x="7924800" y="1123950"/>
                <a:ext cx="0" cy="576229"/>
              </a:xfrm>
              <a:prstGeom prst="straightConnector1">
                <a:avLst/>
              </a:prstGeom>
              <a:noFill/>
              <a:ln w="12700" cap="flat" cmpd="sng" algn="ctr">
                <a:solidFill>
                  <a:srgbClr val="333333"/>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3" name="Group 32"/>
              <p:cNvGrpSpPr/>
              <p:nvPr/>
            </p:nvGrpSpPr>
            <p:grpSpPr>
              <a:xfrm>
                <a:off x="7309510" y="823799"/>
                <a:ext cx="615290" cy="524102"/>
                <a:chOff x="7315200" y="895350"/>
                <a:chExt cx="381000" cy="381000"/>
              </a:xfrm>
            </p:grpSpPr>
            <p:sp>
              <p:nvSpPr>
                <p:cNvPr id="35" name="Oval 34"/>
                <p:cNvSpPr/>
                <p:nvPr/>
              </p:nvSpPr>
              <p:spPr bwMode="auto">
                <a:xfrm>
                  <a:off x="7315200" y="895350"/>
                  <a:ext cx="381000" cy="381000"/>
                </a:xfrm>
                <a:prstGeom prst="ellipse">
                  <a:avLst/>
                </a:prstGeom>
                <a:solidFill>
                  <a:schemeClr val="bg1">
                    <a:lumMod val="7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36" name="Oval 35"/>
                <p:cNvSpPr/>
                <p:nvPr/>
              </p:nvSpPr>
              <p:spPr bwMode="auto">
                <a:xfrm>
                  <a:off x="7467600" y="1047750"/>
                  <a:ext cx="76200" cy="76200"/>
                </a:xfrm>
                <a:prstGeom prst="ellipse">
                  <a:avLst/>
                </a:prstGeom>
                <a:solidFill>
                  <a:schemeClr val="tx1"/>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grpSp>
          <p:cxnSp>
            <p:nvCxnSpPr>
              <p:cNvPr id="34" name="Straight Connector 33"/>
              <p:cNvCxnSpPr>
                <a:stCxn id="35" idx="2"/>
                <a:endCxn id="29" idx="0"/>
              </p:cNvCxnSpPr>
              <p:nvPr/>
            </p:nvCxnSpPr>
            <p:spPr bwMode="auto">
              <a:xfrm>
                <a:off x="7309510" y="1085850"/>
                <a:ext cx="5690" cy="342900"/>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7" name="Straight Arrow Connector 26"/>
            <p:cNvCxnSpPr/>
            <p:nvPr/>
          </p:nvCxnSpPr>
          <p:spPr bwMode="auto">
            <a:xfrm flipV="1">
              <a:off x="7013543" y="1466851"/>
              <a:ext cx="0" cy="190499"/>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7228626" y="464560"/>
              <a:ext cx="964657" cy="370615"/>
            </a:xfrm>
            <a:prstGeom prst="rect">
              <a:avLst/>
            </a:prstGeom>
            <a:noFill/>
          </p:spPr>
          <p:txBody>
            <a:bodyPr wrap="square" rtlCol="0">
              <a:spAutoFit/>
            </a:bodyPr>
            <a:lstStyle/>
            <a:p>
              <a:pPr algn="ctr"/>
              <a:r>
                <a:rPr lang="en-US" sz="800" b="1" dirty="0">
                  <a:solidFill>
                    <a:schemeClr val="tx1">
                      <a:lumMod val="50000"/>
                    </a:schemeClr>
                  </a:solidFill>
                  <a:latin typeface="Comic Sans MS" panose="030F0702030302020204" pitchFamily="66" charset="0"/>
                </a:rPr>
                <a:t>Pulley</a:t>
              </a:r>
            </a:p>
          </p:txBody>
        </p:sp>
      </p:grpSp>
      <p:grpSp>
        <p:nvGrpSpPr>
          <p:cNvPr id="37" name="Group 36"/>
          <p:cNvGrpSpPr/>
          <p:nvPr/>
        </p:nvGrpSpPr>
        <p:grpSpPr>
          <a:xfrm>
            <a:off x="533400" y="2266950"/>
            <a:ext cx="1159050" cy="674037"/>
            <a:chOff x="4375595" y="1793245"/>
            <a:chExt cx="1993843" cy="1159505"/>
          </a:xfrm>
        </p:grpSpPr>
        <p:sp>
          <p:nvSpPr>
            <p:cNvPr id="38" name="Right Triangle 37"/>
            <p:cNvSpPr/>
            <p:nvPr/>
          </p:nvSpPr>
          <p:spPr bwMode="auto">
            <a:xfrm flipH="1">
              <a:off x="4495800" y="2495550"/>
              <a:ext cx="1873638" cy="457200"/>
            </a:xfrm>
            <a:prstGeom prst="rtTriangle">
              <a:avLst/>
            </a:prstGeom>
            <a:solidFill>
              <a:schemeClr val="bg1">
                <a:lumMod val="7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39" name="Rectangle 38"/>
            <p:cNvSpPr/>
            <p:nvPr/>
          </p:nvSpPr>
          <p:spPr bwMode="auto">
            <a:xfrm rot="20815361">
              <a:off x="5528161" y="2356264"/>
              <a:ext cx="304800" cy="289050"/>
            </a:xfrm>
            <a:prstGeom prst="rect">
              <a:avLst/>
            </a:prstGeom>
            <a:solidFill>
              <a:srgbClr val="00B05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40" name="TextBox 39"/>
            <p:cNvSpPr txBox="1"/>
            <p:nvPr/>
          </p:nvSpPr>
          <p:spPr>
            <a:xfrm>
              <a:off x="5388281" y="1939842"/>
              <a:ext cx="703727" cy="370615"/>
            </a:xfrm>
            <a:prstGeom prst="rect">
              <a:avLst/>
            </a:prstGeom>
            <a:noFill/>
          </p:spPr>
          <p:txBody>
            <a:bodyPr wrap="none" rtlCol="0">
              <a:spAutoFit/>
            </a:bodyPr>
            <a:lstStyle/>
            <a:p>
              <a:pPr algn="ctr"/>
              <a:r>
                <a:rPr lang="en-US" sz="800" dirty="0">
                  <a:solidFill>
                    <a:schemeClr val="tx1">
                      <a:lumMod val="50000"/>
                    </a:schemeClr>
                  </a:solidFill>
                  <a:latin typeface="Comic Sans MS" panose="030F0702030302020204" pitchFamily="66" charset="0"/>
                </a:rPr>
                <a:t>Load</a:t>
              </a:r>
            </a:p>
          </p:txBody>
        </p:sp>
        <p:sp>
          <p:nvSpPr>
            <p:cNvPr id="41" name="TextBox 40"/>
            <p:cNvSpPr txBox="1"/>
            <p:nvPr/>
          </p:nvSpPr>
          <p:spPr>
            <a:xfrm>
              <a:off x="4521760" y="2495550"/>
              <a:ext cx="791969" cy="370615"/>
            </a:xfrm>
            <a:prstGeom prst="rect">
              <a:avLst/>
            </a:prstGeom>
            <a:noFill/>
          </p:spPr>
          <p:txBody>
            <a:bodyPr wrap="none" rtlCol="0">
              <a:spAutoFit/>
            </a:bodyPr>
            <a:lstStyle/>
            <a:p>
              <a:pPr algn="ctr"/>
              <a:r>
                <a:rPr lang="en-US" sz="800" dirty="0">
                  <a:solidFill>
                    <a:schemeClr val="tx1">
                      <a:lumMod val="50000"/>
                    </a:schemeClr>
                  </a:solidFill>
                  <a:latin typeface="Comic Sans MS" panose="030F0702030302020204" pitchFamily="66" charset="0"/>
                </a:rPr>
                <a:t>Force</a:t>
              </a:r>
            </a:p>
          </p:txBody>
        </p:sp>
        <p:cxnSp>
          <p:nvCxnSpPr>
            <p:cNvPr id="42" name="Straight Arrow Connector 41"/>
            <p:cNvCxnSpPr>
              <a:endCxn id="39" idx="1"/>
            </p:cNvCxnSpPr>
            <p:nvPr/>
          </p:nvCxnSpPr>
          <p:spPr bwMode="auto">
            <a:xfrm flipV="1">
              <a:off x="5163511" y="2535272"/>
              <a:ext cx="368602" cy="70984"/>
            </a:xfrm>
            <a:prstGeom prst="straightConnector1">
              <a:avLst/>
            </a:prstGeom>
            <a:noFill/>
            <a:ln w="12700" cap="flat" cmpd="sng" algn="ctr">
              <a:solidFill>
                <a:srgbClr val="333333"/>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flipV="1">
              <a:off x="5917895" y="2343150"/>
              <a:ext cx="444455" cy="105491"/>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43"/>
            <p:cNvSpPr txBox="1"/>
            <p:nvPr/>
          </p:nvSpPr>
          <p:spPr>
            <a:xfrm>
              <a:off x="4375595" y="1793245"/>
              <a:ext cx="996027" cy="582394"/>
            </a:xfrm>
            <a:prstGeom prst="rect">
              <a:avLst/>
            </a:prstGeom>
            <a:noFill/>
          </p:spPr>
          <p:txBody>
            <a:bodyPr wrap="none" rtlCol="0">
              <a:spAutoFit/>
            </a:bodyPr>
            <a:lstStyle/>
            <a:p>
              <a:pPr algn="ctr"/>
              <a:r>
                <a:rPr lang="en-US" sz="800" b="1" dirty="0">
                  <a:solidFill>
                    <a:schemeClr val="tx1">
                      <a:lumMod val="50000"/>
                    </a:schemeClr>
                  </a:solidFill>
                  <a:latin typeface="Comic Sans MS" panose="030F0702030302020204" pitchFamily="66" charset="0"/>
                </a:rPr>
                <a:t>Inclined</a:t>
              </a:r>
            </a:p>
            <a:p>
              <a:pPr algn="ctr"/>
              <a:r>
                <a:rPr lang="en-US" sz="800" b="1" dirty="0">
                  <a:solidFill>
                    <a:schemeClr val="tx1">
                      <a:lumMod val="50000"/>
                    </a:schemeClr>
                  </a:solidFill>
                  <a:latin typeface="Comic Sans MS" panose="030F0702030302020204" pitchFamily="66" charset="0"/>
                </a:rPr>
                <a:t>Plane</a:t>
              </a:r>
            </a:p>
          </p:txBody>
        </p:sp>
      </p:grpSp>
      <p:grpSp>
        <p:nvGrpSpPr>
          <p:cNvPr id="45" name="Group 44"/>
          <p:cNvGrpSpPr/>
          <p:nvPr/>
        </p:nvGrpSpPr>
        <p:grpSpPr>
          <a:xfrm>
            <a:off x="2232451" y="2400127"/>
            <a:ext cx="1051325" cy="685800"/>
            <a:chOff x="7239000" y="2018444"/>
            <a:chExt cx="1808530" cy="1179740"/>
          </a:xfrm>
        </p:grpSpPr>
        <p:sp>
          <p:nvSpPr>
            <p:cNvPr id="46" name="Right Triangle 45"/>
            <p:cNvSpPr/>
            <p:nvPr/>
          </p:nvSpPr>
          <p:spPr bwMode="auto">
            <a:xfrm flipH="1">
              <a:off x="7239000" y="2724149"/>
              <a:ext cx="1066800" cy="246221"/>
            </a:xfrm>
            <a:prstGeom prst="rtTriangle">
              <a:avLst/>
            </a:prstGeom>
            <a:solidFill>
              <a:schemeClr val="bg1">
                <a:lumMod val="7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47" name="Rectangle 46"/>
            <p:cNvSpPr/>
            <p:nvPr/>
          </p:nvSpPr>
          <p:spPr bwMode="auto">
            <a:xfrm rot="20815361">
              <a:off x="7572549" y="2556765"/>
              <a:ext cx="304800" cy="289050"/>
            </a:xfrm>
            <a:prstGeom prst="rect">
              <a:avLst/>
            </a:prstGeom>
            <a:solidFill>
              <a:srgbClr val="00B05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48" name="TextBox 47"/>
            <p:cNvSpPr txBox="1"/>
            <p:nvPr/>
          </p:nvSpPr>
          <p:spPr>
            <a:xfrm>
              <a:off x="8255561" y="2827569"/>
              <a:ext cx="791969" cy="370615"/>
            </a:xfrm>
            <a:prstGeom prst="rect">
              <a:avLst/>
            </a:prstGeom>
            <a:noFill/>
          </p:spPr>
          <p:txBody>
            <a:bodyPr wrap="none" rtlCol="0">
              <a:spAutoFit/>
            </a:bodyPr>
            <a:lstStyle/>
            <a:p>
              <a:pPr algn="ctr"/>
              <a:r>
                <a:rPr lang="en-US" sz="800" dirty="0">
                  <a:solidFill>
                    <a:schemeClr val="tx1">
                      <a:lumMod val="50000"/>
                    </a:schemeClr>
                  </a:solidFill>
                  <a:latin typeface="Comic Sans MS" panose="030F0702030302020204" pitchFamily="66" charset="0"/>
                </a:rPr>
                <a:t>Force</a:t>
              </a:r>
            </a:p>
          </p:txBody>
        </p:sp>
        <p:cxnSp>
          <p:nvCxnSpPr>
            <p:cNvPr id="49" name="Straight Arrow Connector 48"/>
            <p:cNvCxnSpPr/>
            <p:nvPr/>
          </p:nvCxnSpPr>
          <p:spPr bwMode="auto">
            <a:xfrm flipH="1">
              <a:off x="8305800" y="2823187"/>
              <a:ext cx="533400" cy="0"/>
            </a:xfrm>
            <a:prstGeom prst="straightConnector1">
              <a:avLst/>
            </a:prstGeom>
            <a:noFill/>
            <a:ln w="12700" cap="flat" cmpd="sng" algn="ctr">
              <a:solidFill>
                <a:srgbClr val="333333"/>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49"/>
            <p:cNvSpPr txBox="1"/>
            <p:nvPr/>
          </p:nvSpPr>
          <p:spPr>
            <a:xfrm>
              <a:off x="7768766" y="2411691"/>
              <a:ext cx="703727" cy="370615"/>
            </a:xfrm>
            <a:prstGeom prst="rect">
              <a:avLst/>
            </a:prstGeom>
            <a:noFill/>
          </p:spPr>
          <p:txBody>
            <a:bodyPr wrap="none" rtlCol="0">
              <a:spAutoFit/>
            </a:bodyPr>
            <a:lstStyle/>
            <a:p>
              <a:pPr algn="ctr"/>
              <a:r>
                <a:rPr lang="en-US" sz="800" dirty="0">
                  <a:solidFill>
                    <a:schemeClr val="tx1">
                      <a:lumMod val="50000"/>
                    </a:schemeClr>
                  </a:solidFill>
                  <a:latin typeface="Comic Sans MS" panose="030F0702030302020204" pitchFamily="66" charset="0"/>
                </a:rPr>
                <a:t>Load</a:t>
              </a:r>
            </a:p>
          </p:txBody>
        </p:sp>
        <p:grpSp>
          <p:nvGrpSpPr>
            <p:cNvPr id="51" name="Group 50"/>
            <p:cNvGrpSpPr/>
            <p:nvPr/>
          </p:nvGrpSpPr>
          <p:grpSpPr>
            <a:xfrm>
              <a:off x="7378624" y="2266950"/>
              <a:ext cx="165176" cy="554624"/>
              <a:chOff x="7156412" y="3312526"/>
              <a:chExt cx="165176" cy="554624"/>
            </a:xfrm>
          </p:grpSpPr>
          <p:cxnSp>
            <p:nvCxnSpPr>
              <p:cNvPr id="54" name="Straight Connector 53"/>
              <p:cNvCxnSpPr/>
              <p:nvPr/>
            </p:nvCxnSpPr>
            <p:spPr bwMode="auto">
              <a:xfrm>
                <a:off x="7315200" y="3312526"/>
                <a:ext cx="0" cy="554624"/>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flipH="1">
                <a:off x="7156412" y="3388726"/>
                <a:ext cx="158788" cy="173624"/>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a:off x="7162800" y="3541126"/>
                <a:ext cx="158788" cy="173624"/>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flipH="1">
                <a:off x="7162800" y="3693526"/>
                <a:ext cx="158788" cy="173624"/>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2" name="Straight Arrow Connector 51"/>
            <p:cNvCxnSpPr/>
            <p:nvPr/>
          </p:nvCxnSpPr>
          <p:spPr bwMode="auto">
            <a:xfrm flipV="1">
              <a:off x="7696200" y="2203752"/>
              <a:ext cx="0" cy="291799"/>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Box 52"/>
            <p:cNvSpPr txBox="1"/>
            <p:nvPr/>
          </p:nvSpPr>
          <p:spPr>
            <a:xfrm>
              <a:off x="7824853" y="2018444"/>
              <a:ext cx="899513" cy="370615"/>
            </a:xfrm>
            <a:prstGeom prst="rect">
              <a:avLst/>
            </a:prstGeom>
            <a:noFill/>
          </p:spPr>
          <p:txBody>
            <a:bodyPr wrap="none" rtlCol="0">
              <a:spAutoFit/>
            </a:bodyPr>
            <a:lstStyle/>
            <a:p>
              <a:pPr algn="ctr"/>
              <a:r>
                <a:rPr lang="en-US" sz="800" b="1" dirty="0">
                  <a:solidFill>
                    <a:schemeClr val="tx1">
                      <a:lumMod val="50000"/>
                    </a:schemeClr>
                  </a:solidFill>
                  <a:latin typeface="Comic Sans MS" panose="030F0702030302020204" pitchFamily="66" charset="0"/>
                </a:rPr>
                <a:t>Wedge</a:t>
              </a:r>
            </a:p>
          </p:txBody>
        </p:sp>
      </p:grpSp>
      <p:grpSp>
        <p:nvGrpSpPr>
          <p:cNvPr id="58" name="Group 57"/>
          <p:cNvGrpSpPr/>
          <p:nvPr/>
        </p:nvGrpSpPr>
        <p:grpSpPr>
          <a:xfrm>
            <a:off x="1975174" y="3734722"/>
            <a:ext cx="1279448" cy="1046828"/>
            <a:chOff x="3024512" y="2724150"/>
            <a:chExt cx="2200957" cy="1800794"/>
          </a:xfrm>
        </p:grpSpPr>
        <p:sp>
          <p:nvSpPr>
            <p:cNvPr id="59" name="TextBox 58"/>
            <p:cNvSpPr txBox="1"/>
            <p:nvPr/>
          </p:nvSpPr>
          <p:spPr>
            <a:xfrm>
              <a:off x="3024512" y="2724150"/>
              <a:ext cx="836090" cy="370615"/>
            </a:xfrm>
            <a:prstGeom prst="rect">
              <a:avLst/>
            </a:prstGeom>
            <a:noFill/>
          </p:spPr>
          <p:txBody>
            <a:bodyPr wrap="none" rtlCol="0">
              <a:spAutoFit/>
            </a:bodyPr>
            <a:lstStyle/>
            <a:p>
              <a:pPr algn="ctr"/>
              <a:r>
                <a:rPr lang="en-US" sz="800" b="1" dirty="0">
                  <a:solidFill>
                    <a:schemeClr val="tx1">
                      <a:lumMod val="50000"/>
                    </a:schemeClr>
                  </a:solidFill>
                  <a:latin typeface="Comic Sans MS" panose="030F0702030302020204" pitchFamily="66" charset="0"/>
                </a:rPr>
                <a:t>Screw</a:t>
              </a:r>
            </a:p>
          </p:txBody>
        </p:sp>
        <p:grpSp>
          <p:nvGrpSpPr>
            <p:cNvPr id="60" name="Group 59"/>
            <p:cNvGrpSpPr/>
            <p:nvPr/>
          </p:nvGrpSpPr>
          <p:grpSpPr>
            <a:xfrm>
              <a:off x="3814019" y="2800350"/>
              <a:ext cx="753269" cy="1296889"/>
              <a:chOff x="3737819" y="2800350"/>
              <a:chExt cx="753269" cy="1296889"/>
            </a:xfrm>
            <a:solidFill>
              <a:schemeClr val="bg1">
                <a:lumMod val="75000"/>
              </a:schemeClr>
            </a:solidFill>
          </p:grpSpPr>
          <p:sp>
            <p:nvSpPr>
              <p:cNvPr id="71" name="Freeform 70"/>
              <p:cNvSpPr/>
              <p:nvPr/>
            </p:nvSpPr>
            <p:spPr bwMode="auto">
              <a:xfrm rot="21011883">
                <a:off x="3832451" y="3725858"/>
                <a:ext cx="526153" cy="142658"/>
              </a:xfrm>
              <a:custGeom>
                <a:avLst/>
                <a:gdLst>
                  <a:gd name="connsiteX0" fmla="*/ 0 w 937260"/>
                  <a:gd name="connsiteY0" fmla="*/ 137160 h 251460"/>
                  <a:gd name="connsiteX1" fmla="*/ 137160 w 937260"/>
                  <a:gd name="connsiteY1" fmla="*/ 0 h 251460"/>
                  <a:gd name="connsiteX2" fmla="*/ 800100 w 937260"/>
                  <a:gd name="connsiteY2" fmla="*/ 0 h 251460"/>
                  <a:gd name="connsiteX3" fmla="*/ 937260 w 937260"/>
                  <a:gd name="connsiteY3" fmla="*/ 137160 h 251460"/>
                  <a:gd name="connsiteX4" fmla="*/ 822960 w 937260"/>
                  <a:gd name="connsiteY4" fmla="*/ 251460 h 251460"/>
                  <a:gd name="connsiteX5" fmla="*/ 167640 w 937260"/>
                  <a:gd name="connsiteY5" fmla="*/ 251460 h 251460"/>
                  <a:gd name="connsiteX6" fmla="*/ 0 w 937260"/>
                  <a:gd name="connsiteY6" fmla="*/ 137160 h 251460"/>
                  <a:gd name="connsiteX0" fmla="*/ 0 w 1005840"/>
                  <a:gd name="connsiteY0" fmla="*/ 137160 h 251460"/>
                  <a:gd name="connsiteX1" fmla="*/ 137160 w 1005840"/>
                  <a:gd name="connsiteY1" fmla="*/ 0 h 251460"/>
                  <a:gd name="connsiteX2" fmla="*/ 800100 w 1005840"/>
                  <a:gd name="connsiteY2" fmla="*/ 0 h 251460"/>
                  <a:gd name="connsiteX3" fmla="*/ 1005840 w 1005840"/>
                  <a:gd name="connsiteY3" fmla="*/ 129540 h 251460"/>
                  <a:gd name="connsiteX4" fmla="*/ 822960 w 1005840"/>
                  <a:gd name="connsiteY4" fmla="*/ 251460 h 251460"/>
                  <a:gd name="connsiteX5" fmla="*/ 167640 w 1005840"/>
                  <a:gd name="connsiteY5" fmla="*/ 251460 h 251460"/>
                  <a:gd name="connsiteX6" fmla="*/ 0 w 1005840"/>
                  <a:gd name="connsiteY6" fmla="*/ 137160 h 251460"/>
                  <a:gd name="connsiteX0" fmla="*/ 0 w 1059180"/>
                  <a:gd name="connsiteY0" fmla="*/ 129540 h 251460"/>
                  <a:gd name="connsiteX1" fmla="*/ 190500 w 1059180"/>
                  <a:gd name="connsiteY1" fmla="*/ 0 h 251460"/>
                  <a:gd name="connsiteX2" fmla="*/ 853440 w 1059180"/>
                  <a:gd name="connsiteY2" fmla="*/ 0 h 251460"/>
                  <a:gd name="connsiteX3" fmla="*/ 1059180 w 1059180"/>
                  <a:gd name="connsiteY3" fmla="*/ 129540 h 251460"/>
                  <a:gd name="connsiteX4" fmla="*/ 876300 w 1059180"/>
                  <a:gd name="connsiteY4" fmla="*/ 251460 h 251460"/>
                  <a:gd name="connsiteX5" fmla="*/ 220980 w 1059180"/>
                  <a:gd name="connsiteY5" fmla="*/ 251460 h 251460"/>
                  <a:gd name="connsiteX6" fmla="*/ 0 w 1059180"/>
                  <a:gd name="connsiteY6" fmla="*/ 12954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80" h="251460">
                    <a:moveTo>
                      <a:pt x="0" y="129540"/>
                    </a:moveTo>
                    <a:lnTo>
                      <a:pt x="190500" y="0"/>
                    </a:lnTo>
                    <a:lnTo>
                      <a:pt x="853440" y="0"/>
                    </a:lnTo>
                    <a:lnTo>
                      <a:pt x="1059180" y="129540"/>
                    </a:lnTo>
                    <a:lnTo>
                      <a:pt x="876300" y="251460"/>
                    </a:lnTo>
                    <a:lnTo>
                      <a:pt x="220980" y="251460"/>
                    </a:lnTo>
                    <a:lnTo>
                      <a:pt x="0" y="129540"/>
                    </a:lnTo>
                    <a:close/>
                  </a:path>
                </a:pathLst>
              </a:cu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72" name="Freeform 71"/>
              <p:cNvSpPr/>
              <p:nvPr/>
            </p:nvSpPr>
            <p:spPr bwMode="auto">
              <a:xfrm rot="21011883">
                <a:off x="3831673" y="3552939"/>
                <a:ext cx="526153" cy="142658"/>
              </a:xfrm>
              <a:custGeom>
                <a:avLst/>
                <a:gdLst>
                  <a:gd name="connsiteX0" fmla="*/ 0 w 937260"/>
                  <a:gd name="connsiteY0" fmla="*/ 137160 h 251460"/>
                  <a:gd name="connsiteX1" fmla="*/ 137160 w 937260"/>
                  <a:gd name="connsiteY1" fmla="*/ 0 h 251460"/>
                  <a:gd name="connsiteX2" fmla="*/ 800100 w 937260"/>
                  <a:gd name="connsiteY2" fmla="*/ 0 h 251460"/>
                  <a:gd name="connsiteX3" fmla="*/ 937260 w 937260"/>
                  <a:gd name="connsiteY3" fmla="*/ 137160 h 251460"/>
                  <a:gd name="connsiteX4" fmla="*/ 822960 w 937260"/>
                  <a:gd name="connsiteY4" fmla="*/ 251460 h 251460"/>
                  <a:gd name="connsiteX5" fmla="*/ 167640 w 937260"/>
                  <a:gd name="connsiteY5" fmla="*/ 251460 h 251460"/>
                  <a:gd name="connsiteX6" fmla="*/ 0 w 937260"/>
                  <a:gd name="connsiteY6" fmla="*/ 137160 h 251460"/>
                  <a:gd name="connsiteX0" fmla="*/ 0 w 1005840"/>
                  <a:gd name="connsiteY0" fmla="*/ 137160 h 251460"/>
                  <a:gd name="connsiteX1" fmla="*/ 137160 w 1005840"/>
                  <a:gd name="connsiteY1" fmla="*/ 0 h 251460"/>
                  <a:gd name="connsiteX2" fmla="*/ 800100 w 1005840"/>
                  <a:gd name="connsiteY2" fmla="*/ 0 h 251460"/>
                  <a:gd name="connsiteX3" fmla="*/ 1005840 w 1005840"/>
                  <a:gd name="connsiteY3" fmla="*/ 129540 h 251460"/>
                  <a:gd name="connsiteX4" fmla="*/ 822960 w 1005840"/>
                  <a:gd name="connsiteY4" fmla="*/ 251460 h 251460"/>
                  <a:gd name="connsiteX5" fmla="*/ 167640 w 1005840"/>
                  <a:gd name="connsiteY5" fmla="*/ 251460 h 251460"/>
                  <a:gd name="connsiteX6" fmla="*/ 0 w 1005840"/>
                  <a:gd name="connsiteY6" fmla="*/ 137160 h 251460"/>
                  <a:gd name="connsiteX0" fmla="*/ 0 w 1059180"/>
                  <a:gd name="connsiteY0" fmla="*/ 129540 h 251460"/>
                  <a:gd name="connsiteX1" fmla="*/ 190500 w 1059180"/>
                  <a:gd name="connsiteY1" fmla="*/ 0 h 251460"/>
                  <a:gd name="connsiteX2" fmla="*/ 853440 w 1059180"/>
                  <a:gd name="connsiteY2" fmla="*/ 0 h 251460"/>
                  <a:gd name="connsiteX3" fmla="*/ 1059180 w 1059180"/>
                  <a:gd name="connsiteY3" fmla="*/ 129540 h 251460"/>
                  <a:gd name="connsiteX4" fmla="*/ 876300 w 1059180"/>
                  <a:gd name="connsiteY4" fmla="*/ 251460 h 251460"/>
                  <a:gd name="connsiteX5" fmla="*/ 220980 w 1059180"/>
                  <a:gd name="connsiteY5" fmla="*/ 251460 h 251460"/>
                  <a:gd name="connsiteX6" fmla="*/ 0 w 1059180"/>
                  <a:gd name="connsiteY6" fmla="*/ 12954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80" h="251460">
                    <a:moveTo>
                      <a:pt x="0" y="129540"/>
                    </a:moveTo>
                    <a:lnTo>
                      <a:pt x="190500" y="0"/>
                    </a:lnTo>
                    <a:lnTo>
                      <a:pt x="853440" y="0"/>
                    </a:lnTo>
                    <a:lnTo>
                      <a:pt x="1059180" y="129540"/>
                    </a:lnTo>
                    <a:lnTo>
                      <a:pt x="876300" y="251460"/>
                    </a:lnTo>
                    <a:lnTo>
                      <a:pt x="220980" y="251460"/>
                    </a:lnTo>
                    <a:lnTo>
                      <a:pt x="0" y="129540"/>
                    </a:lnTo>
                    <a:close/>
                  </a:path>
                </a:pathLst>
              </a:cu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73" name="Freeform 72"/>
              <p:cNvSpPr/>
              <p:nvPr/>
            </p:nvSpPr>
            <p:spPr bwMode="auto">
              <a:xfrm rot="21011883">
                <a:off x="3821873" y="3380021"/>
                <a:ext cx="526153" cy="142658"/>
              </a:xfrm>
              <a:custGeom>
                <a:avLst/>
                <a:gdLst>
                  <a:gd name="connsiteX0" fmla="*/ 0 w 937260"/>
                  <a:gd name="connsiteY0" fmla="*/ 137160 h 251460"/>
                  <a:gd name="connsiteX1" fmla="*/ 137160 w 937260"/>
                  <a:gd name="connsiteY1" fmla="*/ 0 h 251460"/>
                  <a:gd name="connsiteX2" fmla="*/ 800100 w 937260"/>
                  <a:gd name="connsiteY2" fmla="*/ 0 h 251460"/>
                  <a:gd name="connsiteX3" fmla="*/ 937260 w 937260"/>
                  <a:gd name="connsiteY3" fmla="*/ 137160 h 251460"/>
                  <a:gd name="connsiteX4" fmla="*/ 822960 w 937260"/>
                  <a:gd name="connsiteY4" fmla="*/ 251460 h 251460"/>
                  <a:gd name="connsiteX5" fmla="*/ 167640 w 937260"/>
                  <a:gd name="connsiteY5" fmla="*/ 251460 h 251460"/>
                  <a:gd name="connsiteX6" fmla="*/ 0 w 937260"/>
                  <a:gd name="connsiteY6" fmla="*/ 137160 h 251460"/>
                  <a:gd name="connsiteX0" fmla="*/ 0 w 1005840"/>
                  <a:gd name="connsiteY0" fmla="*/ 137160 h 251460"/>
                  <a:gd name="connsiteX1" fmla="*/ 137160 w 1005840"/>
                  <a:gd name="connsiteY1" fmla="*/ 0 h 251460"/>
                  <a:gd name="connsiteX2" fmla="*/ 800100 w 1005840"/>
                  <a:gd name="connsiteY2" fmla="*/ 0 h 251460"/>
                  <a:gd name="connsiteX3" fmla="*/ 1005840 w 1005840"/>
                  <a:gd name="connsiteY3" fmla="*/ 129540 h 251460"/>
                  <a:gd name="connsiteX4" fmla="*/ 822960 w 1005840"/>
                  <a:gd name="connsiteY4" fmla="*/ 251460 h 251460"/>
                  <a:gd name="connsiteX5" fmla="*/ 167640 w 1005840"/>
                  <a:gd name="connsiteY5" fmla="*/ 251460 h 251460"/>
                  <a:gd name="connsiteX6" fmla="*/ 0 w 1005840"/>
                  <a:gd name="connsiteY6" fmla="*/ 137160 h 251460"/>
                  <a:gd name="connsiteX0" fmla="*/ 0 w 1059180"/>
                  <a:gd name="connsiteY0" fmla="*/ 129540 h 251460"/>
                  <a:gd name="connsiteX1" fmla="*/ 190500 w 1059180"/>
                  <a:gd name="connsiteY1" fmla="*/ 0 h 251460"/>
                  <a:gd name="connsiteX2" fmla="*/ 853440 w 1059180"/>
                  <a:gd name="connsiteY2" fmla="*/ 0 h 251460"/>
                  <a:gd name="connsiteX3" fmla="*/ 1059180 w 1059180"/>
                  <a:gd name="connsiteY3" fmla="*/ 129540 h 251460"/>
                  <a:gd name="connsiteX4" fmla="*/ 876300 w 1059180"/>
                  <a:gd name="connsiteY4" fmla="*/ 251460 h 251460"/>
                  <a:gd name="connsiteX5" fmla="*/ 220980 w 1059180"/>
                  <a:gd name="connsiteY5" fmla="*/ 251460 h 251460"/>
                  <a:gd name="connsiteX6" fmla="*/ 0 w 1059180"/>
                  <a:gd name="connsiteY6" fmla="*/ 12954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80" h="251460">
                    <a:moveTo>
                      <a:pt x="0" y="129540"/>
                    </a:moveTo>
                    <a:lnTo>
                      <a:pt x="190500" y="0"/>
                    </a:lnTo>
                    <a:lnTo>
                      <a:pt x="853440" y="0"/>
                    </a:lnTo>
                    <a:lnTo>
                      <a:pt x="1059180" y="129540"/>
                    </a:lnTo>
                    <a:lnTo>
                      <a:pt x="876300" y="251460"/>
                    </a:lnTo>
                    <a:lnTo>
                      <a:pt x="220980" y="251460"/>
                    </a:lnTo>
                    <a:lnTo>
                      <a:pt x="0" y="129540"/>
                    </a:lnTo>
                    <a:close/>
                  </a:path>
                </a:pathLst>
              </a:cu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74" name="Freeform 73"/>
              <p:cNvSpPr/>
              <p:nvPr/>
            </p:nvSpPr>
            <p:spPr bwMode="auto">
              <a:xfrm rot="21011883">
                <a:off x="3842251" y="3207102"/>
                <a:ext cx="526153" cy="142658"/>
              </a:xfrm>
              <a:custGeom>
                <a:avLst/>
                <a:gdLst>
                  <a:gd name="connsiteX0" fmla="*/ 0 w 937260"/>
                  <a:gd name="connsiteY0" fmla="*/ 137160 h 251460"/>
                  <a:gd name="connsiteX1" fmla="*/ 137160 w 937260"/>
                  <a:gd name="connsiteY1" fmla="*/ 0 h 251460"/>
                  <a:gd name="connsiteX2" fmla="*/ 800100 w 937260"/>
                  <a:gd name="connsiteY2" fmla="*/ 0 h 251460"/>
                  <a:gd name="connsiteX3" fmla="*/ 937260 w 937260"/>
                  <a:gd name="connsiteY3" fmla="*/ 137160 h 251460"/>
                  <a:gd name="connsiteX4" fmla="*/ 822960 w 937260"/>
                  <a:gd name="connsiteY4" fmla="*/ 251460 h 251460"/>
                  <a:gd name="connsiteX5" fmla="*/ 167640 w 937260"/>
                  <a:gd name="connsiteY5" fmla="*/ 251460 h 251460"/>
                  <a:gd name="connsiteX6" fmla="*/ 0 w 937260"/>
                  <a:gd name="connsiteY6" fmla="*/ 137160 h 251460"/>
                  <a:gd name="connsiteX0" fmla="*/ 0 w 1005840"/>
                  <a:gd name="connsiteY0" fmla="*/ 137160 h 251460"/>
                  <a:gd name="connsiteX1" fmla="*/ 137160 w 1005840"/>
                  <a:gd name="connsiteY1" fmla="*/ 0 h 251460"/>
                  <a:gd name="connsiteX2" fmla="*/ 800100 w 1005840"/>
                  <a:gd name="connsiteY2" fmla="*/ 0 h 251460"/>
                  <a:gd name="connsiteX3" fmla="*/ 1005840 w 1005840"/>
                  <a:gd name="connsiteY3" fmla="*/ 129540 h 251460"/>
                  <a:gd name="connsiteX4" fmla="*/ 822960 w 1005840"/>
                  <a:gd name="connsiteY4" fmla="*/ 251460 h 251460"/>
                  <a:gd name="connsiteX5" fmla="*/ 167640 w 1005840"/>
                  <a:gd name="connsiteY5" fmla="*/ 251460 h 251460"/>
                  <a:gd name="connsiteX6" fmla="*/ 0 w 1005840"/>
                  <a:gd name="connsiteY6" fmla="*/ 137160 h 251460"/>
                  <a:gd name="connsiteX0" fmla="*/ 0 w 1059180"/>
                  <a:gd name="connsiteY0" fmla="*/ 129540 h 251460"/>
                  <a:gd name="connsiteX1" fmla="*/ 190500 w 1059180"/>
                  <a:gd name="connsiteY1" fmla="*/ 0 h 251460"/>
                  <a:gd name="connsiteX2" fmla="*/ 853440 w 1059180"/>
                  <a:gd name="connsiteY2" fmla="*/ 0 h 251460"/>
                  <a:gd name="connsiteX3" fmla="*/ 1059180 w 1059180"/>
                  <a:gd name="connsiteY3" fmla="*/ 129540 h 251460"/>
                  <a:gd name="connsiteX4" fmla="*/ 876300 w 1059180"/>
                  <a:gd name="connsiteY4" fmla="*/ 251460 h 251460"/>
                  <a:gd name="connsiteX5" fmla="*/ 220980 w 1059180"/>
                  <a:gd name="connsiteY5" fmla="*/ 251460 h 251460"/>
                  <a:gd name="connsiteX6" fmla="*/ 0 w 1059180"/>
                  <a:gd name="connsiteY6" fmla="*/ 12954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80" h="251460">
                    <a:moveTo>
                      <a:pt x="0" y="129540"/>
                    </a:moveTo>
                    <a:lnTo>
                      <a:pt x="190500" y="0"/>
                    </a:lnTo>
                    <a:lnTo>
                      <a:pt x="853440" y="0"/>
                    </a:lnTo>
                    <a:lnTo>
                      <a:pt x="1059180" y="129540"/>
                    </a:lnTo>
                    <a:lnTo>
                      <a:pt x="876300" y="251460"/>
                    </a:lnTo>
                    <a:lnTo>
                      <a:pt x="220980" y="251460"/>
                    </a:lnTo>
                    <a:lnTo>
                      <a:pt x="0" y="129540"/>
                    </a:lnTo>
                    <a:close/>
                  </a:path>
                </a:pathLst>
              </a:cu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75" name="Freeform 74"/>
              <p:cNvSpPr/>
              <p:nvPr/>
            </p:nvSpPr>
            <p:spPr bwMode="auto">
              <a:xfrm rot="21011883">
                <a:off x="3841473" y="3034184"/>
                <a:ext cx="526153" cy="142658"/>
              </a:xfrm>
              <a:custGeom>
                <a:avLst/>
                <a:gdLst>
                  <a:gd name="connsiteX0" fmla="*/ 0 w 937260"/>
                  <a:gd name="connsiteY0" fmla="*/ 137160 h 251460"/>
                  <a:gd name="connsiteX1" fmla="*/ 137160 w 937260"/>
                  <a:gd name="connsiteY1" fmla="*/ 0 h 251460"/>
                  <a:gd name="connsiteX2" fmla="*/ 800100 w 937260"/>
                  <a:gd name="connsiteY2" fmla="*/ 0 h 251460"/>
                  <a:gd name="connsiteX3" fmla="*/ 937260 w 937260"/>
                  <a:gd name="connsiteY3" fmla="*/ 137160 h 251460"/>
                  <a:gd name="connsiteX4" fmla="*/ 822960 w 937260"/>
                  <a:gd name="connsiteY4" fmla="*/ 251460 h 251460"/>
                  <a:gd name="connsiteX5" fmla="*/ 167640 w 937260"/>
                  <a:gd name="connsiteY5" fmla="*/ 251460 h 251460"/>
                  <a:gd name="connsiteX6" fmla="*/ 0 w 937260"/>
                  <a:gd name="connsiteY6" fmla="*/ 137160 h 251460"/>
                  <a:gd name="connsiteX0" fmla="*/ 0 w 1005840"/>
                  <a:gd name="connsiteY0" fmla="*/ 137160 h 251460"/>
                  <a:gd name="connsiteX1" fmla="*/ 137160 w 1005840"/>
                  <a:gd name="connsiteY1" fmla="*/ 0 h 251460"/>
                  <a:gd name="connsiteX2" fmla="*/ 800100 w 1005840"/>
                  <a:gd name="connsiteY2" fmla="*/ 0 h 251460"/>
                  <a:gd name="connsiteX3" fmla="*/ 1005840 w 1005840"/>
                  <a:gd name="connsiteY3" fmla="*/ 129540 h 251460"/>
                  <a:gd name="connsiteX4" fmla="*/ 822960 w 1005840"/>
                  <a:gd name="connsiteY4" fmla="*/ 251460 h 251460"/>
                  <a:gd name="connsiteX5" fmla="*/ 167640 w 1005840"/>
                  <a:gd name="connsiteY5" fmla="*/ 251460 h 251460"/>
                  <a:gd name="connsiteX6" fmla="*/ 0 w 1005840"/>
                  <a:gd name="connsiteY6" fmla="*/ 137160 h 251460"/>
                  <a:gd name="connsiteX0" fmla="*/ 0 w 1059180"/>
                  <a:gd name="connsiteY0" fmla="*/ 129540 h 251460"/>
                  <a:gd name="connsiteX1" fmla="*/ 190500 w 1059180"/>
                  <a:gd name="connsiteY1" fmla="*/ 0 h 251460"/>
                  <a:gd name="connsiteX2" fmla="*/ 853440 w 1059180"/>
                  <a:gd name="connsiteY2" fmla="*/ 0 h 251460"/>
                  <a:gd name="connsiteX3" fmla="*/ 1059180 w 1059180"/>
                  <a:gd name="connsiteY3" fmla="*/ 129540 h 251460"/>
                  <a:gd name="connsiteX4" fmla="*/ 876300 w 1059180"/>
                  <a:gd name="connsiteY4" fmla="*/ 251460 h 251460"/>
                  <a:gd name="connsiteX5" fmla="*/ 220980 w 1059180"/>
                  <a:gd name="connsiteY5" fmla="*/ 251460 h 251460"/>
                  <a:gd name="connsiteX6" fmla="*/ 0 w 1059180"/>
                  <a:gd name="connsiteY6" fmla="*/ 12954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80" h="251460">
                    <a:moveTo>
                      <a:pt x="0" y="129540"/>
                    </a:moveTo>
                    <a:lnTo>
                      <a:pt x="190500" y="0"/>
                    </a:lnTo>
                    <a:lnTo>
                      <a:pt x="853440" y="0"/>
                    </a:lnTo>
                    <a:lnTo>
                      <a:pt x="1059180" y="129540"/>
                    </a:lnTo>
                    <a:lnTo>
                      <a:pt x="876300" y="251460"/>
                    </a:lnTo>
                    <a:lnTo>
                      <a:pt x="220980" y="251460"/>
                    </a:lnTo>
                    <a:lnTo>
                      <a:pt x="0" y="129540"/>
                    </a:lnTo>
                    <a:close/>
                  </a:path>
                </a:pathLst>
              </a:cu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76" name="Freeform 75"/>
              <p:cNvSpPr/>
              <p:nvPr/>
            </p:nvSpPr>
            <p:spPr bwMode="auto">
              <a:xfrm rot="21011883">
                <a:off x="3831673" y="2861265"/>
                <a:ext cx="526153" cy="142658"/>
              </a:xfrm>
              <a:custGeom>
                <a:avLst/>
                <a:gdLst>
                  <a:gd name="connsiteX0" fmla="*/ 0 w 937260"/>
                  <a:gd name="connsiteY0" fmla="*/ 137160 h 251460"/>
                  <a:gd name="connsiteX1" fmla="*/ 137160 w 937260"/>
                  <a:gd name="connsiteY1" fmla="*/ 0 h 251460"/>
                  <a:gd name="connsiteX2" fmla="*/ 800100 w 937260"/>
                  <a:gd name="connsiteY2" fmla="*/ 0 h 251460"/>
                  <a:gd name="connsiteX3" fmla="*/ 937260 w 937260"/>
                  <a:gd name="connsiteY3" fmla="*/ 137160 h 251460"/>
                  <a:gd name="connsiteX4" fmla="*/ 822960 w 937260"/>
                  <a:gd name="connsiteY4" fmla="*/ 251460 h 251460"/>
                  <a:gd name="connsiteX5" fmla="*/ 167640 w 937260"/>
                  <a:gd name="connsiteY5" fmla="*/ 251460 h 251460"/>
                  <a:gd name="connsiteX6" fmla="*/ 0 w 937260"/>
                  <a:gd name="connsiteY6" fmla="*/ 137160 h 251460"/>
                  <a:gd name="connsiteX0" fmla="*/ 0 w 1005840"/>
                  <a:gd name="connsiteY0" fmla="*/ 137160 h 251460"/>
                  <a:gd name="connsiteX1" fmla="*/ 137160 w 1005840"/>
                  <a:gd name="connsiteY1" fmla="*/ 0 h 251460"/>
                  <a:gd name="connsiteX2" fmla="*/ 800100 w 1005840"/>
                  <a:gd name="connsiteY2" fmla="*/ 0 h 251460"/>
                  <a:gd name="connsiteX3" fmla="*/ 1005840 w 1005840"/>
                  <a:gd name="connsiteY3" fmla="*/ 129540 h 251460"/>
                  <a:gd name="connsiteX4" fmla="*/ 822960 w 1005840"/>
                  <a:gd name="connsiteY4" fmla="*/ 251460 h 251460"/>
                  <a:gd name="connsiteX5" fmla="*/ 167640 w 1005840"/>
                  <a:gd name="connsiteY5" fmla="*/ 251460 h 251460"/>
                  <a:gd name="connsiteX6" fmla="*/ 0 w 1005840"/>
                  <a:gd name="connsiteY6" fmla="*/ 137160 h 251460"/>
                  <a:gd name="connsiteX0" fmla="*/ 0 w 1059180"/>
                  <a:gd name="connsiteY0" fmla="*/ 129540 h 251460"/>
                  <a:gd name="connsiteX1" fmla="*/ 190500 w 1059180"/>
                  <a:gd name="connsiteY1" fmla="*/ 0 h 251460"/>
                  <a:gd name="connsiteX2" fmla="*/ 853440 w 1059180"/>
                  <a:gd name="connsiteY2" fmla="*/ 0 h 251460"/>
                  <a:gd name="connsiteX3" fmla="*/ 1059180 w 1059180"/>
                  <a:gd name="connsiteY3" fmla="*/ 129540 h 251460"/>
                  <a:gd name="connsiteX4" fmla="*/ 876300 w 1059180"/>
                  <a:gd name="connsiteY4" fmla="*/ 251460 h 251460"/>
                  <a:gd name="connsiteX5" fmla="*/ 220980 w 1059180"/>
                  <a:gd name="connsiteY5" fmla="*/ 251460 h 251460"/>
                  <a:gd name="connsiteX6" fmla="*/ 0 w 1059180"/>
                  <a:gd name="connsiteY6" fmla="*/ 12954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80" h="251460">
                    <a:moveTo>
                      <a:pt x="0" y="129540"/>
                    </a:moveTo>
                    <a:lnTo>
                      <a:pt x="190500" y="0"/>
                    </a:lnTo>
                    <a:lnTo>
                      <a:pt x="853440" y="0"/>
                    </a:lnTo>
                    <a:lnTo>
                      <a:pt x="1059180" y="129540"/>
                    </a:lnTo>
                    <a:lnTo>
                      <a:pt x="876300" y="251460"/>
                    </a:lnTo>
                    <a:lnTo>
                      <a:pt x="220980" y="251460"/>
                    </a:lnTo>
                    <a:lnTo>
                      <a:pt x="0" y="129540"/>
                    </a:lnTo>
                    <a:close/>
                  </a:path>
                </a:pathLst>
              </a:cu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77" name="Freeform 76"/>
              <p:cNvSpPr/>
              <p:nvPr/>
            </p:nvSpPr>
            <p:spPr bwMode="auto">
              <a:xfrm>
                <a:off x="3919512" y="2800350"/>
                <a:ext cx="329319" cy="77813"/>
              </a:xfrm>
              <a:custGeom>
                <a:avLst/>
                <a:gdLst>
                  <a:gd name="connsiteX0" fmla="*/ 0 w 662940"/>
                  <a:gd name="connsiteY0" fmla="*/ 137160 h 137160"/>
                  <a:gd name="connsiteX1" fmla="*/ 38100 w 662940"/>
                  <a:gd name="connsiteY1" fmla="*/ 7620 h 137160"/>
                  <a:gd name="connsiteX2" fmla="*/ 594360 w 662940"/>
                  <a:gd name="connsiteY2" fmla="*/ 0 h 137160"/>
                  <a:gd name="connsiteX3" fmla="*/ 662940 w 662940"/>
                  <a:gd name="connsiteY3" fmla="*/ 45720 h 137160"/>
                  <a:gd name="connsiteX4" fmla="*/ 0 w 662940"/>
                  <a:gd name="connsiteY4" fmla="*/ 13716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40" h="137160">
                    <a:moveTo>
                      <a:pt x="0" y="137160"/>
                    </a:moveTo>
                    <a:lnTo>
                      <a:pt x="38100" y="7620"/>
                    </a:lnTo>
                    <a:lnTo>
                      <a:pt x="594360" y="0"/>
                    </a:lnTo>
                    <a:lnTo>
                      <a:pt x="662940" y="45720"/>
                    </a:lnTo>
                    <a:lnTo>
                      <a:pt x="0" y="137160"/>
                    </a:lnTo>
                    <a:close/>
                  </a:path>
                </a:pathLst>
              </a:cu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78" name="Freeform 77"/>
              <p:cNvSpPr/>
              <p:nvPr/>
            </p:nvSpPr>
            <p:spPr bwMode="auto">
              <a:xfrm flipH="1" flipV="1">
                <a:off x="3976291" y="3848668"/>
                <a:ext cx="302822" cy="52685"/>
              </a:xfrm>
              <a:custGeom>
                <a:avLst/>
                <a:gdLst>
                  <a:gd name="connsiteX0" fmla="*/ 0 w 662940"/>
                  <a:gd name="connsiteY0" fmla="*/ 137160 h 137160"/>
                  <a:gd name="connsiteX1" fmla="*/ 38100 w 662940"/>
                  <a:gd name="connsiteY1" fmla="*/ 7620 h 137160"/>
                  <a:gd name="connsiteX2" fmla="*/ 594360 w 662940"/>
                  <a:gd name="connsiteY2" fmla="*/ 0 h 137160"/>
                  <a:gd name="connsiteX3" fmla="*/ 662940 w 662940"/>
                  <a:gd name="connsiteY3" fmla="*/ 45720 h 137160"/>
                  <a:gd name="connsiteX4" fmla="*/ 0 w 662940"/>
                  <a:gd name="connsiteY4" fmla="*/ 13716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40" h="137160">
                    <a:moveTo>
                      <a:pt x="0" y="137160"/>
                    </a:moveTo>
                    <a:lnTo>
                      <a:pt x="38100" y="7620"/>
                    </a:lnTo>
                    <a:lnTo>
                      <a:pt x="594360" y="0"/>
                    </a:lnTo>
                    <a:lnTo>
                      <a:pt x="662940" y="45720"/>
                    </a:lnTo>
                    <a:lnTo>
                      <a:pt x="0" y="137160"/>
                    </a:lnTo>
                    <a:close/>
                  </a:path>
                </a:pathLst>
              </a:cu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79" name="Freeform 78"/>
              <p:cNvSpPr/>
              <p:nvPr/>
            </p:nvSpPr>
            <p:spPr bwMode="auto">
              <a:xfrm>
                <a:off x="3737819" y="3911352"/>
                <a:ext cx="753269" cy="185887"/>
              </a:xfrm>
              <a:custGeom>
                <a:avLst/>
                <a:gdLst>
                  <a:gd name="connsiteX0" fmla="*/ 0 w 1516380"/>
                  <a:gd name="connsiteY0" fmla="*/ 22860 h 327660"/>
                  <a:gd name="connsiteX1" fmla="*/ 1516380 w 1516380"/>
                  <a:gd name="connsiteY1" fmla="*/ 0 h 327660"/>
                  <a:gd name="connsiteX2" fmla="*/ 1455420 w 1516380"/>
                  <a:gd name="connsiteY2" fmla="*/ 76200 h 327660"/>
                  <a:gd name="connsiteX3" fmla="*/ 1287780 w 1516380"/>
                  <a:gd name="connsiteY3" fmla="*/ 205740 h 327660"/>
                  <a:gd name="connsiteX4" fmla="*/ 1059180 w 1516380"/>
                  <a:gd name="connsiteY4" fmla="*/ 312420 h 327660"/>
                  <a:gd name="connsiteX5" fmla="*/ 861060 w 1516380"/>
                  <a:gd name="connsiteY5" fmla="*/ 320040 h 327660"/>
                  <a:gd name="connsiteX6" fmla="*/ 861060 w 1516380"/>
                  <a:gd name="connsiteY6" fmla="*/ 137160 h 327660"/>
                  <a:gd name="connsiteX7" fmla="*/ 701040 w 1516380"/>
                  <a:gd name="connsiteY7" fmla="*/ 144780 h 327660"/>
                  <a:gd name="connsiteX8" fmla="*/ 701040 w 1516380"/>
                  <a:gd name="connsiteY8" fmla="*/ 327660 h 327660"/>
                  <a:gd name="connsiteX9" fmla="*/ 571500 w 1516380"/>
                  <a:gd name="connsiteY9" fmla="*/ 312420 h 327660"/>
                  <a:gd name="connsiteX10" fmla="*/ 350520 w 1516380"/>
                  <a:gd name="connsiteY10" fmla="*/ 274320 h 327660"/>
                  <a:gd name="connsiteX11" fmla="*/ 129540 w 1516380"/>
                  <a:gd name="connsiteY11" fmla="*/ 160020 h 327660"/>
                  <a:gd name="connsiteX12" fmla="*/ 0 w 1516380"/>
                  <a:gd name="connsiteY12" fmla="*/ 22860 h 32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6380" h="327660">
                    <a:moveTo>
                      <a:pt x="0" y="22860"/>
                    </a:moveTo>
                    <a:lnTo>
                      <a:pt x="1516380" y="0"/>
                    </a:lnTo>
                    <a:lnTo>
                      <a:pt x="1455420" y="76200"/>
                    </a:lnTo>
                    <a:lnTo>
                      <a:pt x="1287780" y="205740"/>
                    </a:lnTo>
                    <a:lnTo>
                      <a:pt x="1059180" y="312420"/>
                    </a:lnTo>
                    <a:lnTo>
                      <a:pt x="861060" y="320040"/>
                    </a:lnTo>
                    <a:lnTo>
                      <a:pt x="861060" y="137160"/>
                    </a:lnTo>
                    <a:lnTo>
                      <a:pt x="701040" y="144780"/>
                    </a:lnTo>
                    <a:lnTo>
                      <a:pt x="701040" y="327660"/>
                    </a:lnTo>
                    <a:lnTo>
                      <a:pt x="571500" y="312420"/>
                    </a:lnTo>
                    <a:lnTo>
                      <a:pt x="350520" y="274320"/>
                    </a:lnTo>
                    <a:lnTo>
                      <a:pt x="129540" y="160020"/>
                    </a:lnTo>
                    <a:lnTo>
                      <a:pt x="0" y="22860"/>
                    </a:lnTo>
                    <a:close/>
                  </a:path>
                </a:pathLst>
              </a:cu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grpSp>
        <p:sp>
          <p:nvSpPr>
            <p:cNvPr id="61" name="TextBox 60"/>
            <p:cNvSpPr txBox="1"/>
            <p:nvPr/>
          </p:nvSpPr>
          <p:spPr>
            <a:xfrm>
              <a:off x="4521742" y="3239929"/>
              <a:ext cx="703727" cy="370615"/>
            </a:xfrm>
            <a:prstGeom prst="rect">
              <a:avLst/>
            </a:prstGeom>
            <a:noFill/>
          </p:spPr>
          <p:txBody>
            <a:bodyPr wrap="none" rtlCol="0">
              <a:spAutoFit/>
            </a:bodyPr>
            <a:lstStyle/>
            <a:p>
              <a:pPr algn="ctr"/>
              <a:r>
                <a:rPr lang="en-US" sz="800" dirty="0">
                  <a:solidFill>
                    <a:schemeClr val="tx1">
                      <a:lumMod val="50000"/>
                    </a:schemeClr>
                  </a:solidFill>
                  <a:latin typeface="Comic Sans MS" panose="030F0702030302020204" pitchFamily="66" charset="0"/>
                </a:rPr>
                <a:t>Load</a:t>
              </a:r>
            </a:p>
          </p:txBody>
        </p:sp>
        <p:sp>
          <p:nvSpPr>
            <p:cNvPr id="62" name="TextBox 61"/>
            <p:cNvSpPr txBox="1"/>
            <p:nvPr/>
          </p:nvSpPr>
          <p:spPr>
            <a:xfrm>
              <a:off x="4433483" y="4154329"/>
              <a:ext cx="791969" cy="370615"/>
            </a:xfrm>
            <a:prstGeom prst="rect">
              <a:avLst/>
            </a:prstGeom>
            <a:noFill/>
          </p:spPr>
          <p:txBody>
            <a:bodyPr wrap="none" rtlCol="0">
              <a:spAutoFit/>
            </a:bodyPr>
            <a:lstStyle/>
            <a:p>
              <a:pPr algn="ctr"/>
              <a:r>
                <a:rPr lang="en-US" sz="800" dirty="0">
                  <a:solidFill>
                    <a:schemeClr val="tx1">
                      <a:lumMod val="50000"/>
                    </a:schemeClr>
                  </a:solidFill>
                  <a:latin typeface="Comic Sans MS" panose="030F0702030302020204" pitchFamily="66" charset="0"/>
                </a:rPr>
                <a:t>Force</a:t>
              </a:r>
            </a:p>
          </p:txBody>
        </p:sp>
        <p:cxnSp>
          <p:nvCxnSpPr>
            <p:cNvPr id="63" name="Straight Arrow Connector 62"/>
            <p:cNvCxnSpPr/>
            <p:nvPr/>
          </p:nvCxnSpPr>
          <p:spPr bwMode="auto">
            <a:xfrm flipV="1">
              <a:off x="4870412" y="2990851"/>
              <a:ext cx="0" cy="190499"/>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4" name="Group 63"/>
            <p:cNvGrpSpPr/>
            <p:nvPr/>
          </p:nvGrpSpPr>
          <p:grpSpPr>
            <a:xfrm>
              <a:off x="3956012" y="4220736"/>
              <a:ext cx="603956" cy="240103"/>
              <a:chOff x="3956012" y="4220736"/>
              <a:chExt cx="603956" cy="240103"/>
            </a:xfrm>
          </p:grpSpPr>
          <p:sp>
            <p:nvSpPr>
              <p:cNvPr id="69" name="Freeform 68"/>
              <p:cNvSpPr/>
              <p:nvPr/>
            </p:nvSpPr>
            <p:spPr bwMode="auto">
              <a:xfrm>
                <a:off x="3956012" y="4220736"/>
                <a:ext cx="603956" cy="193506"/>
              </a:xfrm>
              <a:custGeom>
                <a:avLst/>
                <a:gdLst>
                  <a:gd name="connsiteX0" fmla="*/ 0 w 741089"/>
                  <a:gd name="connsiteY0" fmla="*/ 59214 h 386904"/>
                  <a:gd name="connsiteX1" fmla="*/ 243840 w 741089"/>
                  <a:gd name="connsiteY1" fmla="*/ 5874 h 386904"/>
                  <a:gd name="connsiteX2" fmla="*/ 541020 w 741089"/>
                  <a:gd name="connsiteY2" fmla="*/ 21114 h 386904"/>
                  <a:gd name="connsiteX3" fmla="*/ 739140 w 741089"/>
                  <a:gd name="connsiteY3" fmla="*/ 181134 h 386904"/>
                  <a:gd name="connsiteX4" fmla="*/ 624840 w 741089"/>
                  <a:gd name="connsiteY4" fmla="*/ 341154 h 386904"/>
                  <a:gd name="connsiteX5" fmla="*/ 350520 w 741089"/>
                  <a:gd name="connsiteY5" fmla="*/ 386874 h 386904"/>
                  <a:gd name="connsiteX6" fmla="*/ 198120 w 741089"/>
                  <a:gd name="connsiteY6" fmla="*/ 348774 h 386904"/>
                  <a:gd name="connsiteX7" fmla="*/ 198120 w 741089"/>
                  <a:gd name="connsiteY7" fmla="*/ 348774 h 386904"/>
                  <a:gd name="connsiteX0" fmla="*/ 0 w 741000"/>
                  <a:gd name="connsiteY0" fmla="*/ 59214 h 394524"/>
                  <a:gd name="connsiteX1" fmla="*/ 243840 w 741000"/>
                  <a:gd name="connsiteY1" fmla="*/ 5874 h 394524"/>
                  <a:gd name="connsiteX2" fmla="*/ 541020 w 741000"/>
                  <a:gd name="connsiteY2" fmla="*/ 21114 h 394524"/>
                  <a:gd name="connsiteX3" fmla="*/ 739140 w 741000"/>
                  <a:gd name="connsiteY3" fmla="*/ 181134 h 394524"/>
                  <a:gd name="connsiteX4" fmla="*/ 624840 w 741000"/>
                  <a:gd name="connsiteY4" fmla="*/ 341154 h 394524"/>
                  <a:gd name="connsiteX5" fmla="*/ 373380 w 741000"/>
                  <a:gd name="connsiteY5" fmla="*/ 394494 h 394524"/>
                  <a:gd name="connsiteX6" fmla="*/ 198120 w 741000"/>
                  <a:gd name="connsiteY6" fmla="*/ 348774 h 394524"/>
                  <a:gd name="connsiteX7" fmla="*/ 198120 w 741000"/>
                  <a:gd name="connsiteY7" fmla="*/ 348774 h 394524"/>
                  <a:gd name="connsiteX0" fmla="*/ 45720 w 542880"/>
                  <a:gd name="connsiteY0" fmla="*/ 5874 h 394524"/>
                  <a:gd name="connsiteX1" fmla="*/ 342900 w 542880"/>
                  <a:gd name="connsiteY1" fmla="*/ 21114 h 394524"/>
                  <a:gd name="connsiteX2" fmla="*/ 541020 w 542880"/>
                  <a:gd name="connsiteY2" fmla="*/ 181134 h 394524"/>
                  <a:gd name="connsiteX3" fmla="*/ 426720 w 542880"/>
                  <a:gd name="connsiteY3" fmla="*/ 341154 h 394524"/>
                  <a:gd name="connsiteX4" fmla="*/ 175260 w 542880"/>
                  <a:gd name="connsiteY4" fmla="*/ 394494 h 394524"/>
                  <a:gd name="connsiteX5" fmla="*/ 0 w 542880"/>
                  <a:gd name="connsiteY5" fmla="*/ 348774 h 394524"/>
                  <a:gd name="connsiteX6" fmla="*/ 0 w 542880"/>
                  <a:gd name="connsiteY6" fmla="*/ 348774 h 394524"/>
                  <a:gd name="connsiteX0" fmla="*/ 45720 w 542880"/>
                  <a:gd name="connsiteY0" fmla="*/ 42779 h 378089"/>
                  <a:gd name="connsiteX1" fmla="*/ 342900 w 542880"/>
                  <a:gd name="connsiteY1" fmla="*/ 4679 h 378089"/>
                  <a:gd name="connsiteX2" fmla="*/ 541020 w 542880"/>
                  <a:gd name="connsiteY2" fmla="*/ 164699 h 378089"/>
                  <a:gd name="connsiteX3" fmla="*/ 426720 w 542880"/>
                  <a:gd name="connsiteY3" fmla="*/ 324719 h 378089"/>
                  <a:gd name="connsiteX4" fmla="*/ 175260 w 542880"/>
                  <a:gd name="connsiteY4" fmla="*/ 378059 h 378089"/>
                  <a:gd name="connsiteX5" fmla="*/ 0 w 542880"/>
                  <a:gd name="connsiteY5" fmla="*/ 332339 h 378089"/>
                  <a:gd name="connsiteX6" fmla="*/ 0 w 542880"/>
                  <a:gd name="connsiteY6" fmla="*/ 332339 h 378089"/>
                  <a:gd name="connsiteX0" fmla="*/ 45720 w 544124"/>
                  <a:gd name="connsiteY0" fmla="*/ 16139 h 351449"/>
                  <a:gd name="connsiteX1" fmla="*/ 312420 w 544124"/>
                  <a:gd name="connsiteY1" fmla="*/ 8519 h 351449"/>
                  <a:gd name="connsiteX2" fmla="*/ 541020 w 544124"/>
                  <a:gd name="connsiteY2" fmla="*/ 138059 h 351449"/>
                  <a:gd name="connsiteX3" fmla="*/ 426720 w 544124"/>
                  <a:gd name="connsiteY3" fmla="*/ 298079 h 351449"/>
                  <a:gd name="connsiteX4" fmla="*/ 175260 w 544124"/>
                  <a:gd name="connsiteY4" fmla="*/ 351419 h 351449"/>
                  <a:gd name="connsiteX5" fmla="*/ 0 w 544124"/>
                  <a:gd name="connsiteY5" fmla="*/ 305699 h 351449"/>
                  <a:gd name="connsiteX6" fmla="*/ 0 w 544124"/>
                  <a:gd name="connsiteY6" fmla="*/ 305699 h 351449"/>
                  <a:gd name="connsiteX0" fmla="*/ 45720 w 544124"/>
                  <a:gd name="connsiteY0" fmla="*/ 16139 h 359039"/>
                  <a:gd name="connsiteX1" fmla="*/ 312420 w 544124"/>
                  <a:gd name="connsiteY1" fmla="*/ 8519 h 359039"/>
                  <a:gd name="connsiteX2" fmla="*/ 541020 w 544124"/>
                  <a:gd name="connsiteY2" fmla="*/ 138059 h 359039"/>
                  <a:gd name="connsiteX3" fmla="*/ 426720 w 544124"/>
                  <a:gd name="connsiteY3" fmla="*/ 336179 h 359039"/>
                  <a:gd name="connsiteX4" fmla="*/ 175260 w 544124"/>
                  <a:gd name="connsiteY4" fmla="*/ 351419 h 359039"/>
                  <a:gd name="connsiteX5" fmla="*/ 0 w 544124"/>
                  <a:gd name="connsiteY5" fmla="*/ 305699 h 359039"/>
                  <a:gd name="connsiteX6" fmla="*/ 0 w 544124"/>
                  <a:gd name="connsiteY6" fmla="*/ 305699 h 359039"/>
                  <a:gd name="connsiteX0" fmla="*/ 45720 w 603956"/>
                  <a:gd name="connsiteY0" fmla="*/ 16700 h 359127"/>
                  <a:gd name="connsiteX1" fmla="*/ 312420 w 603956"/>
                  <a:gd name="connsiteY1" fmla="*/ 9080 h 359127"/>
                  <a:gd name="connsiteX2" fmla="*/ 601980 w 603956"/>
                  <a:gd name="connsiteY2" fmla="*/ 146240 h 359127"/>
                  <a:gd name="connsiteX3" fmla="*/ 426720 w 603956"/>
                  <a:gd name="connsiteY3" fmla="*/ 336740 h 359127"/>
                  <a:gd name="connsiteX4" fmla="*/ 175260 w 603956"/>
                  <a:gd name="connsiteY4" fmla="*/ 351980 h 359127"/>
                  <a:gd name="connsiteX5" fmla="*/ 0 w 603956"/>
                  <a:gd name="connsiteY5" fmla="*/ 306260 h 359127"/>
                  <a:gd name="connsiteX6" fmla="*/ 0 w 603956"/>
                  <a:gd name="connsiteY6" fmla="*/ 306260 h 359127"/>
                  <a:gd name="connsiteX0" fmla="*/ 38100 w 603956"/>
                  <a:gd name="connsiteY0" fmla="*/ 55414 h 352121"/>
                  <a:gd name="connsiteX1" fmla="*/ 312420 w 603956"/>
                  <a:gd name="connsiteY1" fmla="*/ 2074 h 352121"/>
                  <a:gd name="connsiteX2" fmla="*/ 601980 w 603956"/>
                  <a:gd name="connsiteY2" fmla="*/ 139234 h 352121"/>
                  <a:gd name="connsiteX3" fmla="*/ 426720 w 603956"/>
                  <a:gd name="connsiteY3" fmla="*/ 329734 h 352121"/>
                  <a:gd name="connsiteX4" fmla="*/ 175260 w 603956"/>
                  <a:gd name="connsiteY4" fmla="*/ 344974 h 352121"/>
                  <a:gd name="connsiteX5" fmla="*/ 0 w 603956"/>
                  <a:gd name="connsiteY5" fmla="*/ 299254 h 352121"/>
                  <a:gd name="connsiteX6" fmla="*/ 0 w 603956"/>
                  <a:gd name="connsiteY6" fmla="*/ 299254 h 352121"/>
                  <a:gd name="connsiteX0" fmla="*/ 38100 w 603956"/>
                  <a:gd name="connsiteY0" fmla="*/ 59334 h 356041"/>
                  <a:gd name="connsiteX1" fmla="*/ 312420 w 603956"/>
                  <a:gd name="connsiteY1" fmla="*/ 5994 h 356041"/>
                  <a:gd name="connsiteX2" fmla="*/ 601980 w 603956"/>
                  <a:gd name="connsiteY2" fmla="*/ 143154 h 356041"/>
                  <a:gd name="connsiteX3" fmla="*/ 426720 w 603956"/>
                  <a:gd name="connsiteY3" fmla="*/ 333654 h 356041"/>
                  <a:gd name="connsiteX4" fmla="*/ 175260 w 603956"/>
                  <a:gd name="connsiteY4" fmla="*/ 348894 h 356041"/>
                  <a:gd name="connsiteX5" fmla="*/ 0 w 603956"/>
                  <a:gd name="connsiteY5" fmla="*/ 303174 h 356041"/>
                  <a:gd name="connsiteX6" fmla="*/ 0 w 603956"/>
                  <a:gd name="connsiteY6" fmla="*/ 303174 h 356041"/>
                  <a:gd name="connsiteX0" fmla="*/ 38100 w 603956"/>
                  <a:gd name="connsiteY0" fmla="*/ 55173 h 351880"/>
                  <a:gd name="connsiteX1" fmla="*/ 312420 w 603956"/>
                  <a:gd name="connsiteY1" fmla="*/ 1833 h 351880"/>
                  <a:gd name="connsiteX2" fmla="*/ 601980 w 603956"/>
                  <a:gd name="connsiteY2" fmla="*/ 138993 h 351880"/>
                  <a:gd name="connsiteX3" fmla="*/ 426720 w 603956"/>
                  <a:gd name="connsiteY3" fmla="*/ 329493 h 351880"/>
                  <a:gd name="connsiteX4" fmla="*/ 175260 w 603956"/>
                  <a:gd name="connsiteY4" fmla="*/ 344733 h 351880"/>
                  <a:gd name="connsiteX5" fmla="*/ 0 w 603956"/>
                  <a:gd name="connsiteY5" fmla="*/ 299013 h 351880"/>
                  <a:gd name="connsiteX6" fmla="*/ 0 w 603956"/>
                  <a:gd name="connsiteY6" fmla="*/ 299013 h 351880"/>
                  <a:gd name="connsiteX0" fmla="*/ 38100 w 603956"/>
                  <a:gd name="connsiteY0" fmla="*/ 56079 h 352786"/>
                  <a:gd name="connsiteX1" fmla="*/ 312420 w 603956"/>
                  <a:gd name="connsiteY1" fmla="*/ 2739 h 352786"/>
                  <a:gd name="connsiteX2" fmla="*/ 601980 w 603956"/>
                  <a:gd name="connsiteY2" fmla="*/ 139899 h 352786"/>
                  <a:gd name="connsiteX3" fmla="*/ 426720 w 603956"/>
                  <a:gd name="connsiteY3" fmla="*/ 330399 h 352786"/>
                  <a:gd name="connsiteX4" fmla="*/ 175260 w 603956"/>
                  <a:gd name="connsiteY4" fmla="*/ 345639 h 352786"/>
                  <a:gd name="connsiteX5" fmla="*/ 0 w 603956"/>
                  <a:gd name="connsiteY5" fmla="*/ 299919 h 352786"/>
                  <a:gd name="connsiteX6" fmla="*/ 0 w 603956"/>
                  <a:gd name="connsiteY6" fmla="*/ 299919 h 352786"/>
                  <a:gd name="connsiteX0" fmla="*/ 312420 w 603956"/>
                  <a:gd name="connsiteY0" fmla="*/ 0 h 350047"/>
                  <a:gd name="connsiteX1" fmla="*/ 601980 w 603956"/>
                  <a:gd name="connsiteY1" fmla="*/ 137160 h 350047"/>
                  <a:gd name="connsiteX2" fmla="*/ 426720 w 603956"/>
                  <a:gd name="connsiteY2" fmla="*/ 327660 h 350047"/>
                  <a:gd name="connsiteX3" fmla="*/ 175260 w 603956"/>
                  <a:gd name="connsiteY3" fmla="*/ 342900 h 350047"/>
                  <a:gd name="connsiteX4" fmla="*/ 0 w 603956"/>
                  <a:gd name="connsiteY4" fmla="*/ 297180 h 350047"/>
                  <a:gd name="connsiteX5" fmla="*/ 0 w 603956"/>
                  <a:gd name="connsiteY5" fmla="*/ 297180 h 35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56" h="350047">
                    <a:moveTo>
                      <a:pt x="312420" y="0"/>
                    </a:moveTo>
                    <a:cubicBezTo>
                      <a:pt x="490220" y="6350"/>
                      <a:pt x="582930" y="82550"/>
                      <a:pt x="601980" y="137160"/>
                    </a:cubicBezTo>
                    <a:cubicBezTo>
                      <a:pt x="621030" y="191770"/>
                      <a:pt x="497840" y="293370"/>
                      <a:pt x="426720" y="327660"/>
                    </a:cubicBezTo>
                    <a:cubicBezTo>
                      <a:pt x="355600" y="361950"/>
                      <a:pt x="246380" y="347980"/>
                      <a:pt x="175260" y="342900"/>
                    </a:cubicBezTo>
                    <a:cubicBezTo>
                      <a:pt x="104140" y="337820"/>
                      <a:pt x="29210" y="304800"/>
                      <a:pt x="0" y="297180"/>
                    </a:cubicBezTo>
                    <a:lnTo>
                      <a:pt x="0" y="297180"/>
                    </a:lnTo>
                  </a:path>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70" name="Freeform 69"/>
              <p:cNvSpPr/>
              <p:nvPr/>
            </p:nvSpPr>
            <p:spPr bwMode="auto">
              <a:xfrm>
                <a:off x="3956012" y="4351318"/>
                <a:ext cx="121920" cy="109521"/>
              </a:xfrm>
              <a:custGeom>
                <a:avLst/>
                <a:gdLst>
                  <a:gd name="connsiteX0" fmla="*/ 121920 w 121920"/>
                  <a:gd name="connsiteY0" fmla="*/ 0 h 198120"/>
                  <a:gd name="connsiteX1" fmla="*/ 0 w 121920"/>
                  <a:gd name="connsiteY1" fmla="*/ 60960 h 198120"/>
                  <a:gd name="connsiteX2" fmla="*/ 68580 w 121920"/>
                  <a:gd name="connsiteY2" fmla="*/ 198120 h 198120"/>
                  <a:gd name="connsiteX3" fmla="*/ 68580 w 121920"/>
                  <a:gd name="connsiteY3" fmla="*/ 198120 h 198120"/>
                </a:gdLst>
                <a:ahLst/>
                <a:cxnLst>
                  <a:cxn ang="0">
                    <a:pos x="connsiteX0" y="connsiteY0"/>
                  </a:cxn>
                  <a:cxn ang="0">
                    <a:pos x="connsiteX1" y="connsiteY1"/>
                  </a:cxn>
                  <a:cxn ang="0">
                    <a:pos x="connsiteX2" y="connsiteY2"/>
                  </a:cxn>
                  <a:cxn ang="0">
                    <a:pos x="connsiteX3" y="connsiteY3"/>
                  </a:cxn>
                </a:cxnLst>
                <a:rect l="l" t="t" r="r" b="b"/>
                <a:pathLst>
                  <a:path w="121920" h="198120">
                    <a:moveTo>
                      <a:pt x="121920" y="0"/>
                    </a:moveTo>
                    <a:lnTo>
                      <a:pt x="0" y="60960"/>
                    </a:lnTo>
                    <a:lnTo>
                      <a:pt x="68580" y="198120"/>
                    </a:lnTo>
                    <a:lnTo>
                      <a:pt x="68580" y="198120"/>
                    </a:lnTo>
                  </a:path>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grpSp>
        <p:grpSp>
          <p:nvGrpSpPr>
            <p:cNvPr id="65" name="Group 64"/>
            <p:cNvGrpSpPr/>
            <p:nvPr/>
          </p:nvGrpSpPr>
          <p:grpSpPr>
            <a:xfrm>
              <a:off x="3748302" y="3182839"/>
              <a:ext cx="893510" cy="377922"/>
              <a:chOff x="3672102" y="3182839"/>
              <a:chExt cx="893510" cy="377922"/>
            </a:xfrm>
          </p:grpSpPr>
          <p:sp>
            <p:nvSpPr>
              <p:cNvPr id="66" name="Rectangle 65"/>
              <p:cNvSpPr/>
              <p:nvPr/>
            </p:nvSpPr>
            <p:spPr bwMode="auto">
              <a:xfrm>
                <a:off x="3672102" y="3182839"/>
                <a:ext cx="893510" cy="377922"/>
              </a:xfrm>
              <a:prstGeom prst="rect">
                <a:avLst/>
              </a:prstGeom>
              <a:solidFill>
                <a:srgbClr val="00B050"/>
              </a:solidFill>
              <a:ln w="3175"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cxnSp>
            <p:nvCxnSpPr>
              <p:cNvPr id="67" name="Straight Connector 66"/>
              <p:cNvCxnSpPr/>
              <p:nvPr/>
            </p:nvCxnSpPr>
            <p:spPr bwMode="auto">
              <a:xfrm>
                <a:off x="3870468" y="3182839"/>
                <a:ext cx="0" cy="37792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p:nvPr/>
            </p:nvCxnSpPr>
            <p:spPr bwMode="auto">
              <a:xfrm>
                <a:off x="4355858" y="3182839"/>
                <a:ext cx="0" cy="37792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80" name="Group 79"/>
          <p:cNvGrpSpPr/>
          <p:nvPr/>
        </p:nvGrpSpPr>
        <p:grpSpPr>
          <a:xfrm>
            <a:off x="492339" y="3699100"/>
            <a:ext cx="1343011" cy="974516"/>
            <a:chOff x="406960" y="2724150"/>
            <a:chExt cx="2310299" cy="1676400"/>
          </a:xfrm>
        </p:grpSpPr>
        <p:grpSp>
          <p:nvGrpSpPr>
            <p:cNvPr id="81" name="Group 80"/>
            <p:cNvGrpSpPr/>
            <p:nvPr/>
          </p:nvGrpSpPr>
          <p:grpSpPr>
            <a:xfrm>
              <a:off x="1524000" y="3333750"/>
              <a:ext cx="638525" cy="1055132"/>
              <a:chOff x="1524000" y="3333750"/>
              <a:chExt cx="638525" cy="1055132"/>
            </a:xfrm>
            <a:solidFill>
              <a:srgbClr val="008000"/>
            </a:solidFill>
          </p:grpSpPr>
          <p:sp>
            <p:nvSpPr>
              <p:cNvPr id="96" name="Oval 95"/>
              <p:cNvSpPr/>
              <p:nvPr/>
            </p:nvSpPr>
            <p:spPr bwMode="auto">
              <a:xfrm>
                <a:off x="1600200" y="3333750"/>
                <a:ext cx="562325" cy="1055132"/>
              </a:xfrm>
              <a:prstGeom prst="ellipse">
                <a:avLst/>
              </a:prstGeom>
              <a:grp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97" name="Oval 96"/>
              <p:cNvSpPr/>
              <p:nvPr/>
            </p:nvSpPr>
            <p:spPr bwMode="auto">
              <a:xfrm>
                <a:off x="1524000" y="3333750"/>
                <a:ext cx="562325" cy="1055132"/>
              </a:xfrm>
              <a:prstGeom prst="ellipse">
                <a:avLst/>
              </a:prstGeom>
              <a:grp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grpSp>
        <p:sp>
          <p:nvSpPr>
            <p:cNvPr id="82" name="TextBox 81"/>
            <p:cNvSpPr txBox="1"/>
            <p:nvPr/>
          </p:nvSpPr>
          <p:spPr>
            <a:xfrm>
              <a:off x="696616" y="2724150"/>
              <a:ext cx="1506175" cy="370615"/>
            </a:xfrm>
            <a:prstGeom prst="rect">
              <a:avLst/>
            </a:prstGeom>
            <a:noFill/>
          </p:spPr>
          <p:txBody>
            <a:bodyPr wrap="none" rtlCol="0">
              <a:spAutoFit/>
            </a:bodyPr>
            <a:lstStyle/>
            <a:p>
              <a:pPr algn="ctr"/>
              <a:r>
                <a:rPr lang="en-US" sz="800" b="1" dirty="0">
                  <a:solidFill>
                    <a:schemeClr val="tx1">
                      <a:lumMod val="50000"/>
                    </a:schemeClr>
                  </a:solidFill>
                  <a:latin typeface="Comic Sans MS" panose="030F0702030302020204" pitchFamily="66" charset="0"/>
                </a:rPr>
                <a:t>Wheel &amp; Axel</a:t>
              </a:r>
            </a:p>
          </p:txBody>
        </p:sp>
        <p:sp>
          <p:nvSpPr>
            <p:cNvPr id="83" name="Oval 82"/>
            <p:cNvSpPr/>
            <p:nvPr/>
          </p:nvSpPr>
          <p:spPr bwMode="auto">
            <a:xfrm>
              <a:off x="1418875" y="3345418"/>
              <a:ext cx="562325" cy="1055132"/>
            </a:xfrm>
            <a:prstGeom prst="ellipse">
              <a:avLst/>
            </a:prstGeom>
            <a:solidFill>
              <a:srgbClr val="00B05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84" name="Oval 83"/>
            <p:cNvSpPr/>
            <p:nvPr/>
          </p:nvSpPr>
          <p:spPr bwMode="auto">
            <a:xfrm>
              <a:off x="1676399" y="3790950"/>
              <a:ext cx="72019" cy="202908"/>
            </a:xfrm>
            <a:prstGeom prst="ellipse">
              <a:avLst/>
            </a:prstGeom>
            <a:solidFill>
              <a:schemeClr val="bg1">
                <a:lumMod val="7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85" name="Rectangle 84"/>
            <p:cNvSpPr/>
            <p:nvPr/>
          </p:nvSpPr>
          <p:spPr bwMode="auto">
            <a:xfrm>
              <a:off x="961675" y="3790950"/>
              <a:ext cx="750733" cy="202908"/>
            </a:xfrm>
            <a:prstGeom prst="rect">
              <a:avLst/>
            </a:prstGeom>
            <a:solidFill>
              <a:schemeClr val="bg1">
                <a:lumMod val="7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86" name="Oval 85"/>
            <p:cNvSpPr/>
            <p:nvPr/>
          </p:nvSpPr>
          <p:spPr bwMode="auto">
            <a:xfrm>
              <a:off x="914400" y="3790950"/>
              <a:ext cx="72019" cy="202908"/>
            </a:xfrm>
            <a:prstGeom prst="ellipse">
              <a:avLst/>
            </a:prstGeom>
            <a:solidFill>
              <a:schemeClr val="bg1">
                <a:lumMod val="6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grpSp>
          <p:nvGrpSpPr>
            <p:cNvPr id="87" name="Group 86"/>
            <p:cNvGrpSpPr/>
            <p:nvPr/>
          </p:nvGrpSpPr>
          <p:grpSpPr>
            <a:xfrm rot="16200000">
              <a:off x="2001296" y="3701043"/>
              <a:ext cx="734587" cy="304801"/>
              <a:chOff x="3956012" y="4220736"/>
              <a:chExt cx="603956" cy="240103"/>
            </a:xfrm>
          </p:grpSpPr>
          <p:sp>
            <p:nvSpPr>
              <p:cNvPr id="94" name="Freeform 93"/>
              <p:cNvSpPr/>
              <p:nvPr/>
            </p:nvSpPr>
            <p:spPr bwMode="auto">
              <a:xfrm>
                <a:off x="3956012" y="4220736"/>
                <a:ext cx="603956" cy="193506"/>
              </a:xfrm>
              <a:custGeom>
                <a:avLst/>
                <a:gdLst>
                  <a:gd name="connsiteX0" fmla="*/ 0 w 741089"/>
                  <a:gd name="connsiteY0" fmla="*/ 59214 h 386904"/>
                  <a:gd name="connsiteX1" fmla="*/ 243840 w 741089"/>
                  <a:gd name="connsiteY1" fmla="*/ 5874 h 386904"/>
                  <a:gd name="connsiteX2" fmla="*/ 541020 w 741089"/>
                  <a:gd name="connsiteY2" fmla="*/ 21114 h 386904"/>
                  <a:gd name="connsiteX3" fmla="*/ 739140 w 741089"/>
                  <a:gd name="connsiteY3" fmla="*/ 181134 h 386904"/>
                  <a:gd name="connsiteX4" fmla="*/ 624840 w 741089"/>
                  <a:gd name="connsiteY4" fmla="*/ 341154 h 386904"/>
                  <a:gd name="connsiteX5" fmla="*/ 350520 w 741089"/>
                  <a:gd name="connsiteY5" fmla="*/ 386874 h 386904"/>
                  <a:gd name="connsiteX6" fmla="*/ 198120 w 741089"/>
                  <a:gd name="connsiteY6" fmla="*/ 348774 h 386904"/>
                  <a:gd name="connsiteX7" fmla="*/ 198120 w 741089"/>
                  <a:gd name="connsiteY7" fmla="*/ 348774 h 386904"/>
                  <a:gd name="connsiteX0" fmla="*/ 0 w 741000"/>
                  <a:gd name="connsiteY0" fmla="*/ 59214 h 394524"/>
                  <a:gd name="connsiteX1" fmla="*/ 243840 w 741000"/>
                  <a:gd name="connsiteY1" fmla="*/ 5874 h 394524"/>
                  <a:gd name="connsiteX2" fmla="*/ 541020 w 741000"/>
                  <a:gd name="connsiteY2" fmla="*/ 21114 h 394524"/>
                  <a:gd name="connsiteX3" fmla="*/ 739140 w 741000"/>
                  <a:gd name="connsiteY3" fmla="*/ 181134 h 394524"/>
                  <a:gd name="connsiteX4" fmla="*/ 624840 w 741000"/>
                  <a:gd name="connsiteY4" fmla="*/ 341154 h 394524"/>
                  <a:gd name="connsiteX5" fmla="*/ 373380 w 741000"/>
                  <a:gd name="connsiteY5" fmla="*/ 394494 h 394524"/>
                  <a:gd name="connsiteX6" fmla="*/ 198120 w 741000"/>
                  <a:gd name="connsiteY6" fmla="*/ 348774 h 394524"/>
                  <a:gd name="connsiteX7" fmla="*/ 198120 w 741000"/>
                  <a:gd name="connsiteY7" fmla="*/ 348774 h 394524"/>
                  <a:gd name="connsiteX0" fmla="*/ 45720 w 542880"/>
                  <a:gd name="connsiteY0" fmla="*/ 5874 h 394524"/>
                  <a:gd name="connsiteX1" fmla="*/ 342900 w 542880"/>
                  <a:gd name="connsiteY1" fmla="*/ 21114 h 394524"/>
                  <a:gd name="connsiteX2" fmla="*/ 541020 w 542880"/>
                  <a:gd name="connsiteY2" fmla="*/ 181134 h 394524"/>
                  <a:gd name="connsiteX3" fmla="*/ 426720 w 542880"/>
                  <a:gd name="connsiteY3" fmla="*/ 341154 h 394524"/>
                  <a:gd name="connsiteX4" fmla="*/ 175260 w 542880"/>
                  <a:gd name="connsiteY4" fmla="*/ 394494 h 394524"/>
                  <a:gd name="connsiteX5" fmla="*/ 0 w 542880"/>
                  <a:gd name="connsiteY5" fmla="*/ 348774 h 394524"/>
                  <a:gd name="connsiteX6" fmla="*/ 0 w 542880"/>
                  <a:gd name="connsiteY6" fmla="*/ 348774 h 394524"/>
                  <a:gd name="connsiteX0" fmla="*/ 45720 w 542880"/>
                  <a:gd name="connsiteY0" fmla="*/ 42779 h 378089"/>
                  <a:gd name="connsiteX1" fmla="*/ 342900 w 542880"/>
                  <a:gd name="connsiteY1" fmla="*/ 4679 h 378089"/>
                  <a:gd name="connsiteX2" fmla="*/ 541020 w 542880"/>
                  <a:gd name="connsiteY2" fmla="*/ 164699 h 378089"/>
                  <a:gd name="connsiteX3" fmla="*/ 426720 w 542880"/>
                  <a:gd name="connsiteY3" fmla="*/ 324719 h 378089"/>
                  <a:gd name="connsiteX4" fmla="*/ 175260 w 542880"/>
                  <a:gd name="connsiteY4" fmla="*/ 378059 h 378089"/>
                  <a:gd name="connsiteX5" fmla="*/ 0 w 542880"/>
                  <a:gd name="connsiteY5" fmla="*/ 332339 h 378089"/>
                  <a:gd name="connsiteX6" fmla="*/ 0 w 542880"/>
                  <a:gd name="connsiteY6" fmla="*/ 332339 h 378089"/>
                  <a:gd name="connsiteX0" fmla="*/ 45720 w 544124"/>
                  <a:gd name="connsiteY0" fmla="*/ 16139 h 351449"/>
                  <a:gd name="connsiteX1" fmla="*/ 312420 w 544124"/>
                  <a:gd name="connsiteY1" fmla="*/ 8519 h 351449"/>
                  <a:gd name="connsiteX2" fmla="*/ 541020 w 544124"/>
                  <a:gd name="connsiteY2" fmla="*/ 138059 h 351449"/>
                  <a:gd name="connsiteX3" fmla="*/ 426720 w 544124"/>
                  <a:gd name="connsiteY3" fmla="*/ 298079 h 351449"/>
                  <a:gd name="connsiteX4" fmla="*/ 175260 w 544124"/>
                  <a:gd name="connsiteY4" fmla="*/ 351419 h 351449"/>
                  <a:gd name="connsiteX5" fmla="*/ 0 w 544124"/>
                  <a:gd name="connsiteY5" fmla="*/ 305699 h 351449"/>
                  <a:gd name="connsiteX6" fmla="*/ 0 w 544124"/>
                  <a:gd name="connsiteY6" fmla="*/ 305699 h 351449"/>
                  <a:gd name="connsiteX0" fmla="*/ 45720 w 544124"/>
                  <a:gd name="connsiteY0" fmla="*/ 16139 h 359039"/>
                  <a:gd name="connsiteX1" fmla="*/ 312420 w 544124"/>
                  <a:gd name="connsiteY1" fmla="*/ 8519 h 359039"/>
                  <a:gd name="connsiteX2" fmla="*/ 541020 w 544124"/>
                  <a:gd name="connsiteY2" fmla="*/ 138059 h 359039"/>
                  <a:gd name="connsiteX3" fmla="*/ 426720 w 544124"/>
                  <a:gd name="connsiteY3" fmla="*/ 336179 h 359039"/>
                  <a:gd name="connsiteX4" fmla="*/ 175260 w 544124"/>
                  <a:gd name="connsiteY4" fmla="*/ 351419 h 359039"/>
                  <a:gd name="connsiteX5" fmla="*/ 0 w 544124"/>
                  <a:gd name="connsiteY5" fmla="*/ 305699 h 359039"/>
                  <a:gd name="connsiteX6" fmla="*/ 0 w 544124"/>
                  <a:gd name="connsiteY6" fmla="*/ 305699 h 359039"/>
                  <a:gd name="connsiteX0" fmla="*/ 45720 w 603956"/>
                  <a:gd name="connsiteY0" fmla="*/ 16700 h 359127"/>
                  <a:gd name="connsiteX1" fmla="*/ 312420 w 603956"/>
                  <a:gd name="connsiteY1" fmla="*/ 9080 h 359127"/>
                  <a:gd name="connsiteX2" fmla="*/ 601980 w 603956"/>
                  <a:gd name="connsiteY2" fmla="*/ 146240 h 359127"/>
                  <a:gd name="connsiteX3" fmla="*/ 426720 w 603956"/>
                  <a:gd name="connsiteY3" fmla="*/ 336740 h 359127"/>
                  <a:gd name="connsiteX4" fmla="*/ 175260 w 603956"/>
                  <a:gd name="connsiteY4" fmla="*/ 351980 h 359127"/>
                  <a:gd name="connsiteX5" fmla="*/ 0 w 603956"/>
                  <a:gd name="connsiteY5" fmla="*/ 306260 h 359127"/>
                  <a:gd name="connsiteX6" fmla="*/ 0 w 603956"/>
                  <a:gd name="connsiteY6" fmla="*/ 306260 h 359127"/>
                  <a:gd name="connsiteX0" fmla="*/ 38100 w 603956"/>
                  <a:gd name="connsiteY0" fmla="*/ 55414 h 352121"/>
                  <a:gd name="connsiteX1" fmla="*/ 312420 w 603956"/>
                  <a:gd name="connsiteY1" fmla="*/ 2074 h 352121"/>
                  <a:gd name="connsiteX2" fmla="*/ 601980 w 603956"/>
                  <a:gd name="connsiteY2" fmla="*/ 139234 h 352121"/>
                  <a:gd name="connsiteX3" fmla="*/ 426720 w 603956"/>
                  <a:gd name="connsiteY3" fmla="*/ 329734 h 352121"/>
                  <a:gd name="connsiteX4" fmla="*/ 175260 w 603956"/>
                  <a:gd name="connsiteY4" fmla="*/ 344974 h 352121"/>
                  <a:gd name="connsiteX5" fmla="*/ 0 w 603956"/>
                  <a:gd name="connsiteY5" fmla="*/ 299254 h 352121"/>
                  <a:gd name="connsiteX6" fmla="*/ 0 w 603956"/>
                  <a:gd name="connsiteY6" fmla="*/ 299254 h 352121"/>
                  <a:gd name="connsiteX0" fmla="*/ 38100 w 603956"/>
                  <a:gd name="connsiteY0" fmla="*/ 59334 h 356041"/>
                  <a:gd name="connsiteX1" fmla="*/ 312420 w 603956"/>
                  <a:gd name="connsiteY1" fmla="*/ 5994 h 356041"/>
                  <a:gd name="connsiteX2" fmla="*/ 601980 w 603956"/>
                  <a:gd name="connsiteY2" fmla="*/ 143154 h 356041"/>
                  <a:gd name="connsiteX3" fmla="*/ 426720 w 603956"/>
                  <a:gd name="connsiteY3" fmla="*/ 333654 h 356041"/>
                  <a:gd name="connsiteX4" fmla="*/ 175260 w 603956"/>
                  <a:gd name="connsiteY4" fmla="*/ 348894 h 356041"/>
                  <a:gd name="connsiteX5" fmla="*/ 0 w 603956"/>
                  <a:gd name="connsiteY5" fmla="*/ 303174 h 356041"/>
                  <a:gd name="connsiteX6" fmla="*/ 0 w 603956"/>
                  <a:gd name="connsiteY6" fmla="*/ 303174 h 356041"/>
                  <a:gd name="connsiteX0" fmla="*/ 38100 w 603956"/>
                  <a:gd name="connsiteY0" fmla="*/ 55173 h 351880"/>
                  <a:gd name="connsiteX1" fmla="*/ 312420 w 603956"/>
                  <a:gd name="connsiteY1" fmla="*/ 1833 h 351880"/>
                  <a:gd name="connsiteX2" fmla="*/ 601980 w 603956"/>
                  <a:gd name="connsiteY2" fmla="*/ 138993 h 351880"/>
                  <a:gd name="connsiteX3" fmla="*/ 426720 w 603956"/>
                  <a:gd name="connsiteY3" fmla="*/ 329493 h 351880"/>
                  <a:gd name="connsiteX4" fmla="*/ 175260 w 603956"/>
                  <a:gd name="connsiteY4" fmla="*/ 344733 h 351880"/>
                  <a:gd name="connsiteX5" fmla="*/ 0 w 603956"/>
                  <a:gd name="connsiteY5" fmla="*/ 299013 h 351880"/>
                  <a:gd name="connsiteX6" fmla="*/ 0 w 603956"/>
                  <a:gd name="connsiteY6" fmla="*/ 299013 h 351880"/>
                  <a:gd name="connsiteX0" fmla="*/ 38100 w 603956"/>
                  <a:gd name="connsiteY0" fmla="*/ 56079 h 352786"/>
                  <a:gd name="connsiteX1" fmla="*/ 312420 w 603956"/>
                  <a:gd name="connsiteY1" fmla="*/ 2739 h 352786"/>
                  <a:gd name="connsiteX2" fmla="*/ 601980 w 603956"/>
                  <a:gd name="connsiteY2" fmla="*/ 139899 h 352786"/>
                  <a:gd name="connsiteX3" fmla="*/ 426720 w 603956"/>
                  <a:gd name="connsiteY3" fmla="*/ 330399 h 352786"/>
                  <a:gd name="connsiteX4" fmla="*/ 175260 w 603956"/>
                  <a:gd name="connsiteY4" fmla="*/ 345639 h 352786"/>
                  <a:gd name="connsiteX5" fmla="*/ 0 w 603956"/>
                  <a:gd name="connsiteY5" fmla="*/ 299919 h 352786"/>
                  <a:gd name="connsiteX6" fmla="*/ 0 w 603956"/>
                  <a:gd name="connsiteY6" fmla="*/ 299919 h 352786"/>
                  <a:gd name="connsiteX0" fmla="*/ 312420 w 603956"/>
                  <a:gd name="connsiteY0" fmla="*/ 0 h 350047"/>
                  <a:gd name="connsiteX1" fmla="*/ 601980 w 603956"/>
                  <a:gd name="connsiteY1" fmla="*/ 137160 h 350047"/>
                  <a:gd name="connsiteX2" fmla="*/ 426720 w 603956"/>
                  <a:gd name="connsiteY2" fmla="*/ 327660 h 350047"/>
                  <a:gd name="connsiteX3" fmla="*/ 175260 w 603956"/>
                  <a:gd name="connsiteY3" fmla="*/ 342900 h 350047"/>
                  <a:gd name="connsiteX4" fmla="*/ 0 w 603956"/>
                  <a:gd name="connsiteY4" fmla="*/ 297180 h 350047"/>
                  <a:gd name="connsiteX5" fmla="*/ 0 w 603956"/>
                  <a:gd name="connsiteY5" fmla="*/ 297180 h 35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56" h="350047">
                    <a:moveTo>
                      <a:pt x="312420" y="0"/>
                    </a:moveTo>
                    <a:cubicBezTo>
                      <a:pt x="490220" y="6350"/>
                      <a:pt x="582930" y="82550"/>
                      <a:pt x="601980" y="137160"/>
                    </a:cubicBezTo>
                    <a:cubicBezTo>
                      <a:pt x="621030" y="191770"/>
                      <a:pt x="497840" y="293370"/>
                      <a:pt x="426720" y="327660"/>
                    </a:cubicBezTo>
                    <a:cubicBezTo>
                      <a:pt x="355600" y="361950"/>
                      <a:pt x="246380" y="347980"/>
                      <a:pt x="175260" y="342900"/>
                    </a:cubicBezTo>
                    <a:cubicBezTo>
                      <a:pt x="104140" y="337820"/>
                      <a:pt x="29210" y="304800"/>
                      <a:pt x="0" y="297180"/>
                    </a:cubicBezTo>
                    <a:lnTo>
                      <a:pt x="0" y="297180"/>
                    </a:lnTo>
                  </a:path>
                </a:pathLst>
              </a:cu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95" name="Freeform 94"/>
              <p:cNvSpPr/>
              <p:nvPr/>
            </p:nvSpPr>
            <p:spPr bwMode="auto">
              <a:xfrm>
                <a:off x="3956012" y="4351318"/>
                <a:ext cx="121920" cy="109521"/>
              </a:xfrm>
              <a:custGeom>
                <a:avLst/>
                <a:gdLst>
                  <a:gd name="connsiteX0" fmla="*/ 121920 w 121920"/>
                  <a:gd name="connsiteY0" fmla="*/ 0 h 198120"/>
                  <a:gd name="connsiteX1" fmla="*/ 0 w 121920"/>
                  <a:gd name="connsiteY1" fmla="*/ 60960 h 198120"/>
                  <a:gd name="connsiteX2" fmla="*/ 68580 w 121920"/>
                  <a:gd name="connsiteY2" fmla="*/ 198120 h 198120"/>
                  <a:gd name="connsiteX3" fmla="*/ 68580 w 121920"/>
                  <a:gd name="connsiteY3" fmla="*/ 198120 h 198120"/>
                </a:gdLst>
                <a:ahLst/>
                <a:cxnLst>
                  <a:cxn ang="0">
                    <a:pos x="connsiteX0" y="connsiteY0"/>
                  </a:cxn>
                  <a:cxn ang="0">
                    <a:pos x="connsiteX1" y="connsiteY1"/>
                  </a:cxn>
                  <a:cxn ang="0">
                    <a:pos x="connsiteX2" y="connsiteY2"/>
                  </a:cxn>
                  <a:cxn ang="0">
                    <a:pos x="connsiteX3" y="connsiteY3"/>
                  </a:cxn>
                </a:cxnLst>
                <a:rect l="l" t="t" r="r" b="b"/>
                <a:pathLst>
                  <a:path w="121920" h="198120">
                    <a:moveTo>
                      <a:pt x="121920" y="0"/>
                    </a:moveTo>
                    <a:lnTo>
                      <a:pt x="0" y="60960"/>
                    </a:lnTo>
                    <a:lnTo>
                      <a:pt x="68580" y="198120"/>
                    </a:lnTo>
                    <a:lnTo>
                      <a:pt x="68580" y="198120"/>
                    </a:lnTo>
                  </a:path>
                </a:pathLst>
              </a:cu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grpSp>
        <p:grpSp>
          <p:nvGrpSpPr>
            <p:cNvPr id="88" name="Group 87"/>
            <p:cNvGrpSpPr/>
            <p:nvPr/>
          </p:nvGrpSpPr>
          <p:grpSpPr>
            <a:xfrm rot="16200000">
              <a:off x="580075" y="3867072"/>
              <a:ext cx="299156" cy="146914"/>
              <a:chOff x="3956012" y="4220736"/>
              <a:chExt cx="603956" cy="240103"/>
            </a:xfrm>
          </p:grpSpPr>
          <p:sp>
            <p:nvSpPr>
              <p:cNvPr id="92" name="Freeform 91"/>
              <p:cNvSpPr/>
              <p:nvPr/>
            </p:nvSpPr>
            <p:spPr bwMode="auto">
              <a:xfrm>
                <a:off x="3956012" y="4220736"/>
                <a:ext cx="603956" cy="193506"/>
              </a:xfrm>
              <a:custGeom>
                <a:avLst/>
                <a:gdLst>
                  <a:gd name="connsiteX0" fmla="*/ 0 w 741089"/>
                  <a:gd name="connsiteY0" fmla="*/ 59214 h 386904"/>
                  <a:gd name="connsiteX1" fmla="*/ 243840 w 741089"/>
                  <a:gd name="connsiteY1" fmla="*/ 5874 h 386904"/>
                  <a:gd name="connsiteX2" fmla="*/ 541020 w 741089"/>
                  <a:gd name="connsiteY2" fmla="*/ 21114 h 386904"/>
                  <a:gd name="connsiteX3" fmla="*/ 739140 w 741089"/>
                  <a:gd name="connsiteY3" fmla="*/ 181134 h 386904"/>
                  <a:gd name="connsiteX4" fmla="*/ 624840 w 741089"/>
                  <a:gd name="connsiteY4" fmla="*/ 341154 h 386904"/>
                  <a:gd name="connsiteX5" fmla="*/ 350520 w 741089"/>
                  <a:gd name="connsiteY5" fmla="*/ 386874 h 386904"/>
                  <a:gd name="connsiteX6" fmla="*/ 198120 w 741089"/>
                  <a:gd name="connsiteY6" fmla="*/ 348774 h 386904"/>
                  <a:gd name="connsiteX7" fmla="*/ 198120 w 741089"/>
                  <a:gd name="connsiteY7" fmla="*/ 348774 h 386904"/>
                  <a:gd name="connsiteX0" fmla="*/ 0 w 741000"/>
                  <a:gd name="connsiteY0" fmla="*/ 59214 h 394524"/>
                  <a:gd name="connsiteX1" fmla="*/ 243840 w 741000"/>
                  <a:gd name="connsiteY1" fmla="*/ 5874 h 394524"/>
                  <a:gd name="connsiteX2" fmla="*/ 541020 w 741000"/>
                  <a:gd name="connsiteY2" fmla="*/ 21114 h 394524"/>
                  <a:gd name="connsiteX3" fmla="*/ 739140 w 741000"/>
                  <a:gd name="connsiteY3" fmla="*/ 181134 h 394524"/>
                  <a:gd name="connsiteX4" fmla="*/ 624840 w 741000"/>
                  <a:gd name="connsiteY4" fmla="*/ 341154 h 394524"/>
                  <a:gd name="connsiteX5" fmla="*/ 373380 w 741000"/>
                  <a:gd name="connsiteY5" fmla="*/ 394494 h 394524"/>
                  <a:gd name="connsiteX6" fmla="*/ 198120 w 741000"/>
                  <a:gd name="connsiteY6" fmla="*/ 348774 h 394524"/>
                  <a:gd name="connsiteX7" fmla="*/ 198120 w 741000"/>
                  <a:gd name="connsiteY7" fmla="*/ 348774 h 394524"/>
                  <a:gd name="connsiteX0" fmla="*/ 45720 w 542880"/>
                  <a:gd name="connsiteY0" fmla="*/ 5874 h 394524"/>
                  <a:gd name="connsiteX1" fmla="*/ 342900 w 542880"/>
                  <a:gd name="connsiteY1" fmla="*/ 21114 h 394524"/>
                  <a:gd name="connsiteX2" fmla="*/ 541020 w 542880"/>
                  <a:gd name="connsiteY2" fmla="*/ 181134 h 394524"/>
                  <a:gd name="connsiteX3" fmla="*/ 426720 w 542880"/>
                  <a:gd name="connsiteY3" fmla="*/ 341154 h 394524"/>
                  <a:gd name="connsiteX4" fmla="*/ 175260 w 542880"/>
                  <a:gd name="connsiteY4" fmla="*/ 394494 h 394524"/>
                  <a:gd name="connsiteX5" fmla="*/ 0 w 542880"/>
                  <a:gd name="connsiteY5" fmla="*/ 348774 h 394524"/>
                  <a:gd name="connsiteX6" fmla="*/ 0 w 542880"/>
                  <a:gd name="connsiteY6" fmla="*/ 348774 h 394524"/>
                  <a:gd name="connsiteX0" fmla="*/ 45720 w 542880"/>
                  <a:gd name="connsiteY0" fmla="*/ 42779 h 378089"/>
                  <a:gd name="connsiteX1" fmla="*/ 342900 w 542880"/>
                  <a:gd name="connsiteY1" fmla="*/ 4679 h 378089"/>
                  <a:gd name="connsiteX2" fmla="*/ 541020 w 542880"/>
                  <a:gd name="connsiteY2" fmla="*/ 164699 h 378089"/>
                  <a:gd name="connsiteX3" fmla="*/ 426720 w 542880"/>
                  <a:gd name="connsiteY3" fmla="*/ 324719 h 378089"/>
                  <a:gd name="connsiteX4" fmla="*/ 175260 w 542880"/>
                  <a:gd name="connsiteY4" fmla="*/ 378059 h 378089"/>
                  <a:gd name="connsiteX5" fmla="*/ 0 w 542880"/>
                  <a:gd name="connsiteY5" fmla="*/ 332339 h 378089"/>
                  <a:gd name="connsiteX6" fmla="*/ 0 w 542880"/>
                  <a:gd name="connsiteY6" fmla="*/ 332339 h 378089"/>
                  <a:gd name="connsiteX0" fmla="*/ 45720 w 544124"/>
                  <a:gd name="connsiteY0" fmla="*/ 16139 h 351449"/>
                  <a:gd name="connsiteX1" fmla="*/ 312420 w 544124"/>
                  <a:gd name="connsiteY1" fmla="*/ 8519 h 351449"/>
                  <a:gd name="connsiteX2" fmla="*/ 541020 w 544124"/>
                  <a:gd name="connsiteY2" fmla="*/ 138059 h 351449"/>
                  <a:gd name="connsiteX3" fmla="*/ 426720 w 544124"/>
                  <a:gd name="connsiteY3" fmla="*/ 298079 h 351449"/>
                  <a:gd name="connsiteX4" fmla="*/ 175260 w 544124"/>
                  <a:gd name="connsiteY4" fmla="*/ 351419 h 351449"/>
                  <a:gd name="connsiteX5" fmla="*/ 0 w 544124"/>
                  <a:gd name="connsiteY5" fmla="*/ 305699 h 351449"/>
                  <a:gd name="connsiteX6" fmla="*/ 0 w 544124"/>
                  <a:gd name="connsiteY6" fmla="*/ 305699 h 351449"/>
                  <a:gd name="connsiteX0" fmla="*/ 45720 w 544124"/>
                  <a:gd name="connsiteY0" fmla="*/ 16139 h 359039"/>
                  <a:gd name="connsiteX1" fmla="*/ 312420 w 544124"/>
                  <a:gd name="connsiteY1" fmla="*/ 8519 h 359039"/>
                  <a:gd name="connsiteX2" fmla="*/ 541020 w 544124"/>
                  <a:gd name="connsiteY2" fmla="*/ 138059 h 359039"/>
                  <a:gd name="connsiteX3" fmla="*/ 426720 w 544124"/>
                  <a:gd name="connsiteY3" fmla="*/ 336179 h 359039"/>
                  <a:gd name="connsiteX4" fmla="*/ 175260 w 544124"/>
                  <a:gd name="connsiteY4" fmla="*/ 351419 h 359039"/>
                  <a:gd name="connsiteX5" fmla="*/ 0 w 544124"/>
                  <a:gd name="connsiteY5" fmla="*/ 305699 h 359039"/>
                  <a:gd name="connsiteX6" fmla="*/ 0 w 544124"/>
                  <a:gd name="connsiteY6" fmla="*/ 305699 h 359039"/>
                  <a:gd name="connsiteX0" fmla="*/ 45720 w 603956"/>
                  <a:gd name="connsiteY0" fmla="*/ 16700 h 359127"/>
                  <a:gd name="connsiteX1" fmla="*/ 312420 w 603956"/>
                  <a:gd name="connsiteY1" fmla="*/ 9080 h 359127"/>
                  <a:gd name="connsiteX2" fmla="*/ 601980 w 603956"/>
                  <a:gd name="connsiteY2" fmla="*/ 146240 h 359127"/>
                  <a:gd name="connsiteX3" fmla="*/ 426720 w 603956"/>
                  <a:gd name="connsiteY3" fmla="*/ 336740 h 359127"/>
                  <a:gd name="connsiteX4" fmla="*/ 175260 w 603956"/>
                  <a:gd name="connsiteY4" fmla="*/ 351980 h 359127"/>
                  <a:gd name="connsiteX5" fmla="*/ 0 w 603956"/>
                  <a:gd name="connsiteY5" fmla="*/ 306260 h 359127"/>
                  <a:gd name="connsiteX6" fmla="*/ 0 w 603956"/>
                  <a:gd name="connsiteY6" fmla="*/ 306260 h 359127"/>
                  <a:gd name="connsiteX0" fmla="*/ 38100 w 603956"/>
                  <a:gd name="connsiteY0" fmla="*/ 55414 h 352121"/>
                  <a:gd name="connsiteX1" fmla="*/ 312420 w 603956"/>
                  <a:gd name="connsiteY1" fmla="*/ 2074 h 352121"/>
                  <a:gd name="connsiteX2" fmla="*/ 601980 w 603956"/>
                  <a:gd name="connsiteY2" fmla="*/ 139234 h 352121"/>
                  <a:gd name="connsiteX3" fmla="*/ 426720 w 603956"/>
                  <a:gd name="connsiteY3" fmla="*/ 329734 h 352121"/>
                  <a:gd name="connsiteX4" fmla="*/ 175260 w 603956"/>
                  <a:gd name="connsiteY4" fmla="*/ 344974 h 352121"/>
                  <a:gd name="connsiteX5" fmla="*/ 0 w 603956"/>
                  <a:gd name="connsiteY5" fmla="*/ 299254 h 352121"/>
                  <a:gd name="connsiteX6" fmla="*/ 0 w 603956"/>
                  <a:gd name="connsiteY6" fmla="*/ 299254 h 352121"/>
                  <a:gd name="connsiteX0" fmla="*/ 38100 w 603956"/>
                  <a:gd name="connsiteY0" fmla="*/ 59334 h 356041"/>
                  <a:gd name="connsiteX1" fmla="*/ 312420 w 603956"/>
                  <a:gd name="connsiteY1" fmla="*/ 5994 h 356041"/>
                  <a:gd name="connsiteX2" fmla="*/ 601980 w 603956"/>
                  <a:gd name="connsiteY2" fmla="*/ 143154 h 356041"/>
                  <a:gd name="connsiteX3" fmla="*/ 426720 w 603956"/>
                  <a:gd name="connsiteY3" fmla="*/ 333654 h 356041"/>
                  <a:gd name="connsiteX4" fmla="*/ 175260 w 603956"/>
                  <a:gd name="connsiteY4" fmla="*/ 348894 h 356041"/>
                  <a:gd name="connsiteX5" fmla="*/ 0 w 603956"/>
                  <a:gd name="connsiteY5" fmla="*/ 303174 h 356041"/>
                  <a:gd name="connsiteX6" fmla="*/ 0 w 603956"/>
                  <a:gd name="connsiteY6" fmla="*/ 303174 h 356041"/>
                  <a:gd name="connsiteX0" fmla="*/ 38100 w 603956"/>
                  <a:gd name="connsiteY0" fmla="*/ 55173 h 351880"/>
                  <a:gd name="connsiteX1" fmla="*/ 312420 w 603956"/>
                  <a:gd name="connsiteY1" fmla="*/ 1833 h 351880"/>
                  <a:gd name="connsiteX2" fmla="*/ 601980 w 603956"/>
                  <a:gd name="connsiteY2" fmla="*/ 138993 h 351880"/>
                  <a:gd name="connsiteX3" fmla="*/ 426720 w 603956"/>
                  <a:gd name="connsiteY3" fmla="*/ 329493 h 351880"/>
                  <a:gd name="connsiteX4" fmla="*/ 175260 w 603956"/>
                  <a:gd name="connsiteY4" fmla="*/ 344733 h 351880"/>
                  <a:gd name="connsiteX5" fmla="*/ 0 w 603956"/>
                  <a:gd name="connsiteY5" fmla="*/ 299013 h 351880"/>
                  <a:gd name="connsiteX6" fmla="*/ 0 w 603956"/>
                  <a:gd name="connsiteY6" fmla="*/ 299013 h 351880"/>
                  <a:gd name="connsiteX0" fmla="*/ 38100 w 603956"/>
                  <a:gd name="connsiteY0" fmla="*/ 56079 h 352786"/>
                  <a:gd name="connsiteX1" fmla="*/ 312420 w 603956"/>
                  <a:gd name="connsiteY1" fmla="*/ 2739 h 352786"/>
                  <a:gd name="connsiteX2" fmla="*/ 601980 w 603956"/>
                  <a:gd name="connsiteY2" fmla="*/ 139899 h 352786"/>
                  <a:gd name="connsiteX3" fmla="*/ 426720 w 603956"/>
                  <a:gd name="connsiteY3" fmla="*/ 330399 h 352786"/>
                  <a:gd name="connsiteX4" fmla="*/ 175260 w 603956"/>
                  <a:gd name="connsiteY4" fmla="*/ 345639 h 352786"/>
                  <a:gd name="connsiteX5" fmla="*/ 0 w 603956"/>
                  <a:gd name="connsiteY5" fmla="*/ 299919 h 352786"/>
                  <a:gd name="connsiteX6" fmla="*/ 0 w 603956"/>
                  <a:gd name="connsiteY6" fmla="*/ 299919 h 352786"/>
                  <a:gd name="connsiteX0" fmla="*/ 312420 w 603956"/>
                  <a:gd name="connsiteY0" fmla="*/ 0 h 350047"/>
                  <a:gd name="connsiteX1" fmla="*/ 601980 w 603956"/>
                  <a:gd name="connsiteY1" fmla="*/ 137160 h 350047"/>
                  <a:gd name="connsiteX2" fmla="*/ 426720 w 603956"/>
                  <a:gd name="connsiteY2" fmla="*/ 327660 h 350047"/>
                  <a:gd name="connsiteX3" fmla="*/ 175260 w 603956"/>
                  <a:gd name="connsiteY3" fmla="*/ 342900 h 350047"/>
                  <a:gd name="connsiteX4" fmla="*/ 0 w 603956"/>
                  <a:gd name="connsiteY4" fmla="*/ 297180 h 350047"/>
                  <a:gd name="connsiteX5" fmla="*/ 0 w 603956"/>
                  <a:gd name="connsiteY5" fmla="*/ 297180 h 35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56" h="350047">
                    <a:moveTo>
                      <a:pt x="312420" y="0"/>
                    </a:moveTo>
                    <a:cubicBezTo>
                      <a:pt x="490220" y="6350"/>
                      <a:pt x="582930" y="82550"/>
                      <a:pt x="601980" y="137160"/>
                    </a:cubicBezTo>
                    <a:cubicBezTo>
                      <a:pt x="621030" y="191770"/>
                      <a:pt x="497840" y="293370"/>
                      <a:pt x="426720" y="327660"/>
                    </a:cubicBezTo>
                    <a:cubicBezTo>
                      <a:pt x="355600" y="361950"/>
                      <a:pt x="246380" y="347980"/>
                      <a:pt x="175260" y="342900"/>
                    </a:cubicBezTo>
                    <a:cubicBezTo>
                      <a:pt x="104140" y="337820"/>
                      <a:pt x="29210" y="304800"/>
                      <a:pt x="0" y="297180"/>
                    </a:cubicBezTo>
                    <a:lnTo>
                      <a:pt x="0" y="297180"/>
                    </a:lnTo>
                  </a:path>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93" name="Freeform 92"/>
              <p:cNvSpPr/>
              <p:nvPr/>
            </p:nvSpPr>
            <p:spPr bwMode="auto">
              <a:xfrm>
                <a:off x="3956012" y="4351318"/>
                <a:ext cx="121920" cy="109521"/>
              </a:xfrm>
              <a:custGeom>
                <a:avLst/>
                <a:gdLst>
                  <a:gd name="connsiteX0" fmla="*/ 121920 w 121920"/>
                  <a:gd name="connsiteY0" fmla="*/ 0 h 198120"/>
                  <a:gd name="connsiteX1" fmla="*/ 0 w 121920"/>
                  <a:gd name="connsiteY1" fmla="*/ 60960 h 198120"/>
                  <a:gd name="connsiteX2" fmla="*/ 68580 w 121920"/>
                  <a:gd name="connsiteY2" fmla="*/ 198120 h 198120"/>
                  <a:gd name="connsiteX3" fmla="*/ 68580 w 121920"/>
                  <a:gd name="connsiteY3" fmla="*/ 198120 h 198120"/>
                </a:gdLst>
                <a:ahLst/>
                <a:cxnLst>
                  <a:cxn ang="0">
                    <a:pos x="connsiteX0" y="connsiteY0"/>
                  </a:cxn>
                  <a:cxn ang="0">
                    <a:pos x="connsiteX1" y="connsiteY1"/>
                  </a:cxn>
                  <a:cxn ang="0">
                    <a:pos x="connsiteX2" y="connsiteY2"/>
                  </a:cxn>
                  <a:cxn ang="0">
                    <a:pos x="connsiteX3" y="connsiteY3"/>
                  </a:cxn>
                </a:cxnLst>
                <a:rect l="l" t="t" r="r" b="b"/>
                <a:pathLst>
                  <a:path w="121920" h="198120">
                    <a:moveTo>
                      <a:pt x="121920" y="0"/>
                    </a:moveTo>
                    <a:lnTo>
                      <a:pt x="0" y="60960"/>
                    </a:lnTo>
                    <a:lnTo>
                      <a:pt x="68580" y="198120"/>
                    </a:lnTo>
                    <a:lnTo>
                      <a:pt x="68580" y="198120"/>
                    </a:lnTo>
                  </a:path>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grpSp>
        <p:sp>
          <p:nvSpPr>
            <p:cNvPr id="89" name="Oval 88"/>
            <p:cNvSpPr/>
            <p:nvPr/>
          </p:nvSpPr>
          <p:spPr bwMode="auto">
            <a:xfrm>
              <a:off x="1676400" y="3797187"/>
              <a:ext cx="64933" cy="196671"/>
            </a:xfrm>
            <a:prstGeom prst="ellipse">
              <a:avLst/>
            </a:prstGeom>
            <a:solidFill>
              <a:schemeClr val="bg1">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bg2"/>
                </a:solidFill>
                <a:effectLst/>
                <a:latin typeface="Times New Roman" pitchFamily="18" charset="0"/>
              </a:endParaRPr>
            </a:p>
          </p:txBody>
        </p:sp>
        <p:sp>
          <p:nvSpPr>
            <p:cNvPr id="90" name="TextBox 89"/>
            <p:cNvSpPr txBox="1"/>
            <p:nvPr/>
          </p:nvSpPr>
          <p:spPr>
            <a:xfrm>
              <a:off x="406960" y="3464568"/>
              <a:ext cx="791968" cy="370615"/>
            </a:xfrm>
            <a:prstGeom prst="rect">
              <a:avLst/>
            </a:prstGeom>
            <a:noFill/>
          </p:spPr>
          <p:txBody>
            <a:bodyPr wrap="none" rtlCol="0">
              <a:spAutoFit/>
            </a:bodyPr>
            <a:lstStyle/>
            <a:p>
              <a:pPr algn="ctr"/>
              <a:r>
                <a:rPr lang="en-US" sz="800" dirty="0">
                  <a:solidFill>
                    <a:schemeClr val="tx1">
                      <a:lumMod val="50000"/>
                    </a:schemeClr>
                  </a:solidFill>
                  <a:latin typeface="Comic Sans MS" panose="030F0702030302020204" pitchFamily="66" charset="0"/>
                </a:rPr>
                <a:t>Force</a:t>
              </a:r>
            </a:p>
          </p:txBody>
        </p:sp>
        <p:sp>
          <p:nvSpPr>
            <p:cNvPr id="91" name="TextBox 90"/>
            <p:cNvSpPr txBox="1"/>
            <p:nvPr/>
          </p:nvSpPr>
          <p:spPr>
            <a:xfrm>
              <a:off x="2013530" y="3177388"/>
              <a:ext cx="703729" cy="370615"/>
            </a:xfrm>
            <a:prstGeom prst="rect">
              <a:avLst/>
            </a:prstGeom>
            <a:noFill/>
          </p:spPr>
          <p:txBody>
            <a:bodyPr wrap="none" rtlCol="0">
              <a:spAutoFit/>
            </a:bodyPr>
            <a:lstStyle/>
            <a:p>
              <a:pPr algn="ctr"/>
              <a:r>
                <a:rPr lang="en-US" sz="800" dirty="0">
                  <a:solidFill>
                    <a:schemeClr val="tx1">
                      <a:lumMod val="50000"/>
                    </a:schemeClr>
                  </a:solidFill>
                  <a:latin typeface="Comic Sans MS" panose="030F0702030302020204" pitchFamily="66" charset="0"/>
                </a:rPr>
                <a:t>Load</a:t>
              </a:r>
            </a:p>
          </p:txBody>
        </p:sp>
      </p:grpSp>
    </p:spTree>
    <p:extLst>
      <p:ext uri="{BB962C8B-B14F-4D97-AF65-F5344CB8AC3E}">
        <p14:creationId xmlns:p14="http://schemas.microsoft.com/office/powerpoint/2010/main" val="190161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436"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rgbClr val="FF0000"/>
                </a:solidFill>
                <a:latin typeface="Comic Sans MS" panose="030F0702030302020204" pitchFamily="66" charset="0"/>
                <a:cs typeface="Arial" panose="020B0604020202020204" pitchFamily="34" charset="0"/>
              </a:rPr>
              <a:t>Who can roll the ball down the table with the slowest velocity?</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rgbClr val="FF0000"/>
                </a:solidFill>
                <a:latin typeface="Comic Sans MS" panose="030F0702030302020204" pitchFamily="66" charset="0"/>
                <a:cs typeface="Arial" panose="020B0604020202020204" pitchFamily="34" charset="0"/>
              </a:rPr>
              <a:t>How do you describe motion in math?</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859" y="819150"/>
            <a:ext cx="3770142" cy="2362858"/>
          </a:xfrm>
          <a:prstGeom prst="rect">
            <a:avLst/>
          </a:prstGeom>
          <a:noFill/>
          <a:ln>
            <a:noFill/>
          </a:ln>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91240B29-F687-4F45-9708-019B960494DF}">
              <a14:hiddenLine xmlns:a14="http://schemas.microsoft.com/office/drawing/2010/main" w="12700">
                <a:solidFill>
                  <a:srgbClr val="333333"/>
                </a:solidFill>
                <a:miter lim="800000"/>
                <a:headEnd/>
                <a:tailEnd/>
              </a14:hiddenLine>
            </a:ext>
          </a:extLst>
        </p:spPr>
      </p:pic>
      <p:sp>
        <p:nvSpPr>
          <p:cNvPr id="17"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Motion</a:t>
            </a:r>
          </a:p>
        </p:txBody>
      </p:sp>
      <p:grpSp>
        <p:nvGrpSpPr>
          <p:cNvPr id="18453" name="Group 18452"/>
          <p:cNvGrpSpPr/>
          <p:nvPr/>
        </p:nvGrpSpPr>
        <p:grpSpPr>
          <a:xfrm>
            <a:off x="5138249" y="4493490"/>
            <a:ext cx="2780312" cy="276999"/>
            <a:chOff x="737286" y="3333750"/>
            <a:chExt cx="2780312" cy="276999"/>
          </a:xfrm>
        </p:grpSpPr>
        <p:cxnSp>
          <p:nvCxnSpPr>
            <p:cNvPr id="54" name="Straight Arrow Connector 53"/>
            <p:cNvCxnSpPr>
              <a:stCxn id="18437" idx="1"/>
            </p:cNvCxnSpPr>
            <p:nvPr/>
          </p:nvCxnSpPr>
          <p:spPr bwMode="auto">
            <a:xfrm flipH="1">
              <a:off x="737286" y="3472250"/>
              <a:ext cx="1054783" cy="13900"/>
            </a:xfrm>
            <a:prstGeom prst="straightConnector1">
              <a:avLst/>
            </a:prstGeom>
            <a:noFill/>
            <a:ln w="12700" cap="flat" cmpd="sng" algn="ctr">
              <a:solidFill>
                <a:srgbClr val="333333"/>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Arrow Connector 102"/>
            <p:cNvCxnSpPr>
              <a:stCxn id="18437" idx="3"/>
            </p:cNvCxnSpPr>
            <p:nvPr/>
          </p:nvCxnSpPr>
          <p:spPr bwMode="auto">
            <a:xfrm>
              <a:off x="2438400" y="3472250"/>
              <a:ext cx="1079198" cy="13900"/>
            </a:xfrm>
            <a:prstGeom prst="straightConnector1">
              <a:avLst/>
            </a:prstGeom>
            <a:noFill/>
            <a:ln w="12700" cap="flat" cmpd="sng" algn="ctr">
              <a:solidFill>
                <a:srgbClr val="333333"/>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7" name="TextBox 18436"/>
            <p:cNvSpPr txBox="1"/>
            <p:nvPr/>
          </p:nvSpPr>
          <p:spPr>
            <a:xfrm>
              <a:off x="1792069" y="3333750"/>
              <a:ext cx="646331" cy="276999"/>
            </a:xfrm>
            <a:prstGeom prst="rect">
              <a:avLst/>
            </a:prstGeom>
            <a:noFill/>
          </p:spPr>
          <p:txBody>
            <a:bodyPr wrap="none" rtlCol="0">
              <a:spAutoFit/>
            </a:bodyPr>
            <a:lstStyle/>
            <a:p>
              <a:r>
                <a:rPr lang="en-US" sz="1200" dirty="0">
                  <a:latin typeface="Comic Sans MS" panose="030F0702030302020204" pitchFamily="66" charset="0"/>
                </a:rPr>
                <a:t>6 feet</a:t>
              </a:r>
            </a:p>
          </p:txBody>
        </p:sp>
      </p:grpSp>
      <p:grpSp>
        <p:nvGrpSpPr>
          <p:cNvPr id="18452" name="Group 18451"/>
          <p:cNvGrpSpPr/>
          <p:nvPr/>
        </p:nvGrpSpPr>
        <p:grpSpPr>
          <a:xfrm>
            <a:off x="5029201" y="3837420"/>
            <a:ext cx="3048000" cy="637703"/>
            <a:chOff x="5181600" y="4241297"/>
            <a:chExt cx="3048000" cy="637703"/>
          </a:xfrm>
        </p:grpSpPr>
        <p:cxnSp>
          <p:nvCxnSpPr>
            <p:cNvPr id="46" name="Straight Connector 45"/>
            <p:cNvCxnSpPr/>
            <p:nvPr/>
          </p:nvCxnSpPr>
          <p:spPr bwMode="auto">
            <a:xfrm flipV="1">
              <a:off x="5309204" y="4705350"/>
              <a:ext cx="1015396" cy="60077"/>
            </a:xfrm>
            <a:prstGeom prst="line">
              <a:avLst/>
            </a:prstGeom>
            <a:noFill/>
            <a:ln w="28575" cap="flat" cmpd="sng" algn="ctr">
              <a:solidFill>
                <a:srgbClr val="A5002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flipV="1">
              <a:off x="6217920" y="4583271"/>
              <a:ext cx="944880" cy="122079"/>
            </a:xfrm>
            <a:prstGeom prst="line">
              <a:avLst/>
            </a:prstGeom>
            <a:noFill/>
            <a:ln w="28575" cap="flat" cmpd="sng" algn="ctr">
              <a:solidFill>
                <a:srgbClr val="A5002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flipV="1">
              <a:off x="7039068" y="4294180"/>
              <a:ext cx="961932" cy="262422"/>
            </a:xfrm>
            <a:prstGeom prst="line">
              <a:avLst/>
            </a:prstGeom>
            <a:noFill/>
            <a:ln w="28575" cap="flat" cmpd="sng" algn="ctr">
              <a:solidFill>
                <a:srgbClr val="A5002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441" name="Group 18440"/>
            <p:cNvGrpSpPr/>
            <p:nvPr/>
          </p:nvGrpSpPr>
          <p:grpSpPr>
            <a:xfrm>
              <a:off x="7620000" y="4623436"/>
              <a:ext cx="533400" cy="158114"/>
              <a:chOff x="7772400" y="4400550"/>
              <a:chExt cx="533400" cy="158114"/>
            </a:xfrm>
            <a:solidFill>
              <a:schemeClr val="accent6">
                <a:lumMod val="60000"/>
                <a:lumOff val="40000"/>
              </a:schemeClr>
            </a:solidFill>
          </p:grpSpPr>
          <p:sp>
            <p:nvSpPr>
              <p:cNvPr id="51" name="Rectangle 50"/>
              <p:cNvSpPr/>
              <p:nvPr/>
            </p:nvSpPr>
            <p:spPr bwMode="auto">
              <a:xfrm>
                <a:off x="7988300" y="4400550"/>
                <a:ext cx="241300" cy="45719"/>
              </a:xfrm>
              <a:prstGeom prst="rect">
                <a:avLst/>
              </a:prstGeom>
              <a:grp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55" name="Rectangle 54"/>
              <p:cNvSpPr/>
              <p:nvPr/>
            </p:nvSpPr>
            <p:spPr bwMode="auto">
              <a:xfrm>
                <a:off x="7848600" y="4431031"/>
                <a:ext cx="304800" cy="81914"/>
              </a:xfrm>
              <a:prstGeom prst="rect">
                <a:avLst/>
              </a:prstGeom>
              <a:grp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56" name="Rectangle 55"/>
              <p:cNvSpPr/>
              <p:nvPr/>
            </p:nvSpPr>
            <p:spPr bwMode="auto">
              <a:xfrm>
                <a:off x="7772400" y="4476750"/>
                <a:ext cx="533400" cy="81914"/>
              </a:xfrm>
              <a:prstGeom prst="rect">
                <a:avLst/>
              </a:prstGeom>
              <a:grp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grpSp>
          <p:nvGrpSpPr>
            <p:cNvPr id="18440" name="Group 18439"/>
            <p:cNvGrpSpPr/>
            <p:nvPr/>
          </p:nvGrpSpPr>
          <p:grpSpPr>
            <a:xfrm>
              <a:off x="6858000" y="4629150"/>
              <a:ext cx="457200" cy="152400"/>
              <a:chOff x="7543801" y="4705350"/>
              <a:chExt cx="457200" cy="91598"/>
            </a:xfrm>
            <a:solidFill>
              <a:schemeClr val="accent6">
                <a:lumMod val="60000"/>
                <a:lumOff val="40000"/>
              </a:schemeClr>
            </a:solidFill>
          </p:grpSpPr>
          <p:sp>
            <p:nvSpPr>
              <p:cNvPr id="85" name="Rectangle 84"/>
              <p:cNvSpPr/>
              <p:nvPr/>
            </p:nvSpPr>
            <p:spPr bwMode="auto">
              <a:xfrm>
                <a:off x="7599951" y="4705350"/>
                <a:ext cx="324849" cy="45719"/>
              </a:xfrm>
              <a:prstGeom prst="rect">
                <a:avLst/>
              </a:prstGeom>
              <a:grp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86" name="Rectangle 85"/>
              <p:cNvSpPr/>
              <p:nvPr/>
            </p:nvSpPr>
            <p:spPr bwMode="auto">
              <a:xfrm>
                <a:off x="7543801" y="4751229"/>
                <a:ext cx="457200" cy="45719"/>
              </a:xfrm>
              <a:prstGeom prst="rect">
                <a:avLst/>
              </a:prstGeom>
              <a:grp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grpSp>
          <p:nvGrpSpPr>
            <p:cNvPr id="18446" name="Group 18445"/>
            <p:cNvGrpSpPr/>
            <p:nvPr/>
          </p:nvGrpSpPr>
          <p:grpSpPr>
            <a:xfrm>
              <a:off x="5181600" y="4780825"/>
              <a:ext cx="2971800" cy="98175"/>
              <a:chOff x="5181600" y="4780825"/>
              <a:chExt cx="2971800" cy="98175"/>
            </a:xfrm>
          </p:grpSpPr>
          <p:cxnSp>
            <p:nvCxnSpPr>
              <p:cNvPr id="80" name="Straight Connector 79"/>
              <p:cNvCxnSpPr/>
              <p:nvPr/>
            </p:nvCxnSpPr>
            <p:spPr bwMode="auto">
              <a:xfrm>
                <a:off x="5181600" y="4780825"/>
                <a:ext cx="2971800" cy="16123"/>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p:nvPr/>
            </p:nvCxnSpPr>
            <p:spPr bwMode="auto">
              <a:xfrm flipH="1">
                <a:off x="5181600" y="479694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p:nvPr/>
            </p:nvCxnSpPr>
            <p:spPr bwMode="auto">
              <a:xfrm flipH="1">
                <a:off x="5358796" y="479694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p:nvPr/>
            </p:nvCxnSpPr>
            <p:spPr bwMode="auto">
              <a:xfrm flipH="1">
                <a:off x="5511196" y="479694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p:nvPr/>
            </p:nvCxnSpPr>
            <p:spPr bwMode="auto">
              <a:xfrm flipH="1">
                <a:off x="5663596" y="479694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p:nvPr/>
            </p:nvCxnSpPr>
            <p:spPr bwMode="auto">
              <a:xfrm flipH="1">
                <a:off x="5867400" y="479694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p:nvPr/>
            </p:nvCxnSpPr>
            <p:spPr bwMode="auto">
              <a:xfrm flipH="1">
                <a:off x="6044596" y="479694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p:cNvCxnSpPr/>
              <p:nvPr/>
            </p:nvCxnSpPr>
            <p:spPr bwMode="auto">
              <a:xfrm flipH="1">
                <a:off x="6196996" y="479694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flipH="1">
                <a:off x="6349396" y="479694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90"/>
              <p:cNvCxnSpPr/>
              <p:nvPr/>
            </p:nvCxnSpPr>
            <p:spPr bwMode="auto">
              <a:xfrm flipH="1">
                <a:off x="6553200" y="479694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91"/>
              <p:cNvCxnSpPr/>
              <p:nvPr/>
            </p:nvCxnSpPr>
            <p:spPr bwMode="auto">
              <a:xfrm flipH="1">
                <a:off x="6730396" y="479694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p:nvPr/>
            </p:nvCxnSpPr>
            <p:spPr bwMode="auto">
              <a:xfrm flipH="1">
                <a:off x="6882796" y="479694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Connector 93"/>
              <p:cNvCxnSpPr/>
              <p:nvPr/>
            </p:nvCxnSpPr>
            <p:spPr bwMode="auto">
              <a:xfrm flipH="1">
                <a:off x="7035196" y="479694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p:nvPr/>
            </p:nvCxnSpPr>
            <p:spPr bwMode="auto">
              <a:xfrm flipH="1">
                <a:off x="7239000" y="4791096"/>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p:cNvCxnSpPr/>
              <p:nvPr/>
            </p:nvCxnSpPr>
            <p:spPr bwMode="auto">
              <a:xfrm flipH="1">
                <a:off x="7416196" y="4791096"/>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96"/>
              <p:cNvCxnSpPr/>
              <p:nvPr/>
            </p:nvCxnSpPr>
            <p:spPr bwMode="auto">
              <a:xfrm flipH="1">
                <a:off x="7568596" y="4791096"/>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flipH="1">
                <a:off x="7720996" y="4791096"/>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flipH="1">
                <a:off x="7848600" y="479694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Connector 99"/>
              <p:cNvCxnSpPr/>
              <p:nvPr/>
            </p:nvCxnSpPr>
            <p:spPr bwMode="auto">
              <a:xfrm flipH="1">
                <a:off x="8025796" y="479694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450" name="Group 18449"/>
            <p:cNvGrpSpPr/>
            <p:nvPr/>
          </p:nvGrpSpPr>
          <p:grpSpPr>
            <a:xfrm rot="20402245">
              <a:off x="7462861" y="4241297"/>
              <a:ext cx="533825" cy="139581"/>
              <a:chOff x="7467175" y="3922689"/>
              <a:chExt cx="533825" cy="139581"/>
            </a:xfrm>
          </p:grpSpPr>
          <p:sp>
            <p:nvSpPr>
              <p:cNvPr id="110" name="Oval 109"/>
              <p:cNvSpPr/>
              <p:nvPr/>
            </p:nvSpPr>
            <p:spPr bwMode="auto">
              <a:xfrm>
                <a:off x="7873396" y="3943350"/>
                <a:ext cx="127604" cy="118920"/>
              </a:xfrm>
              <a:prstGeom prst="ellipse">
                <a:avLst/>
              </a:prstGeom>
              <a:solidFill>
                <a:srgbClr val="00CC0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111" name="Straight Arrow Connector 110"/>
              <p:cNvCxnSpPr/>
              <p:nvPr/>
            </p:nvCxnSpPr>
            <p:spPr bwMode="auto">
              <a:xfrm rot="1197755" flipH="1">
                <a:off x="7467175" y="3922689"/>
                <a:ext cx="238384" cy="58031"/>
              </a:xfrm>
              <a:prstGeom prst="straightConnector1">
                <a:avLst/>
              </a:prstGeom>
              <a:noFill/>
              <a:ln w="12700" cap="flat" cmpd="sng" algn="ctr">
                <a:solidFill>
                  <a:srgbClr val="333333"/>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5" name="Rectangle 114"/>
            <p:cNvSpPr/>
            <p:nvPr/>
          </p:nvSpPr>
          <p:spPr bwMode="auto">
            <a:xfrm>
              <a:off x="6152150" y="4735831"/>
              <a:ext cx="324849" cy="45719"/>
            </a:xfrm>
            <a:prstGeom prst="rect">
              <a:avLst/>
            </a:prstGeom>
            <a:solidFill>
              <a:schemeClr val="accent6">
                <a:lumMod val="60000"/>
                <a:lumOff val="40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nvGrpSpPr>
            <p:cNvPr id="117" name="Group 116"/>
            <p:cNvGrpSpPr/>
            <p:nvPr/>
          </p:nvGrpSpPr>
          <p:grpSpPr>
            <a:xfrm>
              <a:off x="7772400" y="4537552"/>
              <a:ext cx="457200" cy="91598"/>
              <a:chOff x="7543801" y="4705350"/>
              <a:chExt cx="457200" cy="91598"/>
            </a:xfrm>
            <a:solidFill>
              <a:schemeClr val="accent6">
                <a:lumMod val="60000"/>
                <a:lumOff val="40000"/>
              </a:schemeClr>
            </a:solidFill>
          </p:grpSpPr>
          <p:sp>
            <p:nvSpPr>
              <p:cNvPr id="118" name="Rectangle 117"/>
              <p:cNvSpPr/>
              <p:nvPr/>
            </p:nvSpPr>
            <p:spPr bwMode="auto">
              <a:xfrm>
                <a:off x="7599951" y="4705350"/>
                <a:ext cx="324849" cy="45719"/>
              </a:xfrm>
              <a:prstGeom prst="rect">
                <a:avLst/>
              </a:prstGeom>
              <a:grp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19" name="Rectangle 118"/>
              <p:cNvSpPr/>
              <p:nvPr/>
            </p:nvSpPr>
            <p:spPr bwMode="auto">
              <a:xfrm>
                <a:off x="7543801" y="4751229"/>
                <a:ext cx="457200" cy="45719"/>
              </a:xfrm>
              <a:prstGeom prst="rect">
                <a:avLst/>
              </a:prstGeom>
              <a:grp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grpSp>
          <p:nvGrpSpPr>
            <p:cNvPr id="130" name="Group 129"/>
            <p:cNvGrpSpPr/>
            <p:nvPr/>
          </p:nvGrpSpPr>
          <p:grpSpPr>
            <a:xfrm>
              <a:off x="7696200" y="4385151"/>
              <a:ext cx="457200" cy="175259"/>
              <a:chOff x="7543801" y="4705350"/>
              <a:chExt cx="457200" cy="91598"/>
            </a:xfrm>
            <a:solidFill>
              <a:schemeClr val="accent6">
                <a:lumMod val="60000"/>
                <a:lumOff val="40000"/>
              </a:schemeClr>
            </a:solidFill>
          </p:grpSpPr>
          <p:sp>
            <p:nvSpPr>
              <p:cNvPr id="131" name="Rectangle 130"/>
              <p:cNvSpPr/>
              <p:nvPr/>
            </p:nvSpPr>
            <p:spPr bwMode="auto">
              <a:xfrm>
                <a:off x="7599951" y="4705350"/>
                <a:ext cx="324849" cy="45719"/>
              </a:xfrm>
              <a:prstGeom prst="rect">
                <a:avLst/>
              </a:prstGeom>
              <a:grp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32" name="Rectangle 131"/>
              <p:cNvSpPr/>
              <p:nvPr/>
            </p:nvSpPr>
            <p:spPr bwMode="auto">
              <a:xfrm>
                <a:off x="7543801" y="4751229"/>
                <a:ext cx="457200" cy="45719"/>
              </a:xfrm>
              <a:prstGeom prst="rect">
                <a:avLst/>
              </a:prstGeom>
              <a:grp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grpSp>
      <p:grpSp>
        <p:nvGrpSpPr>
          <p:cNvPr id="18456" name="Group 18455"/>
          <p:cNvGrpSpPr/>
          <p:nvPr/>
        </p:nvGrpSpPr>
        <p:grpSpPr>
          <a:xfrm>
            <a:off x="5029200" y="2161020"/>
            <a:ext cx="2971800" cy="1225052"/>
            <a:chOff x="609600" y="3638550"/>
            <a:chExt cx="2971800" cy="1225052"/>
          </a:xfrm>
        </p:grpSpPr>
        <p:grpSp>
          <p:nvGrpSpPr>
            <p:cNvPr id="23" name="Group 22"/>
            <p:cNvGrpSpPr/>
            <p:nvPr/>
          </p:nvGrpSpPr>
          <p:grpSpPr>
            <a:xfrm>
              <a:off x="739295" y="3850410"/>
              <a:ext cx="2743200" cy="911702"/>
              <a:chOff x="739295" y="3850410"/>
              <a:chExt cx="2743200" cy="911702"/>
            </a:xfrm>
          </p:grpSpPr>
          <p:sp>
            <p:nvSpPr>
              <p:cNvPr id="3" name="Rectangle 2"/>
              <p:cNvSpPr/>
              <p:nvPr/>
            </p:nvSpPr>
            <p:spPr bwMode="auto">
              <a:xfrm rot="21429210">
                <a:off x="915810" y="4000112"/>
                <a:ext cx="152400" cy="762000"/>
              </a:xfrm>
              <a:prstGeom prst="rect">
                <a:avLst/>
              </a:prstGeom>
              <a:solidFill>
                <a:schemeClr val="bg1">
                  <a:lumMod val="7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9" name="Rectangle 8"/>
              <p:cNvSpPr/>
              <p:nvPr/>
            </p:nvSpPr>
            <p:spPr bwMode="auto">
              <a:xfrm rot="21429210">
                <a:off x="3047720" y="3894308"/>
                <a:ext cx="145310" cy="799745"/>
              </a:xfrm>
              <a:prstGeom prst="rect">
                <a:avLst/>
              </a:prstGeom>
              <a:solidFill>
                <a:schemeClr val="bg1">
                  <a:lumMod val="75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2" name="Rectangle 1"/>
              <p:cNvSpPr/>
              <p:nvPr/>
            </p:nvSpPr>
            <p:spPr bwMode="auto">
              <a:xfrm rot="21366439">
                <a:off x="739295" y="3850410"/>
                <a:ext cx="2743200" cy="152400"/>
              </a:xfrm>
              <a:prstGeom prst="rect">
                <a:avLst/>
              </a:prstGeom>
              <a:solidFill>
                <a:schemeClr val="bg1">
                  <a:lumMod val="95000"/>
                </a:schemeClr>
              </a:solidFill>
              <a:ln w="12700" cap="flat" cmpd="sng" algn="ctr">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sp>
          <p:nvSpPr>
            <p:cNvPr id="42" name="Oval 41"/>
            <p:cNvSpPr/>
            <p:nvPr/>
          </p:nvSpPr>
          <p:spPr bwMode="auto">
            <a:xfrm>
              <a:off x="3276600" y="3638550"/>
              <a:ext cx="127604" cy="118920"/>
            </a:xfrm>
            <a:prstGeom prst="ellipse">
              <a:avLst/>
            </a:prstGeom>
            <a:solidFill>
              <a:srgbClr val="00CC0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nvGrpSpPr>
            <p:cNvPr id="57" name="Group 56"/>
            <p:cNvGrpSpPr/>
            <p:nvPr/>
          </p:nvGrpSpPr>
          <p:grpSpPr>
            <a:xfrm>
              <a:off x="609600" y="4689952"/>
              <a:ext cx="2971800" cy="173650"/>
              <a:chOff x="609600" y="4689952"/>
              <a:chExt cx="2971800" cy="173650"/>
            </a:xfrm>
          </p:grpSpPr>
          <p:cxnSp>
            <p:nvCxnSpPr>
              <p:cNvPr id="58" name="Straight Connector 57"/>
              <p:cNvCxnSpPr/>
              <p:nvPr/>
            </p:nvCxnSpPr>
            <p:spPr bwMode="auto">
              <a:xfrm>
                <a:off x="609600" y="4765427"/>
                <a:ext cx="2971800" cy="16123"/>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flipH="1">
                <a:off x="609600" y="4781550"/>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flipH="1">
                <a:off x="786796" y="4781550"/>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flipH="1">
                <a:off x="939196" y="4781550"/>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flipH="1">
                <a:off x="1091596" y="4781550"/>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tangle 62"/>
              <p:cNvSpPr/>
              <p:nvPr/>
            </p:nvSpPr>
            <p:spPr bwMode="auto">
              <a:xfrm>
                <a:off x="3027951" y="4689952"/>
                <a:ext cx="324849" cy="45719"/>
              </a:xfrm>
              <a:prstGeom prst="rect">
                <a:avLst/>
              </a:prstGeom>
              <a:solidFill>
                <a:schemeClr val="accent6">
                  <a:lumMod val="60000"/>
                  <a:lumOff val="40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64" name="Rectangle 63"/>
              <p:cNvSpPr/>
              <p:nvPr/>
            </p:nvSpPr>
            <p:spPr bwMode="auto">
              <a:xfrm>
                <a:off x="2971801" y="4735831"/>
                <a:ext cx="457200" cy="45719"/>
              </a:xfrm>
              <a:prstGeom prst="rect">
                <a:avLst/>
              </a:prstGeom>
              <a:solidFill>
                <a:schemeClr val="accent6">
                  <a:lumMod val="60000"/>
                  <a:lumOff val="40000"/>
                </a:schemeClr>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65" name="Straight Connector 64"/>
              <p:cNvCxnSpPr/>
              <p:nvPr/>
            </p:nvCxnSpPr>
            <p:spPr bwMode="auto">
              <a:xfrm flipH="1">
                <a:off x="1295400" y="4781550"/>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p:cNvCxnSpPr/>
              <p:nvPr/>
            </p:nvCxnSpPr>
            <p:spPr bwMode="auto">
              <a:xfrm flipH="1">
                <a:off x="1472596" y="4781550"/>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p:nvPr/>
            </p:nvCxnSpPr>
            <p:spPr bwMode="auto">
              <a:xfrm flipH="1">
                <a:off x="1624996" y="4781550"/>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p:nvPr/>
            </p:nvCxnSpPr>
            <p:spPr bwMode="auto">
              <a:xfrm flipH="1">
                <a:off x="1777396" y="4781550"/>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p:cNvCxnSpPr/>
              <p:nvPr/>
            </p:nvCxnSpPr>
            <p:spPr bwMode="auto">
              <a:xfrm flipH="1">
                <a:off x="1981200" y="4781550"/>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p:nvPr/>
            </p:nvCxnSpPr>
            <p:spPr bwMode="auto">
              <a:xfrm flipH="1">
                <a:off x="2158396" y="4781550"/>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p:nvPr/>
            </p:nvCxnSpPr>
            <p:spPr bwMode="auto">
              <a:xfrm flipH="1">
                <a:off x="2310796" y="4781550"/>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p:nvPr/>
            </p:nvCxnSpPr>
            <p:spPr bwMode="auto">
              <a:xfrm flipH="1">
                <a:off x="2463196" y="4781550"/>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flipH="1">
                <a:off x="2667000" y="477569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H="1">
                <a:off x="2844196" y="477569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flipH="1">
                <a:off x="2996596" y="477569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flipH="1">
                <a:off x="3148996" y="4775698"/>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p:nvPr/>
            </p:nvCxnSpPr>
            <p:spPr bwMode="auto">
              <a:xfrm flipH="1">
                <a:off x="3276600" y="4781550"/>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p:nvPr/>
            </p:nvCxnSpPr>
            <p:spPr bwMode="auto">
              <a:xfrm flipH="1">
                <a:off x="3453796" y="4781550"/>
                <a:ext cx="127604" cy="82052"/>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455" name="Straight Arrow Connector 18454"/>
            <p:cNvCxnSpPr/>
            <p:nvPr/>
          </p:nvCxnSpPr>
          <p:spPr bwMode="auto">
            <a:xfrm flipH="1">
              <a:off x="2667000" y="3698010"/>
              <a:ext cx="523375" cy="25427"/>
            </a:xfrm>
            <a:prstGeom prst="straightConnector1">
              <a:avLst/>
            </a:prstGeom>
            <a:noFill/>
            <a:ln w="12700" cap="flat" cmpd="sng" algn="ctr">
              <a:solidFill>
                <a:srgbClr val="333333"/>
              </a:solidFill>
              <a:prstDash val="solid"/>
              <a:round/>
              <a:headEnd type="none" w="med" len="med"/>
              <a:tailEnd type="arrow"/>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52382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uler | meaning of ruler in Longman Dictionary of Contemporar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598" y="2111978"/>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18434"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Motion</a:t>
            </a:r>
          </a:p>
        </p:txBody>
      </p:sp>
      <p:pic>
        <p:nvPicPr>
          <p:cNvPr id="18436"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rgbClr val="FF0000"/>
                </a:solidFill>
                <a:latin typeface="Comic Sans MS" panose="030F0702030302020204" pitchFamily="66" charset="0"/>
                <a:cs typeface="Arial" panose="020B0604020202020204" pitchFamily="34" charset="0"/>
              </a:rPr>
              <a:t>Who can roll the ball down the table with the slowest velocity?</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rgbClr val="FF0000"/>
                </a:solidFill>
                <a:latin typeface="Comic Sans MS" panose="030F0702030302020204" pitchFamily="66" charset="0"/>
                <a:cs typeface="Arial" panose="020B0604020202020204" pitchFamily="34" charset="0"/>
              </a:rPr>
              <a:t>How do you describe motion in math?</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a:p>
            <a:pPr eaLnBrk="1" hangingPunct="1">
              <a:spcBef>
                <a:spcPct val="0"/>
              </a:spcBef>
              <a:buNone/>
            </a:pPr>
            <a:r>
              <a:rPr lang="en-US" sz="1800" dirty="0">
                <a:latin typeface="Comic Sans MS" panose="030F0702030302020204" pitchFamily="66" charset="0"/>
              </a:rPr>
              <a:t>Distance = ????</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p:txBody>
      </p:sp>
      <p:grpSp>
        <p:nvGrpSpPr>
          <p:cNvPr id="18442" name="Group 18441"/>
          <p:cNvGrpSpPr/>
          <p:nvPr/>
        </p:nvGrpSpPr>
        <p:grpSpPr>
          <a:xfrm rot="198959">
            <a:off x="762000" y="1186587"/>
            <a:ext cx="2514600" cy="1007140"/>
            <a:chOff x="762000" y="1186587"/>
            <a:chExt cx="2514600" cy="1007140"/>
          </a:xfrm>
        </p:grpSpPr>
        <p:sp>
          <p:nvSpPr>
            <p:cNvPr id="25" name="Oval 24"/>
            <p:cNvSpPr/>
            <p:nvPr/>
          </p:nvSpPr>
          <p:spPr>
            <a:xfrm>
              <a:off x="762000" y="1186587"/>
              <a:ext cx="394563" cy="39456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3" name="Rectangle 18432"/>
            <p:cNvSpPr/>
            <p:nvPr/>
          </p:nvSpPr>
          <p:spPr>
            <a:xfrm>
              <a:off x="762000" y="1581150"/>
              <a:ext cx="25146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37" name="Straight Connector 18436"/>
            <p:cNvCxnSpPr/>
            <p:nvPr/>
          </p:nvCxnSpPr>
          <p:spPr>
            <a:xfrm>
              <a:off x="762000" y="188595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276600" y="188595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38" name="TextBox 18437"/>
            <p:cNvSpPr txBox="1"/>
            <p:nvPr/>
          </p:nvSpPr>
          <p:spPr>
            <a:xfrm>
              <a:off x="1536390" y="1885950"/>
              <a:ext cx="914033" cy="307777"/>
            </a:xfrm>
            <a:prstGeom prst="rect">
              <a:avLst/>
            </a:prstGeom>
            <a:noFill/>
          </p:spPr>
          <p:txBody>
            <a:bodyPr wrap="none" rtlCol="0">
              <a:spAutoFit/>
            </a:bodyPr>
            <a:lstStyle/>
            <a:p>
              <a:r>
                <a:rPr lang="en-US" sz="1400" dirty="0">
                  <a:latin typeface="Comic Sans MS" panose="030F0702030302020204" pitchFamily="66" charset="0"/>
                </a:rPr>
                <a:t>Distance</a:t>
              </a:r>
            </a:p>
          </p:txBody>
        </p:sp>
        <p:cxnSp>
          <p:nvCxnSpPr>
            <p:cNvPr id="18440" name="Straight Arrow Connector 18439"/>
            <p:cNvCxnSpPr/>
            <p:nvPr/>
          </p:nvCxnSpPr>
          <p:spPr>
            <a:xfrm>
              <a:off x="2438400" y="2038350"/>
              <a:ext cx="838200" cy="1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762000" y="2038350"/>
              <a:ext cx="685800" cy="1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6223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ova OnTime ONT4BK-P - clock - 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343150"/>
            <a:ext cx="2432547" cy="1743326"/>
          </a:xfrm>
          <a:prstGeom prst="rect">
            <a:avLst/>
          </a:prstGeom>
          <a:noFill/>
          <a:extLst>
            <a:ext uri="{909E8E84-426E-40DD-AFC4-6F175D3DCCD1}">
              <a14:hiddenFill xmlns:a14="http://schemas.microsoft.com/office/drawing/2010/main">
                <a:solidFill>
                  <a:srgbClr val="FFFFFF"/>
                </a:solidFill>
              </a14:hiddenFill>
            </a:ext>
          </a:extLst>
        </p:spPr>
      </p:pic>
      <p:sp>
        <p:nvSpPr>
          <p:cNvPr id="18434"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436"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rgbClr val="FF0000"/>
                </a:solidFill>
                <a:latin typeface="Comic Sans MS" panose="030F0702030302020204" pitchFamily="66" charset="0"/>
                <a:cs typeface="Arial" panose="020B0604020202020204" pitchFamily="34" charset="0"/>
              </a:rPr>
              <a:t>Who can roll the ball down the table with the slowest velocity?</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rgbClr val="FF0000"/>
                </a:solidFill>
                <a:latin typeface="Comic Sans MS" panose="030F0702030302020204" pitchFamily="66" charset="0"/>
                <a:cs typeface="Arial" panose="020B0604020202020204" pitchFamily="34" charset="0"/>
              </a:rPr>
              <a:t>How do you describe motion in math?</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a:p>
            <a:pPr eaLnBrk="1" hangingPunct="1">
              <a:spcBef>
                <a:spcPct val="0"/>
              </a:spcBef>
              <a:buNone/>
            </a:pPr>
            <a:r>
              <a:rPr lang="en-US" sz="1800" dirty="0">
                <a:latin typeface="Comic Sans MS" panose="030F0702030302020204" pitchFamily="66" charset="0"/>
              </a:rPr>
              <a:t>Time = ????</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p:txBody>
      </p:sp>
      <p:grpSp>
        <p:nvGrpSpPr>
          <p:cNvPr id="18442" name="Group 18441"/>
          <p:cNvGrpSpPr/>
          <p:nvPr/>
        </p:nvGrpSpPr>
        <p:grpSpPr>
          <a:xfrm rot="198959">
            <a:off x="762000" y="1186587"/>
            <a:ext cx="2514600" cy="1007140"/>
            <a:chOff x="762000" y="1186587"/>
            <a:chExt cx="2514600" cy="1007140"/>
          </a:xfrm>
        </p:grpSpPr>
        <p:sp>
          <p:nvSpPr>
            <p:cNvPr id="25" name="Oval 24"/>
            <p:cNvSpPr/>
            <p:nvPr/>
          </p:nvSpPr>
          <p:spPr>
            <a:xfrm>
              <a:off x="762000" y="1186587"/>
              <a:ext cx="394563" cy="39456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3" name="Rectangle 18432"/>
            <p:cNvSpPr/>
            <p:nvPr/>
          </p:nvSpPr>
          <p:spPr>
            <a:xfrm>
              <a:off x="762000" y="1581150"/>
              <a:ext cx="25146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37" name="Straight Connector 18436"/>
            <p:cNvCxnSpPr/>
            <p:nvPr/>
          </p:nvCxnSpPr>
          <p:spPr>
            <a:xfrm>
              <a:off x="762000" y="188595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276600" y="188595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38" name="TextBox 18437"/>
            <p:cNvSpPr txBox="1"/>
            <p:nvPr/>
          </p:nvSpPr>
          <p:spPr>
            <a:xfrm>
              <a:off x="1536390" y="1885950"/>
              <a:ext cx="914033" cy="307777"/>
            </a:xfrm>
            <a:prstGeom prst="rect">
              <a:avLst/>
            </a:prstGeom>
            <a:noFill/>
          </p:spPr>
          <p:txBody>
            <a:bodyPr wrap="none" rtlCol="0">
              <a:spAutoFit/>
            </a:bodyPr>
            <a:lstStyle/>
            <a:p>
              <a:r>
                <a:rPr lang="en-US" sz="1400" dirty="0">
                  <a:latin typeface="Comic Sans MS" panose="030F0702030302020204" pitchFamily="66" charset="0"/>
                </a:rPr>
                <a:t>Distance</a:t>
              </a:r>
            </a:p>
          </p:txBody>
        </p:sp>
        <p:cxnSp>
          <p:nvCxnSpPr>
            <p:cNvPr id="18440" name="Straight Arrow Connector 18439"/>
            <p:cNvCxnSpPr/>
            <p:nvPr/>
          </p:nvCxnSpPr>
          <p:spPr>
            <a:xfrm>
              <a:off x="2438400" y="2038350"/>
              <a:ext cx="838200" cy="1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762000" y="2038350"/>
              <a:ext cx="685800" cy="1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653237" y="2343150"/>
            <a:ext cx="593432" cy="307777"/>
          </a:xfrm>
          <a:prstGeom prst="rect">
            <a:avLst/>
          </a:prstGeom>
          <a:noFill/>
        </p:spPr>
        <p:txBody>
          <a:bodyPr wrap="none" rtlCol="0">
            <a:spAutoFit/>
          </a:bodyPr>
          <a:lstStyle/>
          <a:p>
            <a:r>
              <a:rPr lang="en-US" sz="1400" dirty="0">
                <a:latin typeface="Comic Sans MS" panose="030F0702030302020204" pitchFamily="66" charset="0"/>
              </a:rPr>
              <a:t>Time</a:t>
            </a:r>
          </a:p>
        </p:txBody>
      </p:sp>
      <p:sp>
        <p:nvSpPr>
          <p:cNvPr id="16"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Motion</a:t>
            </a:r>
          </a:p>
        </p:txBody>
      </p:sp>
    </p:spTree>
    <p:extLst>
      <p:ext uri="{BB962C8B-B14F-4D97-AF65-F5344CB8AC3E}">
        <p14:creationId xmlns:p14="http://schemas.microsoft.com/office/powerpoint/2010/main" val="3683874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436"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rgbClr val="FF0000"/>
                </a:solidFill>
                <a:latin typeface="Comic Sans MS" panose="030F0702030302020204" pitchFamily="66" charset="0"/>
                <a:cs typeface="Arial" panose="020B0604020202020204" pitchFamily="34" charset="0"/>
              </a:rPr>
              <a:t>Who can roll the ball down the table with the slowest velocity?</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rgbClr val="FF0000"/>
                </a:solidFill>
                <a:latin typeface="Comic Sans MS" panose="030F0702030302020204" pitchFamily="66" charset="0"/>
                <a:cs typeface="Arial" panose="020B0604020202020204" pitchFamily="34" charset="0"/>
              </a:rPr>
              <a:t>How do you describe motion in math?</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a:p>
            <a:pPr>
              <a:buNone/>
            </a:pPr>
            <a:r>
              <a:rPr lang="en-US" sz="1800" dirty="0">
                <a:latin typeface="Comic Sans MS" panose="030F0702030302020204" pitchFamily="66" charset="0"/>
              </a:rPr>
              <a:t>Speed or</a:t>
            </a:r>
          </a:p>
          <a:p>
            <a:pPr>
              <a:buNone/>
            </a:pPr>
            <a:r>
              <a:rPr lang="en-US" sz="1800" dirty="0">
                <a:latin typeface="Comic Sans MS" panose="030F0702030302020204" pitchFamily="66" charset="0"/>
              </a:rPr>
              <a:t>Velocity = kilometers per hour</a:t>
            </a:r>
          </a:p>
          <a:p>
            <a:pPr>
              <a:buNone/>
            </a:pPr>
            <a:endParaRPr lang="en-US" sz="1800" dirty="0">
              <a:latin typeface="Comic Sans MS" panose="030F0702030302020204" pitchFamily="66" charset="0"/>
            </a:endParaRPr>
          </a:p>
          <a:p>
            <a:pPr>
              <a:buNone/>
            </a:pPr>
            <a:r>
              <a:rPr lang="en-US" sz="1800" dirty="0">
                <a:latin typeface="Comic Sans MS" panose="030F0702030302020204" pitchFamily="66" charset="0"/>
              </a:rPr>
              <a:t>Velocity = Distance / Time</a:t>
            </a:r>
          </a:p>
          <a:p>
            <a:pPr>
              <a:buNone/>
            </a:pPr>
            <a:endParaRPr lang="en-US" sz="1800" dirty="0">
              <a:latin typeface="Comic Sans MS" panose="030F0702030302020204" pitchFamily="66" charset="0"/>
            </a:endParaRPr>
          </a:p>
          <a:p>
            <a:pPr>
              <a:buNone/>
            </a:pPr>
            <a:r>
              <a:rPr lang="en-US" sz="1800" dirty="0">
                <a:latin typeface="Comic Sans MS" panose="030F0702030302020204" pitchFamily="66" charset="0"/>
              </a:rPr>
              <a:t>V  = </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p:txBody>
      </p:sp>
      <p:sp>
        <p:nvSpPr>
          <p:cNvPr id="44" name="TextBox 43"/>
          <p:cNvSpPr txBox="1"/>
          <p:nvPr/>
        </p:nvSpPr>
        <p:spPr>
          <a:xfrm>
            <a:off x="1574691" y="2343150"/>
            <a:ext cx="864340" cy="738664"/>
          </a:xfrm>
          <a:prstGeom prst="rect">
            <a:avLst/>
          </a:prstGeom>
          <a:noFill/>
        </p:spPr>
        <p:txBody>
          <a:bodyPr wrap="none" rtlCol="0">
            <a:spAutoFit/>
          </a:bodyPr>
          <a:lstStyle/>
          <a:p>
            <a:pPr algn="ctr"/>
            <a:r>
              <a:rPr lang="en-US" sz="1400" dirty="0">
                <a:latin typeface="Comic Sans MS" panose="030F0702030302020204" pitchFamily="66" charset="0"/>
              </a:rPr>
              <a:t>Time</a:t>
            </a:r>
          </a:p>
          <a:p>
            <a:pPr algn="ctr"/>
            <a:r>
              <a:rPr lang="en-US" sz="1400" dirty="0">
                <a:latin typeface="Comic Sans MS" panose="030F0702030302020204" pitchFamily="66" charset="0"/>
              </a:rPr>
              <a:t>Velocity</a:t>
            </a:r>
          </a:p>
          <a:p>
            <a:pPr algn="ctr"/>
            <a:endParaRPr lang="en-US" sz="1400" dirty="0">
              <a:latin typeface="Comic Sans MS" panose="030F0702030302020204" pitchFamily="66" charset="0"/>
            </a:endParaRPr>
          </a:p>
        </p:txBody>
      </p:sp>
      <p:grpSp>
        <p:nvGrpSpPr>
          <p:cNvPr id="15" name="Group 14"/>
          <p:cNvGrpSpPr/>
          <p:nvPr/>
        </p:nvGrpSpPr>
        <p:grpSpPr>
          <a:xfrm rot="198959">
            <a:off x="762000" y="1186587"/>
            <a:ext cx="2514600" cy="1007140"/>
            <a:chOff x="762000" y="1186587"/>
            <a:chExt cx="2514600" cy="1007140"/>
          </a:xfrm>
        </p:grpSpPr>
        <p:sp>
          <p:nvSpPr>
            <p:cNvPr id="16" name="Oval 15"/>
            <p:cNvSpPr/>
            <p:nvPr/>
          </p:nvSpPr>
          <p:spPr>
            <a:xfrm>
              <a:off x="762000" y="1186587"/>
              <a:ext cx="394563" cy="39456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 y="1581150"/>
              <a:ext cx="25146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62000" y="188595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76600" y="188595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36390" y="1885950"/>
              <a:ext cx="914033" cy="307777"/>
            </a:xfrm>
            <a:prstGeom prst="rect">
              <a:avLst/>
            </a:prstGeom>
            <a:noFill/>
          </p:spPr>
          <p:txBody>
            <a:bodyPr wrap="none" rtlCol="0">
              <a:spAutoFit/>
            </a:bodyPr>
            <a:lstStyle/>
            <a:p>
              <a:r>
                <a:rPr lang="en-US" sz="1400" dirty="0">
                  <a:latin typeface="Comic Sans MS" panose="030F0702030302020204" pitchFamily="66" charset="0"/>
                </a:rPr>
                <a:t>Distance</a:t>
              </a:r>
            </a:p>
          </p:txBody>
        </p:sp>
        <p:cxnSp>
          <p:nvCxnSpPr>
            <p:cNvPr id="21" name="Straight Arrow Connector 20"/>
            <p:cNvCxnSpPr/>
            <p:nvPr/>
          </p:nvCxnSpPr>
          <p:spPr>
            <a:xfrm>
              <a:off x="2438400" y="2038350"/>
              <a:ext cx="838200" cy="1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62000" y="2038350"/>
              <a:ext cx="685800" cy="1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72" y="2885371"/>
            <a:ext cx="1706116" cy="174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4876800" y="3638550"/>
            <a:ext cx="351378" cy="1138773"/>
          </a:xfrm>
          <a:prstGeom prst="rect">
            <a:avLst/>
          </a:prstGeom>
          <a:noFill/>
        </p:spPr>
        <p:txBody>
          <a:bodyPr wrap="none" rtlCol="0">
            <a:spAutoFit/>
          </a:bodyPr>
          <a:lstStyle/>
          <a:p>
            <a:pPr algn="ctr"/>
            <a:r>
              <a:rPr lang="en-US" sz="1800" dirty="0">
                <a:solidFill>
                  <a:schemeClr val="tx1"/>
                </a:solidFill>
                <a:latin typeface="Comic Sans MS" panose="030F0702030302020204" pitchFamily="66" charset="0"/>
              </a:rPr>
              <a:t>D</a:t>
            </a:r>
          </a:p>
          <a:p>
            <a:pPr algn="ctr"/>
            <a:endParaRPr lang="en-US" sz="1800" dirty="0">
              <a:solidFill>
                <a:schemeClr val="tx1"/>
              </a:solidFill>
              <a:latin typeface="Comic Sans MS" panose="030F0702030302020204" pitchFamily="66" charset="0"/>
            </a:endParaRPr>
          </a:p>
          <a:p>
            <a:pPr algn="ctr"/>
            <a:r>
              <a:rPr lang="en-US" sz="1800" dirty="0">
                <a:solidFill>
                  <a:schemeClr val="tx1"/>
                </a:solidFill>
                <a:latin typeface="Comic Sans MS" panose="030F0702030302020204" pitchFamily="66" charset="0"/>
              </a:rPr>
              <a:t>T</a:t>
            </a:r>
          </a:p>
          <a:p>
            <a:pPr algn="ctr"/>
            <a:endParaRPr lang="en-US" sz="1400" dirty="0">
              <a:latin typeface="Comic Sans MS" panose="030F0702030302020204" pitchFamily="66" charset="0"/>
            </a:endParaRPr>
          </a:p>
        </p:txBody>
      </p:sp>
      <p:cxnSp>
        <p:nvCxnSpPr>
          <p:cNvPr id="3" name="Straight Connector 2"/>
          <p:cNvCxnSpPr/>
          <p:nvPr/>
        </p:nvCxnSpPr>
        <p:spPr>
          <a:xfrm>
            <a:off x="4876800" y="4095750"/>
            <a:ext cx="351378"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Motion</a:t>
            </a:r>
          </a:p>
        </p:txBody>
      </p:sp>
    </p:spTree>
    <p:extLst>
      <p:ext uri="{BB962C8B-B14F-4D97-AF65-F5344CB8AC3E}">
        <p14:creationId xmlns:p14="http://schemas.microsoft.com/office/powerpoint/2010/main" val="535640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436"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rgbClr val="FF0000"/>
                </a:solidFill>
                <a:latin typeface="Comic Sans MS" panose="030F0702030302020204" pitchFamily="66" charset="0"/>
                <a:cs typeface="Arial" panose="020B0604020202020204" pitchFamily="34" charset="0"/>
              </a:rPr>
              <a:t>Who can roll the ball down the table with the slowest velocity?</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rgbClr val="FF0000"/>
                </a:solidFill>
                <a:latin typeface="Comic Sans MS" panose="030F0702030302020204" pitchFamily="66" charset="0"/>
                <a:cs typeface="Arial" panose="020B0604020202020204" pitchFamily="34" charset="0"/>
              </a:rPr>
              <a:t>How do you describe motion in math?</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a:p>
            <a:pPr>
              <a:buNone/>
            </a:pPr>
            <a:r>
              <a:rPr lang="en-US" sz="1800" dirty="0">
                <a:latin typeface="Comic Sans MS" panose="030F0702030302020204" pitchFamily="66" charset="0"/>
              </a:rPr>
              <a:t>Acceleration</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rgbClr val="FF0000"/>
                </a:solidFill>
                <a:latin typeface="Comic Sans MS" panose="030F0702030302020204" pitchFamily="66" charset="0"/>
                <a:cs typeface="Arial" panose="020B0604020202020204" pitchFamily="34" charset="0"/>
              </a:rPr>
              <a:t>What is the formula that describes Acceleration?</a:t>
            </a:r>
          </a:p>
        </p:txBody>
      </p:sp>
      <p:sp>
        <p:nvSpPr>
          <p:cNvPr id="44" name="TextBox 43"/>
          <p:cNvSpPr txBox="1"/>
          <p:nvPr/>
        </p:nvSpPr>
        <p:spPr>
          <a:xfrm>
            <a:off x="1371603" y="2343150"/>
            <a:ext cx="1249060" cy="954107"/>
          </a:xfrm>
          <a:prstGeom prst="rect">
            <a:avLst/>
          </a:prstGeom>
          <a:noFill/>
        </p:spPr>
        <p:txBody>
          <a:bodyPr wrap="none" rtlCol="0">
            <a:spAutoFit/>
          </a:bodyPr>
          <a:lstStyle/>
          <a:p>
            <a:pPr algn="ctr"/>
            <a:r>
              <a:rPr lang="en-US" sz="1400" dirty="0">
                <a:latin typeface="Comic Sans MS" panose="030F0702030302020204" pitchFamily="66" charset="0"/>
              </a:rPr>
              <a:t>Time</a:t>
            </a:r>
          </a:p>
          <a:p>
            <a:pPr algn="ctr"/>
            <a:r>
              <a:rPr lang="en-US" sz="1400" dirty="0">
                <a:latin typeface="Comic Sans MS" panose="030F0702030302020204" pitchFamily="66" charset="0"/>
              </a:rPr>
              <a:t>Velocity</a:t>
            </a:r>
          </a:p>
          <a:p>
            <a:pPr algn="ctr"/>
            <a:r>
              <a:rPr lang="en-US" sz="1400" dirty="0">
                <a:solidFill>
                  <a:srgbClr val="FF0000"/>
                </a:solidFill>
                <a:latin typeface="Comic Sans MS" panose="030F0702030302020204" pitchFamily="66" charset="0"/>
              </a:rPr>
              <a:t>Acceleration</a:t>
            </a:r>
          </a:p>
          <a:p>
            <a:pPr algn="ctr"/>
            <a:endParaRPr lang="en-US" sz="1400" dirty="0">
              <a:latin typeface="Comic Sans MS" panose="030F0702030302020204" pitchFamily="66" charset="0"/>
            </a:endParaRPr>
          </a:p>
        </p:txBody>
      </p:sp>
      <p:grpSp>
        <p:nvGrpSpPr>
          <p:cNvPr id="15" name="Group 14"/>
          <p:cNvGrpSpPr/>
          <p:nvPr/>
        </p:nvGrpSpPr>
        <p:grpSpPr>
          <a:xfrm rot="198959">
            <a:off x="762000" y="1186587"/>
            <a:ext cx="2514600" cy="1007140"/>
            <a:chOff x="762000" y="1186587"/>
            <a:chExt cx="2514600" cy="1007140"/>
          </a:xfrm>
        </p:grpSpPr>
        <p:sp>
          <p:nvSpPr>
            <p:cNvPr id="16" name="Oval 15"/>
            <p:cNvSpPr/>
            <p:nvPr/>
          </p:nvSpPr>
          <p:spPr>
            <a:xfrm>
              <a:off x="762000" y="1186587"/>
              <a:ext cx="394563" cy="39456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 y="1581150"/>
              <a:ext cx="25146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62000" y="188595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76600" y="188595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36390" y="1885950"/>
              <a:ext cx="914033" cy="307777"/>
            </a:xfrm>
            <a:prstGeom prst="rect">
              <a:avLst/>
            </a:prstGeom>
            <a:noFill/>
          </p:spPr>
          <p:txBody>
            <a:bodyPr wrap="none" rtlCol="0">
              <a:spAutoFit/>
            </a:bodyPr>
            <a:lstStyle/>
            <a:p>
              <a:r>
                <a:rPr lang="en-US" sz="1400" dirty="0">
                  <a:latin typeface="Comic Sans MS" panose="030F0702030302020204" pitchFamily="66" charset="0"/>
                </a:rPr>
                <a:t>Distance</a:t>
              </a:r>
            </a:p>
          </p:txBody>
        </p:sp>
        <p:cxnSp>
          <p:nvCxnSpPr>
            <p:cNvPr id="21" name="Straight Arrow Connector 20"/>
            <p:cNvCxnSpPr/>
            <p:nvPr/>
          </p:nvCxnSpPr>
          <p:spPr>
            <a:xfrm>
              <a:off x="2438400" y="2038350"/>
              <a:ext cx="838200" cy="1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62000" y="2038350"/>
              <a:ext cx="685800" cy="1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4"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Motion</a:t>
            </a:r>
          </a:p>
        </p:txBody>
      </p:sp>
    </p:spTree>
    <p:extLst>
      <p:ext uri="{BB962C8B-B14F-4D97-AF65-F5344CB8AC3E}">
        <p14:creationId xmlns:p14="http://schemas.microsoft.com/office/powerpoint/2010/main" val="2428056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Math and Physics</a:t>
            </a:r>
          </a:p>
        </p:txBody>
      </p:sp>
      <p:pic>
        <p:nvPicPr>
          <p:cNvPr id="18436"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291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rgbClr val="FF0000"/>
                </a:solidFill>
                <a:latin typeface="Comic Sans MS" panose="030F0702030302020204" pitchFamily="66" charset="0"/>
                <a:cs typeface="Arial" panose="020B0604020202020204" pitchFamily="34" charset="0"/>
              </a:rPr>
              <a:t>Who can roll the ball down the table with the slowest velocity?</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rgbClr val="FF0000"/>
                </a:solidFill>
                <a:latin typeface="Comic Sans MS" panose="030F0702030302020204" pitchFamily="66" charset="0"/>
                <a:cs typeface="Arial" panose="020B0604020202020204" pitchFamily="34" charset="0"/>
              </a:rPr>
              <a:t>How do you describe motion in math?</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a:p>
            <a:pPr>
              <a:buNone/>
            </a:pPr>
            <a:r>
              <a:rPr lang="en-US" sz="1800" dirty="0">
                <a:latin typeface="Comic Sans MS" panose="030F0702030302020204" pitchFamily="66" charset="0"/>
              </a:rPr>
              <a:t>Math and Physics</a:t>
            </a:r>
          </a:p>
          <a:p>
            <a:pPr eaLnBrk="1" hangingPunct="1">
              <a:spcBef>
                <a:spcPct val="0"/>
              </a:spcBef>
              <a:buFontTx/>
              <a:buNone/>
            </a:pPr>
            <a:endParaRPr lang="en-US" altLang="en-US" sz="1800" dirty="0">
              <a:solidFill>
                <a:srgbClr val="FF0000"/>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rgbClr val="FF0000"/>
                </a:solidFill>
                <a:latin typeface="Comic Sans MS" panose="030F0702030302020204" pitchFamily="66" charset="0"/>
                <a:cs typeface="Arial" panose="020B0604020202020204" pitchFamily="34" charset="0"/>
              </a:rPr>
              <a:t>How can we use the ball rolling down a table through a maze of bumpers to help teach math and physics concepts?</a:t>
            </a:r>
          </a:p>
        </p:txBody>
      </p:sp>
      <p:sp>
        <p:nvSpPr>
          <p:cNvPr id="44" name="TextBox 43"/>
          <p:cNvSpPr txBox="1"/>
          <p:nvPr/>
        </p:nvSpPr>
        <p:spPr>
          <a:xfrm>
            <a:off x="1167223" y="2343150"/>
            <a:ext cx="1657825" cy="2677656"/>
          </a:xfrm>
          <a:prstGeom prst="rect">
            <a:avLst/>
          </a:prstGeom>
          <a:noFill/>
        </p:spPr>
        <p:txBody>
          <a:bodyPr wrap="none" rtlCol="0">
            <a:spAutoFit/>
          </a:bodyPr>
          <a:lstStyle/>
          <a:p>
            <a:pPr algn="ctr"/>
            <a:r>
              <a:rPr lang="en-US" sz="1400" dirty="0">
                <a:latin typeface="Comic Sans MS" panose="030F0702030302020204" pitchFamily="66" charset="0"/>
              </a:rPr>
              <a:t>Time</a:t>
            </a:r>
          </a:p>
          <a:p>
            <a:pPr algn="ctr"/>
            <a:r>
              <a:rPr lang="en-US" sz="1400" dirty="0">
                <a:latin typeface="Comic Sans MS" panose="030F0702030302020204" pitchFamily="66" charset="0"/>
              </a:rPr>
              <a:t>Velocity</a:t>
            </a:r>
          </a:p>
          <a:p>
            <a:pPr algn="ctr"/>
            <a:r>
              <a:rPr lang="en-US" sz="1400" dirty="0">
                <a:latin typeface="Comic Sans MS" panose="030F0702030302020204" pitchFamily="66" charset="0"/>
              </a:rPr>
              <a:t>Acceleration</a:t>
            </a:r>
          </a:p>
          <a:p>
            <a:pPr algn="ctr"/>
            <a:r>
              <a:rPr lang="en-US" sz="1400" dirty="0">
                <a:solidFill>
                  <a:srgbClr val="FF0000"/>
                </a:solidFill>
                <a:latin typeface="Comic Sans MS" panose="030F0702030302020204" pitchFamily="66" charset="0"/>
              </a:rPr>
              <a:t>Converting Units</a:t>
            </a:r>
          </a:p>
          <a:p>
            <a:pPr algn="ctr"/>
            <a:r>
              <a:rPr lang="en-US" sz="1400" dirty="0">
                <a:solidFill>
                  <a:srgbClr val="FF0000"/>
                </a:solidFill>
                <a:latin typeface="Comic Sans MS" panose="030F0702030302020204" pitchFamily="66" charset="0"/>
              </a:rPr>
              <a:t>Forces</a:t>
            </a:r>
          </a:p>
          <a:p>
            <a:pPr algn="ctr"/>
            <a:r>
              <a:rPr lang="en-US" sz="1400" dirty="0">
                <a:solidFill>
                  <a:srgbClr val="FF0000"/>
                </a:solidFill>
                <a:latin typeface="Comic Sans MS" panose="030F0702030302020204" pitchFamily="66" charset="0"/>
              </a:rPr>
              <a:t>Gravity / Friction</a:t>
            </a:r>
          </a:p>
          <a:p>
            <a:pPr algn="ctr"/>
            <a:r>
              <a:rPr lang="en-US" sz="1400" dirty="0">
                <a:solidFill>
                  <a:srgbClr val="FF0000"/>
                </a:solidFill>
                <a:latin typeface="Comic Sans MS" panose="030F0702030302020204" pitchFamily="66" charset="0"/>
              </a:rPr>
              <a:t>Statistics</a:t>
            </a:r>
          </a:p>
          <a:p>
            <a:pPr algn="ctr"/>
            <a:r>
              <a:rPr lang="en-US" sz="1400" dirty="0">
                <a:solidFill>
                  <a:srgbClr val="FF0000"/>
                </a:solidFill>
                <a:latin typeface="Comic Sans MS" panose="030F0702030302020204" pitchFamily="66" charset="0"/>
              </a:rPr>
              <a:t>Algebra</a:t>
            </a:r>
          </a:p>
          <a:p>
            <a:pPr algn="ctr"/>
            <a:r>
              <a:rPr lang="en-US" sz="1400" dirty="0">
                <a:solidFill>
                  <a:srgbClr val="FF0000"/>
                </a:solidFill>
                <a:latin typeface="Comic Sans MS" panose="030F0702030302020204" pitchFamily="66" charset="0"/>
              </a:rPr>
              <a:t>Trigonometry</a:t>
            </a:r>
          </a:p>
          <a:p>
            <a:pPr algn="ctr"/>
            <a:r>
              <a:rPr lang="en-US" sz="1400" dirty="0">
                <a:solidFill>
                  <a:srgbClr val="FF0000"/>
                </a:solidFill>
                <a:latin typeface="Comic Sans MS" panose="030F0702030302020204" pitchFamily="66" charset="0"/>
              </a:rPr>
              <a:t>Geometry</a:t>
            </a:r>
          </a:p>
          <a:p>
            <a:pPr algn="ctr"/>
            <a:r>
              <a:rPr lang="en-US" sz="1400" dirty="0">
                <a:solidFill>
                  <a:srgbClr val="FF0000"/>
                </a:solidFill>
                <a:latin typeface="Comic Sans MS" panose="030F0702030302020204" pitchFamily="66" charset="0"/>
              </a:rPr>
              <a:t>Calculus</a:t>
            </a:r>
          </a:p>
          <a:p>
            <a:pPr algn="ctr"/>
            <a:endParaRPr lang="en-US" sz="1400" dirty="0">
              <a:latin typeface="Comic Sans MS" panose="030F0702030302020204" pitchFamily="66" charset="0"/>
            </a:endParaRPr>
          </a:p>
        </p:txBody>
      </p:sp>
      <p:grpSp>
        <p:nvGrpSpPr>
          <p:cNvPr id="15" name="Group 14"/>
          <p:cNvGrpSpPr/>
          <p:nvPr/>
        </p:nvGrpSpPr>
        <p:grpSpPr>
          <a:xfrm rot="198959">
            <a:off x="762000" y="1186587"/>
            <a:ext cx="2514600" cy="1007140"/>
            <a:chOff x="762000" y="1186587"/>
            <a:chExt cx="2514600" cy="1007140"/>
          </a:xfrm>
        </p:grpSpPr>
        <p:sp>
          <p:nvSpPr>
            <p:cNvPr id="16" name="Oval 15"/>
            <p:cNvSpPr/>
            <p:nvPr/>
          </p:nvSpPr>
          <p:spPr>
            <a:xfrm>
              <a:off x="762000" y="1186587"/>
              <a:ext cx="394563" cy="39456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 y="1581150"/>
              <a:ext cx="25146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62000" y="188595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76600" y="188595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36390" y="1885950"/>
              <a:ext cx="914033" cy="307777"/>
            </a:xfrm>
            <a:prstGeom prst="rect">
              <a:avLst/>
            </a:prstGeom>
            <a:noFill/>
          </p:spPr>
          <p:txBody>
            <a:bodyPr wrap="none" rtlCol="0">
              <a:spAutoFit/>
            </a:bodyPr>
            <a:lstStyle/>
            <a:p>
              <a:r>
                <a:rPr lang="en-US" sz="1400" dirty="0">
                  <a:latin typeface="Comic Sans MS" panose="030F0702030302020204" pitchFamily="66" charset="0"/>
                </a:rPr>
                <a:t>Distance</a:t>
              </a:r>
            </a:p>
          </p:txBody>
        </p:sp>
        <p:cxnSp>
          <p:nvCxnSpPr>
            <p:cNvPr id="21" name="Straight Arrow Connector 20"/>
            <p:cNvCxnSpPr/>
            <p:nvPr/>
          </p:nvCxnSpPr>
          <p:spPr>
            <a:xfrm>
              <a:off x="2438400" y="2038350"/>
              <a:ext cx="838200" cy="1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62000" y="2038350"/>
              <a:ext cx="685800" cy="1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9613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Catapult Distance</a:t>
            </a:r>
          </a:p>
        </p:txBody>
      </p:sp>
      <p:pic>
        <p:nvPicPr>
          <p:cNvPr id="18436"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Catapult distance is a function of:</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marL="342900" indent="-342900" eaLnBrk="1" hangingPunct="1">
              <a:spcBef>
                <a:spcPct val="0"/>
              </a:spcBef>
              <a:buFont typeface="+mj-lt"/>
              <a:buAutoNum type="arabicPeriod"/>
            </a:pPr>
            <a:r>
              <a:rPr lang="en-US" altLang="en-US" sz="1600" dirty="0">
                <a:solidFill>
                  <a:schemeClr val="tx1">
                    <a:lumMod val="75000"/>
                  </a:schemeClr>
                </a:solidFill>
                <a:latin typeface="Comic Sans MS" panose="030F0702030302020204" pitchFamily="66" charset="0"/>
                <a:cs typeface="Arial" panose="020B0604020202020204" pitchFamily="34" charset="0"/>
              </a:rPr>
              <a:t>Weight</a:t>
            </a:r>
          </a:p>
          <a:p>
            <a:pPr marL="342900" indent="-342900" eaLnBrk="1" hangingPunct="1">
              <a:spcBef>
                <a:spcPct val="0"/>
              </a:spcBef>
              <a:buFont typeface="+mj-lt"/>
              <a:buAutoNum type="arabicPeriod"/>
            </a:pPr>
            <a:r>
              <a:rPr lang="en-US" altLang="en-US" sz="1600" dirty="0">
                <a:solidFill>
                  <a:schemeClr val="tx1">
                    <a:lumMod val="75000"/>
                  </a:schemeClr>
                </a:solidFill>
                <a:latin typeface="Comic Sans MS" panose="030F0702030302020204" pitchFamily="66" charset="0"/>
                <a:cs typeface="Arial" panose="020B0604020202020204" pitchFamily="34" charset="0"/>
              </a:rPr>
              <a:t>Force</a:t>
            </a:r>
          </a:p>
          <a:p>
            <a:pPr marL="342900" indent="-342900" eaLnBrk="1" hangingPunct="1">
              <a:spcBef>
                <a:spcPct val="0"/>
              </a:spcBef>
              <a:buFont typeface="+mj-lt"/>
              <a:buAutoNum type="arabicPeriod"/>
            </a:pPr>
            <a:r>
              <a:rPr lang="en-US" altLang="en-US" sz="1600" dirty="0">
                <a:solidFill>
                  <a:schemeClr val="tx1">
                    <a:lumMod val="75000"/>
                  </a:schemeClr>
                </a:solidFill>
                <a:latin typeface="Comic Sans MS" panose="030F0702030302020204" pitchFamily="66" charset="0"/>
                <a:cs typeface="Arial" panose="020B0604020202020204" pitchFamily="34" charset="0"/>
              </a:rPr>
              <a:t>Arm Length</a:t>
            </a:r>
          </a:p>
          <a:p>
            <a:pPr marL="342900" indent="-342900" eaLnBrk="1" hangingPunct="1">
              <a:spcBef>
                <a:spcPct val="0"/>
              </a:spcBef>
              <a:buFont typeface="+mj-lt"/>
              <a:buAutoNum type="arabicPeriod"/>
            </a:pPr>
            <a:r>
              <a:rPr lang="en-US" altLang="en-US" sz="1600" dirty="0">
                <a:solidFill>
                  <a:schemeClr val="tx1">
                    <a:lumMod val="75000"/>
                  </a:schemeClr>
                </a:solidFill>
                <a:latin typeface="Comic Sans MS" panose="030F0702030302020204" pitchFamily="66" charset="0"/>
                <a:cs typeface="Arial" panose="020B0604020202020204" pitchFamily="34" charset="0"/>
              </a:rPr>
              <a:t>Release angle</a:t>
            </a:r>
          </a:p>
        </p:txBody>
      </p:sp>
      <p:pic>
        <p:nvPicPr>
          <p:cNvPr id="2" name="Picture 1">
            <a:extLst>
              <a:ext uri="{FF2B5EF4-FFF2-40B4-BE49-F238E27FC236}">
                <a16:creationId xmlns:a16="http://schemas.microsoft.com/office/drawing/2014/main" id="{9B39A354-A740-4C0A-BFFE-17A5E192108A}"/>
              </a:ext>
            </a:extLst>
          </p:cNvPr>
          <p:cNvPicPr>
            <a:picLocks noChangeAspect="1"/>
          </p:cNvPicPr>
          <p:nvPr/>
        </p:nvPicPr>
        <p:blipFill>
          <a:blip r:embed="rId4"/>
          <a:stretch>
            <a:fillRect/>
          </a:stretch>
        </p:blipFill>
        <p:spPr>
          <a:xfrm>
            <a:off x="457200" y="856774"/>
            <a:ext cx="3465942" cy="1493630"/>
          </a:xfrm>
          <a:prstGeom prst="rect">
            <a:avLst/>
          </a:prstGeom>
        </p:spPr>
      </p:pic>
    </p:spTree>
    <p:extLst>
      <p:ext uri="{BB962C8B-B14F-4D97-AF65-F5344CB8AC3E}">
        <p14:creationId xmlns:p14="http://schemas.microsoft.com/office/powerpoint/2010/main" val="3339626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952750"/>
            <a:ext cx="8382000" cy="1828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Catapult Distance</a:t>
            </a:r>
          </a:p>
        </p:txBody>
      </p:sp>
      <p:pic>
        <p:nvPicPr>
          <p:cNvPr id="18436"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rgbClr val="FF0000"/>
                </a:solidFill>
                <a:latin typeface="Comic Sans MS" panose="030F0702030302020204" pitchFamily="66" charset="0"/>
                <a:cs typeface="Arial" panose="020B0604020202020204" pitchFamily="34" charset="0"/>
              </a:rPr>
              <a:t>Who can throw candy the farthest?</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Catapult distance is a function of:</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marL="342900" indent="-342900" eaLnBrk="1" hangingPunct="1">
              <a:spcBef>
                <a:spcPct val="0"/>
              </a:spcBef>
              <a:buFont typeface="+mj-lt"/>
              <a:buAutoNum type="arabicPeriod"/>
            </a:pPr>
            <a:r>
              <a:rPr lang="en-US" altLang="en-US" sz="1600" dirty="0">
                <a:solidFill>
                  <a:schemeClr val="tx1">
                    <a:lumMod val="75000"/>
                  </a:schemeClr>
                </a:solidFill>
                <a:latin typeface="Comic Sans MS" panose="030F0702030302020204" pitchFamily="66" charset="0"/>
                <a:cs typeface="Arial" panose="020B0604020202020204" pitchFamily="34" charset="0"/>
              </a:rPr>
              <a:t>Weight</a:t>
            </a:r>
          </a:p>
          <a:p>
            <a:pPr marL="342900" indent="-342900" eaLnBrk="1" hangingPunct="1">
              <a:spcBef>
                <a:spcPct val="0"/>
              </a:spcBef>
              <a:buFont typeface="+mj-lt"/>
              <a:buAutoNum type="arabicPeriod"/>
            </a:pPr>
            <a:r>
              <a:rPr lang="en-US" altLang="en-US" sz="1600" dirty="0">
                <a:solidFill>
                  <a:schemeClr val="tx1">
                    <a:lumMod val="75000"/>
                  </a:schemeClr>
                </a:solidFill>
                <a:latin typeface="Comic Sans MS" panose="030F0702030302020204" pitchFamily="66" charset="0"/>
                <a:cs typeface="Arial" panose="020B0604020202020204" pitchFamily="34" charset="0"/>
              </a:rPr>
              <a:t>Force</a:t>
            </a:r>
          </a:p>
          <a:p>
            <a:pPr marL="342900" indent="-342900" eaLnBrk="1" hangingPunct="1">
              <a:spcBef>
                <a:spcPct val="0"/>
              </a:spcBef>
              <a:buFont typeface="+mj-lt"/>
              <a:buAutoNum type="arabicPeriod"/>
            </a:pPr>
            <a:r>
              <a:rPr lang="en-US" altLang="en-US" sz="1600" dirty="0">
                <a:solidFill>
                  <a:schemeClr val="tx1">
                    <a:lumMod val="75000"/>
                  </a:schemeClr>
                </a:solidFill>
                <a:latin typeface="Comic Sans MS" panose="030F0702030302020204" pitchFamily="66" charset="0"/>
                <a:cs typeface="Arial" panose="020B0604020202020204" pitchFamily="34" charset="0"/>
              </a:rPr>
              <a:t>Arm Length</a:t>
            </a:r>
          </a:p>
          <a:p>
            <a:pPr marL="342900" indent="-342900" eaLnBrk="1" hangingPunct="1">
              <a:spcBef>
                <a:spcPct val="0"/>
              </a:spcBef>
              <a:buFont typeface="+mj-lt"/>
              <a:buAutoNum type="arabicPeriod"/>
            </a:pPr>
            <a:r>
              <a:rPr lang="en-US" altLang="en-US" sz="1600" dirty="0">
                <a:solidFill>
                  <a:schemeClr val="tx1">
                    <a:lumMod val="75000"/>
                  </a:schemeClr>
                </a:solidFill>
                <a:latin typeface="Comic Sans MS" panose="030F0702030302020204" pitchFamily="66" charset="0"/>
                <a:cs typeface="Arial" panose="020B0604020202020204" pitchFamily="34" charset="0"/>
              </a:rPr>
              <a:t>Release angle</a:t>
            </a:r>
          </a:p>
          <a:p>
            <a:pPr marL="342900" indent="-342900" eaLnBrk="1" hangingPunct="1">
              <a:spcBef>
                <a:spcPct val="0"/>
              </a:spcBef>
              <a:buFont typeface="+mj-lt"/>
              <a:buAutoNum type="arabicPeriod"/>
            </a:pPr>
            <a:endParaRPr lang="en-US" altLang="en-US" sz="1600" dirty="0">
              <a:solidFill>
                <a:schemeClr val="tx1">
                  <a:lumMod val="75000"/>
                </a:schemeClr>
              </a:solidFill>
              <a:latin typeface="Comic Sans MS" panose="030F0702030302020204" pitchFamily="66" charset="0"/>
              <a:cs typeface="Arial" panose="020B0604020202020204" pitchFamily="34" charset="0"/>
            </a:endParaRPr>
          </a:p>
          <a:p>
            <a:pPr marL="342900" indent="-342900" eaLnBrk="1" hangingPunct="1">
              <a:spcBef>
                <a:spcPct val="0"/>
              </a:spcBef>
              <a:buFont typeface="+mj-lt"/>
              <a:buAutoNum type="arabicPeriod"/>
            </a:pPr>
            <a:endParaRPr lang="en-US" altLang="en-US" sz="1600" dirty="0">
              <a:solidFill>
                <a:schemeClr val="tx1">
                  <a:lumMod val="75000"/>
                </a:schemeClr>
              </a:solidFill>
              <a:latin typeface="Comic Sans MS" panose="030F0702030302020204" pitchFamily="66" charset="0"/>
              <a:cs typeface="Arial" panose="020B0604020202020204" pitchFamily="34" charset="0"/>
            </a:endParaRPr>
          </a:p>
          <a:p>
            <a:pPr marL="342900" indent="-342900" eaLnBrk="1" hangingPunct="1">
              <a:spcBef>
                <a:spcPct val="0"/>
              </a:spcBef>
              <a:buFont typeface="+mj-lt"/>
              <a:buAutoNum type="arabicPeriod"/>
            </a:pPr>
            <a:endParaRPr lang="en-US" altLang="en-US" sz="1600" dirty="0">
              <a:solidFill>
                <a:schemeClr val="tx1">
                  <a:lumMod val="75000"/>
                </a:schemeClr>
              </a:solidFill>
              <a:latin typeface="Comic Sans MS" panose="030F0702030302020204" pitchFamily="66" charset="0"/>
              <a:cs typeface="Arial" panose="020B0604020202020204" pitchFamily="34" charset="0"/>
            </a:endParaRPr>
          </a:p>
          <a:p>
            <a:pPr marL="342900" indent="-342900" eaLnBrk="1" hangingPunct="1">
              <a:spcBef>
                <a:spcPct val="0"/>
              </a:spcBef>
              <a:buFont typeface="+mj-lt"/>
              <a:buAutoNum type="arabicPeriod"/>
            </a:pPr>
            <a:endParaRPr lang="en-US" altLang="en-US" sz="1600" dirty="0">
              <a:solidFill>
                <a:schemeClr val="tx1">
                  <a:lumMod val="75000"/>
                </a:schemeClr>
              </a:solidFill>
              <a:latin typeface="Comic Sans MS" panose="030F0702030302020204" pitchFamily="66" charset="0"/>
              <a:cs typeface="Arial" panose="020B0604020202020204" pitchFamily="34" charset="0"/>
            </a:endParaRPr>
          </a:p>
          <a:p>
            <a:pPr marL="342900" indent="-342900" eaLnBrk="1" hangingPunct="1">
              <a:spcBef>
                <a:spcPct val="0"/>
              </a:spcBef>
              <a:buFont typeface="+mj-lt"/>
              <a:buAutoNum type="arabicPeriod"/>
            </a:pPr>
            <a:endParaRPr lang="en-US" altLang="en-US" sz="16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None/>
            </a:pPr>
            <a:r>
              <a:rPr lang="en-US" altLang="en-US" sz="1600" dirty="0">
                <a:solidFill>
                  <a:srgbClr val="FF0000"/>
                </a:solidFill>
                <a:latin typeface="Comic Sans MS" panose="030F0702030302020204" pitchFamily="66" charset="0"/>
                <a:cs typeface="Arial" panose="020B0604020202020204" pitchFamily="34" charset="0"/>
              </a:rPr>
              <a:t>X = (F1 x L1) / L2</a:t>
            </a:r>
          </a:p>
          <a:p>
            <a:pPr eaLnBrk="1" hangingPunct="1">
              <a:spcBef>
                <a:spcPct val="0"/>
              </a:spcBef>
              <a:buNone/>
            </a:pPr>
            <a:r>
              <a:rPr lang="en-US" altLang="en-US" sz="1600" dirty="0">
                <a:solidFill>
                  <a:srgbClr val="FF0000"/>
                </a:solidFill>
                <a:latin typeface="Comic Sans MS" panose="030F0702030302020204" pitchFamily="66" charset="0"/>
                <a:cs typeface="Arial" panose="020B0604020202020204" pitchFamily="34" charset="0"/>
              </a:rPr>
              <a:t>How can you expand a lesson plan around this?</a:t>
            </a:r>
          </a:p>
        </p:txBody>
      </p:sp>
      <p:pic>
        <p:nvPicPr>
          <p:cNvPr id="2" name="Picture 1">
            <a:extLst>
              <a:ext uri="{FF2B5EF4-FFF2-40B4-BE49-F238E27FC236}">
                <a16:creationId xmlns:a16="http://schemas.microsoft.com/office/drawing/2014/main" id="{9B39A354-A740-4C0A-BFFE-17A5E192108A}"/>
              </a:ext>
            </a:extLst>
          </p:cNvPr>
          <p:cNvPicPr>
            <a:picLocks noChangeAspect="1"/>
          </p:cNvPicPr>
          <p:nvPr/>
        </p:nvPicPr>
        <p:blipFill>
          <a:blip r:embed="rId4"/>
          <a:stretch>
            <a:fillRect/>
          </a:stretch>
        </p:blipFill>
        <p:spPr>
          <a:xfrm>
            <a:off x="457200" y="856774"/>
            <a:ext cx="3465942" cy="1493630"/>
          </a:xfrm>
          <a:prstGeom prst="rect">
            <a:avLst/>
          </a:prstGeom>
        </p:spPr>
      </p:pic>
      <p:sp>
        <p:nvSpPr>
          <p:cNvPr id="6" name="Down Arrow 5"/>
          <p:cNvSpPr/>
          <p:nvPr/>
        </p:nvSpPr>
        <p:spPr bwMode="auto">
          <a:xfrm>
            <a:off x="990600" y="1428750"/>
            <a:ext cx="152400" cy="457200"/>
          </a:xfrm>
          <a:prstGeom prst="downArrow">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nvGrpSpPr>
          <p:cNvPr id="18" name="Group 17"/>
          <p:cNvGrpSpPr/>
          <p:nvPr/>
        </p:nvGrpSpPr>
        <p:grpSpPr>
          <a:xfrm>
            <a:off x="1066800" y="3486150"/>
            <a:ext cx="2514600" cy="990600"/>
            <a:chOff x="1066800" y="3486150"/>
            <a:chExt cx="2514600" cy="990600"/>
          </a:xfrm>
        </p:grpSpPr>
        <p:sp>
          <p:nvSpPr>
            <p:cNvPr id="3" name="Isosceles Triangle 2"/>
            <p:cNvSpPr/>
            <p:nvPr/>
          </p:nvSpPr>
          <p:spPr bwMode="auto">
            <a:xfrm>
              <a:off x="1696029" y="3562350"/>
              <a:ext cx="513771" cy="762000"/>
            </a:xfrm>
            <a:prstGeom prst="triangle">
              <a:avLst/>
            </a:prstGeom>
            <a:solidFill>
              <a:srgbClr val="FFC00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4" name="Rectangle 3"/>
            <p:cNvSpPr/>
            <p:nvPr/>
          </p:nvSpPr>
          <p:spPr bwMode="auto">
            <a:xfrm>
              <a:off x="1143000" y="3486150"/>
              <a:ext cx="790285" cy="76200"/>
            </a:xfrm>
            <a:prstGeom prst="rect">
              <a:avLst/>
            </a:prstGeom>
            <a:solidFill>
              <a:srgbClr val="FFC00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9" name="Rectangle 8"/>
            <p:cNvSpPr/>
            <p:nvPr/>
          </p:nvSpPr>
          <p:spPr bwMode="auto">
            <a:xfrm>
              <a:off x="1952915" y="3486150"/>
              <a:ext cx="790285" cy="76200"/>
            </a:xfrm>
            <a:prstGeom prst="rect">
              <a:avLst/>
            </a:prstGeom>
            <a:solidFill>
              <a:srgbClr val="FFC00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0" name="Rectangle 9"/>
            <p:cNvSpPr/>
            <p:nvPr/>
          </p:nvSpPr>
          <p:spPr bwMode="auto">
            <a:xfrm>
              <a:off x="2714915" y="3486150"/>
              <a:ext cx="790285" cy="76200"/>
            </a:xfrm>
            <a:prstGeom prst="rect">
              <a:avLst/>
            </a:prstGeom>
            <a:solidFill>
              <a:srgbClr val="FFC00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2" name="Down Arrow 11"/>
            <p:cNvSpPr/>
            <p:nvPr/>
          </p:nvSpPr>
          <p:spPr bwMode="auto">
            <a:xfrm>
              <a:off x="3429000" y="3562350"/>
              <a:ext cx="152400" cy="304800"/>
            </a:xfrm>
            <a:prstGeom prst="downArrow">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3" name="Down Arrow 12"/>
            <p:cNvSpPr/>
            <p:nvPr/>
          </p:nvSpPr>
          <p:spPr bwMode="auto">
            <a:xfrm>
              <a:off x="1066800" y="3562350"/>
              <a:ext cx="152400" cy="609600"/>
            </a:xfrm>
            <a:prstGeom prst="downArrow">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cxnSp>
          <p:nvCxnSpPr>
            <p:cNvPr id="14" name="Straight Connector 13"/>
            <p:cNvCxnSpPr/>
            <p:nvPr/>
          </p:nvCxnSpPr>
          <p:spPr bwMode="auto">
            <a:xfrm>
              <a:off x="1219200" y="4324350"/>
              <a:ext cx="1371600" cy="0"/>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a:off x="1219200" y="4324350"/>
              <a:ext cx="152400" cy="152400"/>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a:off x="1447800" y="4324350"/>
              <a:ext cx="152400" cy="152400"/>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a:off x="1676400" y="4324350"/>
              <a:ext cx="152400" cy="152400"/>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H="1">
              <a:off x="1905000" y="4324350"/>
              <a:ext cx="152400" cy="152400"/>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H="1">
              <a:off x="2133600" y="4324350"/>
              <a:ext cx="152400" cy="152400"/>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flipH="1">
              <a:off x="2362200" y="4324350"/>
              <a:ext cx="152400" cy="152400"/>
            </a:xfrm>
            <a:prstGeom prst="line">
              <a:avLst/>
            </a:pr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p:cNvSpPr/>
            <p:nvPr/>
          </p:nvSpPr>
          <p:spPr bwMode="auto">
            <a:xfrm>
              <a:off x="1905000" y="3486150"/>
              <a:ext cx="76200" cy="76200"/>
            </a:xfrm>
            <a:prstGeom prst="ellipse">
              <a:avLst/>
            </a:prstGeom>
            <a:solidFill>
              <a:schemeClr val="tx1"/>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grpSp>
      <p:sp>
        <p:nvSpPr>
          <p:cNvPr id="24" name="TextBox 23"/>
          <p:cNvSpPr txBox="1"/>
          <p:nvPr/>
        </p:nvSpPr>
        <p:spPr>
          <a:xfrm>
            <a:off x="1378894" y="3178373"/>
            <a:ext cx="364202" cy="307777"/>
          </a:xfrm>
          <a:prstGeom prst="rect">
            <a:avLst/>
          </a:prstGeom>
          <a:noFill/>
        </p:spPr>
        <p:txBody>
          <a:bodyPr wrap="none" rtlCol="0">
            <a:spAutoFit/>
          </a:bodyPr>
          <a:lstStyle/>
          <a:p>
            <a:r>
              <a:rPr lang="en-US" sz="1400" dirty="0">
                <a:latin typeface="Comic Sans MS" panose="030F0702030302020204" pitchFamily="66" charset="0"/>
              </a:rPr>
              <a:t>L1</a:t>
            </a:r>
          </a:p>
        </p:txBody>
      </p:sp>
      <p:sp>
        <p:nvSpPr>
          <p:cNvPr id="27" name="TextBox 26"/>
          <p:cNvSpPr txBox="1"/>
          <p:nvPr/>
        </p:nvSpPr>
        <p:spPr>
          <a:xfrm>
            <a:off x="2514600" y="3178373"/>
            <a:ext cx="393056" cy="307777"/>
          </a:xfrm>
          <a:prstGeom prst="rect">
            <a:avLst/>
          </a:prstGeom>
          <a:noFill/>
        </p:spPr>
        <p:txBody>
          <a:bodyPr wrap="none" rtlCol="0">
            <a:spAutoFit/>
          </a:bodyPr>
          <a:lstStyle/>
          <a:p>
            <a:r>
              <a:rPr lang="en-US" sz="1400" dirty="0">
                <a:latin typeface="Comic Sans MS" panose="030F0702030302020204" pitchFamily="66" charset="0"/>
              </a:rPr>
              <a:t>L2</a:t>
            </a:r>
          </a:p>
        </p:txBody>
      </p:sp>
      <p:sp>
        <p:nvSpPr>
          <p:cNvPr id="28" name="TextBox 27"/>
          <p:cNvSpPr txBox="1"/>
          <p:nvPr/>
        </p:nvSpPr>
        <p:spPr>
          <a:xfrm>
            <a:off x="3598198" y="3559373"/>
            <a:ext cx="314510" cy="307777"/>
          </a:xfrm>
          <a:prstGeom prst="rect">
            <a:avLst/>
          </a:prstGeom>
          <a:noFill/>
        </p:spPr>
        <p:txBody>
          <a:bodyPr wrap="none" rtlCol="0">
            <a:spAutoFit/>
          </a:bodyPr>
          <a:lstStyle/>
          <a:p>
            <a:r>
              <a:rPr lang="en-US" sz="1400" dirty="0">
                <a:latin typeface="Comic Sans MS" panose="030F0702030302020204" pitchFamily="66" charset="0"/>
              </a:rPr>
              <a:t>X</a:t>
            </a:r>
          </a:p>
        </p:txBody>
      </p:sp>
      <p:sp>
        <p:nvSpPr>
          <p:cNvPr id="29" name="TextBox 28"/>
          <p:cNvSpPr txBox="1"/>
          <p:nvPr/>
        </p:nvSpPr>
        <p:spPr>
          <a:xfrm>
            <a:off x="762000" y="3711773"/>
            <a:ext cx="373820" cy="307777"/>
          </a:xfrm>
          <a:prstGeom prst="rect">
            <a:avLst/>
          </a:prstGeom>
          <a:noFill/>
        </p:spPr>
        <p:txBody>
          <a:bodyPr wrap="none" rtlCol="0">
            <a:spAutoFit/>
          </a:bodyPr>
          <a:lstStyle/>
          <a:p>
            <a:r>
              <a:rPr lang="en-US" sz="1400" dirty="0">
                <a:latin typeface="Comic Sans MS" panose="030F0702030302020204" pitchFamily="66" charset="0"/>
              </a:rPr>
              <a:t>F1</a:t>
            </a:r>
          </a:p>
        </p:txBody>
      </p:sp>
      <p:sp>
        <p:nvSpPr>
          <p:cNvPr id="15" name="TextBox 14"/>
          <p:cNvSpPr txBox="1"/>
          <p:nvPr/>
        </p:nvSpPr>
        <p:spPr>
          <a:xfrm>
            <a:off x="6685085" y="3024485"/>
            <a:ext cx="2073003" cy="461665"/>
          </a:xfrm>
          <a:prstGeom prst="rect">
            <a:avLst/>
          </a:prstGeom>
          <a:noFill/>
        </p:spPr>
        <p:txBody>
          <a:bodyPr wrap="none" rtlCol="0">
            <a:spAutoFit/>
          </a:bodyPr>
          <a:lstStyle/>
          <a:p>
            <a:r>
              <a:rPr lang="en-US" b="1" dirty="0">
                <a:solidFill>
                  <a:srgbClr val="0070C0"/>
                </a:solidFill>
                <a:latin typeface="Comic Sans MS" panose="030F0702030302020204" pitchFamily="66" charset="0"/>
              </a:rPr>
              <a:t>School Work</a:t>
            </a:r>
          </a:p>
        </p:txBody>
      </p:sp>
      <p:sp>
        <p:nvSpPr>
          <p:cNvPr id="30" name="TextBox 29"/>
          <p:cNvSpPr txBox="1"/>
          <p:nvPr/>
        </p:nvSpPr>
        <p:spPr>
          <a:xfrm>
            <a:off x="6667500" y="1962149"/>
            <a:ext cx="1672253" cy="461665"/>
          </a:xfrm>
          <a:prstGeom prst="rect">
            <a:avLst/>
          </a:prstGeom>
          <a:noFill/>
        </p:spPr>
        <p:txBody>
          <a:bodyPr wrap="none" rtlCol="0">
            <a:spAutoFit/>
          </a:bodyPr>
          <a:lstStyle/>
          <a:p>
            <a:r>
              <a:rPr lang="en-US" b="1" dirty="0">
                <a:solidFill>
                  <a:srgbClr val="0070C0"/>
                </a:solidFill>
                <a:latin typeface="Comic Sans MS" panose="030F0702030302020204" pitchFamily="66" charset="0"/>
              </a:rPr>
              <a:t>BIY Work</a:t>
            </a:r>
          </a:p>
        </p:txBody>
      </p:sp>
    </p:spTree>
    <p:extLst>
      <p:ext uri="{BB962C8B-B14F-4D97-AF65-F5344CB8AC3E}">
        <p14:creationId xmlns:p14="http://schemas.microsoft.com/office/powerpoint/2010/main" val="2333327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F26B77C1-725E-ADDD-44A3-E0F3F05051CE}"/>
              </a:ext>
            </a:extLst>
          </p:cNvPr>
          <p:cNvSpPr/>
          <p:nvPr/>
        </p:nvSpPr>
        <p:spPr>
          <a:xfrm>
            <a:off x="4147619" y="2804312"/>
            <a:ext cx="848762" cy="87592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3" name="Rectangle 2">
            <a:extLst>
              <a:ext uri="{FF2B5EF4-FFF2-40B4-BE49-F238E27FC236}">
                <a16:creationId xmlns:a16="http://schemas.microsoft.com/office/drawing/2014/main" id="{46C521A2-FEA8-03EB-60E4-4BB4C80EE0AB}"/>
              </a:ext>
            </a:extLst>
          </p:cNvPr>
          <p:cNvSpPr/>
          <p:nvPr/>
        </p:nvSpPr>
        <p:spPr>
          <a:xfrm>
            <a:off x="2504415" y="2680854"/>
            <a:ext cx="4135171" cy="1234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5" name="Arrow: Down 4">
            <a:extLst>
              <a:ext uri="{FF2B5EF4-FFF2-40B4-BE49-F238E27FC236}">
                <a16:creationId xmlns:a16="http://schemas.microsoft.com/office/drawing/2014/main" id="{3C63A5ED-514F-D2AE-6FEB-7CF6561DD83F}"/>
              </a:ext>
            </a:extLst>
          </p:cNvPr>
          <p:cNvSpPr/>
          <p:nvPr/>
        </p:nvSpPr>
        <p:spPr>
          <a:xfrm>
            <a:off x="2715492" y="1995055"/>
            <a:ext cx="180109" cy="68579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cxnSp>
        <p:nvCxnSpPr>
          <p:cNvPr id="7" name="Straight Connector 6">
            <a:extLst>
              <a:ext uri="{FF2B5EF4-FFF2-40B4-BE49-F238E27FC236}">
                <a16:creationId xmlns:a16="http://schemas.microsoft.com/office/drawing/2014/main" id="{78FB7A81-6FDB-DDD4-FAFD-1ECEA2DDF69F}"/>
              </a:ext>
            </a:extLst>
          </p:cNvPr>
          <p:cNvCxnSpPr/>
          <p:nvPr/>
        </p:nvCxnSpPr>
        <p:spPr>
          <a:xfrm flipV="1">
            <a:off x="4572000" y="1704109"/>
            <a:ext cx="0" cy="867641"/>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1C7947E-CB56-FEDD-7D59-6F2388F2195F}"/>
              </a:ext>
            </a:extLst>
          </p:cNvPr>
          <p:cNvSpPr txBox="1"/>
          <p:nvPr/>
        </p:nvSpPr>
        <p:spPr>
          <a:xfrm>
            <a:off x="2632365" y="1704108"/>
            <a:ext cx="41563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F1</a:t>
            </a:r>
          </a:p>
        </p:txBody>
      </p:sp>
      <p:sp>
        <p:nvSpPr>
          <p:cNvPr id="9" name="TextBox 8">
            <a:extLst>
              <a:ext uri="{FF2B5EF4-FFF2-40B4-BE49-F238E27FC236}">
                <a16:creationId xmlns:a16="http://schemas.microsoft.com/office/drawing/2014/main" id="{84E321D9-6B71-D856-61CA-04C50A93E1A1}"/>
              </a:ext>
            </a:extLst>
          </p:cNvPr>
          <p:cNvSpPr txBox="1"/>
          <p:nvPr/>
        </p:nvSpPr>
        <p:spPr>
          <a:xfrm>
            <a:off x="3525981" y="2022853"/>
            <a:ext cx="401780"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D1</a:t>
            </a:r>
          </a:p>
        </p:txBody>
      </p:sp>
      <p:sp>
        <p:nvSpPr>
          <p:cNvPr id="14" name="Arrow: Down 13">
            <a:extLst>
              <a:ext uri="{FF2B5EF4-FFF2-40B4-BE49-F238E27FC236}">
                <a16:creationId xmlns:a16="http://schemas.microsoft.com/office/drawing/2014/main" id="{0A67AC8C-7225-7463-6C76-0AD0E68607DD}"/>
              </a:ext>
            </a:extLst>
          </p:cNvPr>
          <p:cNvSpPr/>
          <p:nvPr/>
        </p:nvSpPr>
        <p:spPr>
          <a:xfrm flipH="1">
            <a:off x="6294353" y="2005450"/>
            <a:ext cx="184674" cy="68579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16" name="TextBox 15">
            <a:extLst>
              <a:ext uri="{FF2B5EF4-FFF2-40B4-BE49-F238E27FC236}">
                <a16:creationId xmlns:a16="http://schemas.microsoft.com/office/drawing/2014/main" id="{C8F7A7E5-1628-19B0-16F6-BF7F571A4B07}"/>
              </a:ext>
            </a:extLst>
          </p:cNvPr>
          <p:cNvSpPr txBox="1"/>
          <p:nvPr/>
        </p:nvSpPr>
        <p:spPr>
          <a:xfrm flipH="1">
            <a:off x="6220340" y="1714503"/>
            <a:ext cx="426167"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F2</a:t>
            </a:r>
          </a:p>
        </p:txBody>
      </p:sp>
      <p:sp>
        <p:nvSpPr>
          <p:cNvPr id="17" name="TextBox 16">
            <a:extLst>
              <a:ext uri="{FF2B5EF4-FFF2-40B4-BE49-F238E27FC236}">
                <a16:creationId xmlns:a16="http://schemas.microsoft.com/office/drawing/2014/main" id="{52B15933-23C0-B039-C50C-77019C4DC6EC}"/>
              </a:ext>
            </a:extLst>
          </p:cNvPr>
          <p:cNvSpPr txBox="1"/>
          <p:nvPr/>
        </p:nvSpPr>
        <p:spPr>
          <a:xfrm flipH="1">
            <a:off x="5277597" y="2033248"/>
            <a:ext cx="411964"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D2</a:t>
            </a:r>
          </a:p>
        </p:txBody>
      </p:sp>
      <p:sp>
        <p:nvSpPr>
          <p:cNvPr id="27" name="TextBox 26">
            <a:extLst>
              <a:ext uri="{FF2B5EF4-FFF2-40B4-BE49-F238E27FC236}">
                <a16:creationId xmlns:a16="http://schemas.microsoft.com/office/drawing/2014/main" id="{F0C3B328-F642-80D9-09F1-09F660B3C699}"/>
              </a:ext>
            </a:extLst>
          </p:cNvPr>
          <p:cNvSpPr txBox="1"/>
          <p:nvPr/>
        </p:nvSpPr>
        <p:spPr>
          <a:xfrm>
            <a:off x="4190597" y="3682087"/>
            <a:ext cx="809004"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Fulcrum</a:t>
            </a:r>
          </a:p>
        </p:txBody>
      </p:sp>
      <p:cxnSp>
        <p:nvCxnSpPr>
          <p:cNvPr id="29" name="Straight Arrow Connector 28">
            <a:extLst>
              <a:ext uri="{FF2B5EF4-FFF2-40B4-BE49-F238E27FC236}">
                <a16:creationId xmlns:a16="http://schemas.microsoft.com/office/drawing/2014/main" id="{F046AF48-296C-B34B-D976-4DA6A89F8686}"/>
              </a:ext>
            </a:extLst>
          </p:cNvPr>
          <p:cNvCxnSpPr/>
          <p:nvPr/>
        </p:nvCxnSpPr>
        <p:spPr>
          <a:xfrm>
            <a:off x="2840181" y="2348349"/>
            <a:ext cx="1731818"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97379E6D-506D-D900-C47C-2B36D9694DEF}"/>
              </a:ext>
            </a:extLst>
          </p:cNvPr>
          <p:cNvCxnSpPr/>
          <p:nvPr/>
        </p:nvCxnSpPr>
        <p:spPr>
          <a:xfrm>
            <a:off x="4582389" y="2344889"/>
            <a:ext cx="1731818"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98C794DC-E333-9C05-FF19-C6D1C4AEB215}"/>
              </a:ext>
            </a:extLst>
          </p:cNvPr>
          <p:cNvSpPr txBox="1"/>
          <p:nvPr/>
        </p:nvSpPr>
        <p:spPr>
          <a:xfrm>
            <a:off x="3843533" y="1129566"/>
            <a:ext cx="1435009" cy="507831"/>
          </a:xfrm>
          <a:prstGeom prst="rect">
            <a:avLst/>
          </a:prstGeom>
          <a:noFill/>
        </p:spPr>
        <p:txBody>
          <a:bodyPr wrap="none" rtlCol="0">
            <a:spAutoFit/>
          </a:bodyPr>
          <a:lstStyle/>
          <a:p>
            <a:pPr algn="ctr" defTabSz="685800" eaLnBrk="1" fontAlgn="auto" hangingPunct="1">
              <a:spcBef>
                <a:spcPts val="0"/>
              </a:spcBef>
              <a:spcAft>
                <a:spcPts val="0"/>
              </a:spcAft>
            </a:pPr>
            <a:r>
              <a:rPr lang="en-US" sz="1350" dirty="0">
                <a:solidFill>
                  <a:prstClr val="black"/>
                </a:solidFill>
                <a:latin typeface="Aptos" panose="02110004020202020204"/>
              </a:rPr>
              <a:t>Force x Distance</a:t>
            </a:r>
          </a:p>
          <a:p>
            <a:pPr algn="ctr" defTabSz="685800" eaLnBrk="1" fontAlgn="auto" hangingPunct="1">
              <a:spcBef>
                <a:spcPts val="0"/>
              </a:spcBef>
              <a:spcAft>
                <a:spcPts val="0"/>
              </a:spcAft>
            </a:pPr>
            <a:r>
              <a:rPr lang="en-US" sz="1350" dirty="0">
                <a:solidFill>
                  <a:prstClr val="black"/>
                </a:solidFill>
                <a:latin typeface="Aptos" panose="02110004020202020204"/>
              </a:rPr>
              <a:t>F1 x D1 = F2 x D2</a:t>
            </a:r>
          </a:p>
        </p:txBody>
      </p:sp>
      <p:sp>
        <p:nvSpPr>
          <p:cNvPr id="4" name="Line 4">
            <a:extLst>
              <a:ext uri="{FF2B5EF4-FFF2-40B4-BE49-F238E27FC236}">
                <a16:creationId xmlns:a16="http://schemas.microsoft.com/office/drawing/2014/main" id="{E0E79023-0450-B63C-0318-8F83F9CCD092}"/>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29">
            <a:extLst>
              <a:ext uri="{FF2B5EF4-FFF2-40B4-BE49-F238E27FC236}">
                <a16:creationId xmlns:a16="http://schemas.microsoft.com/office/drawing/2014/main" id="{FE23C778-7222-0653-F9F2-2BDD1AADF62F}"/>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rgbClr val="0070C0"/>
                </a:solidFill>
                <a:latin typeface="Comic Sans MS" pitchFamily="66" charset="0"/>
              </a:rPr>
              <a:t>Lever Engineering</a:t>
            </a:r>
          </a:p>
        </p:txBody>
      </p:sp>
      <p:pic>
        <p:nvPicPr>
          <p:cNvPr id="10" name="Picture 28" descr="C:\Users\John\Desktop\biy-site-staging-090909\images\build-it-yourself.gif">
            <a:extLst>
              <a:ext uri="{FF2B5EF4-FFF2-40B4-BE49-F238E27FC236}">
                <a16:creationId xmlns:a16="http://schemas.microsoft.com/office/drawing/2014/main" id="{522EB738-B837-B99F-2D8B-E059EFC94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E2E6700-0F7B-3448-4920-A9534EEF9987}"/>
              </a:ext>
            </a:extLst>
          </p:cNvPr>
          <p:cNvSpPr txBox="1"/>
          <p:nvPr/>
        </p:nvSpPr>
        <p:spPr>
          <a:xfrm>
            <a:off x="3379061" y="4856515"/>
            <a:ext cx="2432076" cy="307777"/>
          </a:xfrm>
          <a:prstGeom prst="rect">
            <a:avLst/>
          </a:prstGeom>
          <a:noFill/>
        </p:spPr>
        <p:txBody>
          <a:bodyPr wrap="none" rtlCol="0">
            <a:spAutoFit/>
          </a:bodyPr>
          <a:lstStyle/>
          <a:p>
            <a:pPr algn="ctr"/>
            <a:r>
              <a:rPr lang="en-US" sz="1400" dirty="0">
                <a:solidFill>
                  <a:schemeClr val="bg1">
                    <a:lumMod val="75000"/>
                  </a:schemeClr>
                </a:solidFill>
                <a:latin typeface="Comic Sans MS" panose="030F0702030302020204" pitchFamily="66" charset="0"/>
              </a:rPr>
              <a:t>www.Build-It-Yourself.com</a:t>
            </a:r>
          </a:p>
        </p:txBody>
      </p:sp>
    </p:spTree>
    <p:extLst>
      <p:ext uri="{BB962C8B-B14F-4D97-AF65-F5344CB8AC3E}">
        <p14:creationId xmlns:p14="http://schemas.microsoft.com/office/powerpoint/2010/main" val="50226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7"/>
          <p:cNvSpPr>
            <a:spLocks noGrp="1" noChangeArrowheads="1"/>
          </p:cNvSpPr>
          <p:nvPr>
            <p:ph type="subTitle" idx="1"/>
          </p:nvPr>
        </p:nvSpPr>
        <p:spPr>
          <a:xfrm>
            <a:off x="381000" y="857250"/>
            <a:ext cx="8305800" cy="1314450"/>
          </a:xfrm>
        </p:spPr>
        <p:txBody>
          <a:bodyPr/>
          <a:lstStyle/>
          <a:p>
            <a:pPr algn="l" eaLnBrk="1" hangingPunct="1">
              <a:lnSpc>
                <a:spcPct val="180000"/>
              </a:lnSpc>
            </a:pPr>
            <a:endParaRPr lang="en-US" altLang="en-US" sz="2000">
              <a:solidFill>
                <a:srgbClr val="333333"/>
              </a:solidFill>
              <a:latin typeface="Arial" pitchFamily="34" charset="0"/>
            </a:endParaRPr>
          </a:p>
          <a:p>
            <a:pPr algn="l" eaLnBrk="1" hangingPunct="1"/>
            <a:endParaRPr lang="en-US" altLang="en-US" sz="2400"/>
          </a:p>
        </p:txBody>
      </p:sp>
      <p:sp>
        <p:nvSpPr>
          <p:cNvPr id="6150" name="Text Box 1033"/>
          <p:cNvSpPr txBox="1">
            <a:spLocks noChangeArrowheads="1"/>
          </p:cNvSpPr>
          <p:nvPr/>
        </p:nvSpPr>
        <p:spPr bwMode="auto">
          <a:xfrm>
            <a:off x="304800" y="666750"/>
            <a:ext cx="8485188" cy="461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b="1" dirty="0">
                <a:latin typeface="Comic Sans MS" panose="030F0702030302020204" pitchFamily="66" charset="0"/>
              </a:rPr>
              <a:t>Rube Goldberg Machines from Japan</a:t>
            </a:r>
          </a:p>
          <a:p>
            <a:pPr eaLnBrk="1" hangingPunct="1">
              <a:spcBef>
                <a:spcPct val="0"/>
              </a:spcBef>
              <a:buFontTx/>
              <a:buNone/>
            </a:pPr>
            <a:r>
              <a:rPr lang="en-US" altLang="en-US" sz="1200" dirty="0">
                <a:latin typeface="Comic Sans MS" panose="030F0702030302020204" pitchFamily="66" charset="0"/>
                <a:hlinkClick r:id="rId2"/>
              </a:rPr>
              <a:t>https://www.youtube.com/watch?v=8iEjwa6JZg4</a:t>
            </a:r>
            <a:endParaRPr lang="en-US" altLang="en-US" sz="1200" dirty="0">
              <a:latin typeface="Comic Sans MS" panose="030F0702030302020204" pitchFamily="66" charset="0"/>
            </a:endParaRPr>
          </a:p>
          <a:p>
            <a:pPr>
              <a:buFontTx/>
              <a:buNone/>
            </a:pPr>
            <a:r>
              <a:rPr lang="en-US" altLang="en-US" sz="1200" u="sng" dirty="0">
                <a:latin typeface="Comic Sans MS" panose="030F0702030302020204" pitchFamily="66" charset="0"/>
                <a:hlinkClick r:id="rId3"/>
              </a:rPr>
              <a:t>https://www.youtube.com/watch?v=wVP5zVHGSYo</a:t>
            </a:r>
            <a:endParaRPr lang="en-US" altLang="en-US" sz="1200" dirty="0">
              <a:latin typeface="Comic Sans MS" panose="030F0702030302020204" pitchFamily="66" charset="0"/>
            </a:endParaRPr>
          </a:p>
          <a:p>
            <a:pPr>
              <a:buFontTx/>
              <a:buNone/>
            </a:pPr>
            <a:r>
              <a:rPr lang="en-US" altLang="en-US" sz="1200" u="sng" dirty="0">
                <a:latin typeface="Comic Sans MS" panose="030F0702030302020204" pitchFamily="66" charset="0"/>
                <a:hlinkClick r:id="rId4"/>
              </a:rPr>
              <a:t>https://www.youtube.com/watch?v=kwedBdWIRuQ</a:t>
            </a:r>
            <a:endParaRPr lang="en-US" altLang="en-US" sz="1200" dirty="0">
              <a:latin typeface="Comic Sans MS" panose="030F0702030302020204" pitchFamily="66" charset="0"/>
            </a:endParaRPr>
          </a:p>
          <a:p>
            <a:pPr>
              <a:buFontTx/>
              <a:buNone/>
            </a:pPr>
            <a:r>
              <a:rPr lang="en-US" altLang="en-US" sz="1200" u="sng" dirty="0">
                <a:latin typeface="Comic Sans MS" panose="030F0702030302020204" pitchFamily="66" charset="0"/>
                <a:hlinkClick r:id="rId5"/>
              </a:rPr>
              <a:t>https://www.youtube.com/watch?v=k0B1hgP1tlE</a:t>
            </a:r>
            <a:endParaRPr lang="en-US" altLang="en-US" sz="1200" u="sng" dirty="0">
              <a:latin typeface="Comic Sans MS" panose="030F0702030302020204" pitchFamily="66" charset="0"/>
            </a:endParaRPr>
          </a:p>
          <a:p>
            <a:pPr>
              <a:buFontTx/>
              <a:buNone/>
            </a:pPr>
            <a:r>
              <a:rPr lang="en-US" altLang="en-US" sz="1200" dirty="0">
                <a:latin typeface="Comic Sans MS" panose="030F0702030302020204" pitchFamily="66" charset="0"/>
                <a:hlinkClick r:id="rId6"/>
              </a:rPr>
              <a:t>https://www.youtube.com/watch?v=wvH55b_6So4</a:t>
            </a:r>
            <a:endParaRPr lang="en-US" altLang="en-US" sz="1200" u="sng" dirty="0">
              <a:latin typeface="Comic Sans MS" panose="030F0702030302020204" pitchFamily="66" charset="0"/>
            </a:endParaRPr>
          </a:p>
          <a:p>
            <a:pPr eaLnBrk="1" hangingPunct="1">
              <a:spcBef>
                <a:spcPct val="0"/>
              </a:spcBef>
              <a:buFontTx/>
              <a:buNone/>
            </a:pPr>
            <a:endParaRPr lang="en-US" altLang="en-US" sz="2000" dirty="0">
              <a:latin typeface="Comic Sans MS" panose="030F0702030302020204" pitchFamily="66" charset="0"/>
            </a:endParaRPr>
          </a:p>
          <a:p>
            <a:pPr eaLnBrk="1" hangingPunct="1">
              <a:spcBef>
                <a:spcPct val="0"/>
              </a:spcBef>
              <a:buFontTx/>
              <a:buNone/>
            </a:pPr>
            <a:r>
              <a:rPr lang="en-US" altLang="en-US" sz="2000" b="1" dirty="0">
                <a:latin typeface="Comic Sans MS" panose="030F0702030302020204" pitchFamily="66" charset="0"/>
              </a:rPr>
              <a:t>Honda Ad</a:t>
            </a:r>
          </a:p>
          <a:p>
            <a:pPr eaLnBrk="1" hangingPunct="1">
              <a:spcBef>
                <a:spcPct val="0"/>
              </a:spcBef>
              <a:buFontTx/>
              <a:buNone/>
            </a:pPr>
            <a:r>
              <a:rPr lang="en-US" altLang="en-US" sz="1200" dirty="0">
                <a:latin typeface="Comic Sans MS" panose="030F0702030302020204" pitchFamily="66" charset="0"/>
                <a:hlinkClick r:id="rId7"/>
              </a:rPr>
              <a:t>http://www.youtube.com/watch?v=FGngcQb_0qg</a:t>
            </a:r>
            <a:endParaRPr lang="en-US" altLang="en-US" sz="1200" dirty="0">
              <a:latin typeface="Comic Sans MS" panose="030F0702030302020204" pitchFamily="66" charset="0"/>
            </a:endParaRPr>
          </a:p>
          <a:p>
            <a:pPr eaLnBrk="1" hangingPunct="1">
              <a:spcBef>
                <a:spcPct val="0"/>
              </a:spcBef>
              <a:buFontTx/>
              <a:buNone/>
            </a:pPr>
            <a:r>
              <a:rPr lang="en-US" altLang="en-US" sz="1200" dirty="0">
                <a:latin typeface="Comic Sans MS" panose="030F0702030302020204" pitchFamily="66" charset="0"/>
              </a:rPr>
              <a:t>There are no computer graphics or digital tricks in the film. Everything you see really happened in real time exactly as you see it. </a:t>
            </a:r>
          </a:p>
          <a:p>
            <a:pPr eaLnBrk="1" hangingPunct="1">
              <a:spcBef>
                <a:spcPct val="0"/>
              </a:spcBef>
              <a:buFontTx/>
              <a:buNone/>
            </a:pPr>
            <a:r>
              <a:rPr lang="en-US" altLang="en-US" sz="1200" dirty="0">
                <a:latin typeface="Comic Sans MS" panose="030F0702030302020204" pitchFamily="66" charset="0"/>
              </a:rPr>
              <a:t>The film took 606 takes. On the first 605 takes, something, usually very minor, didn't work. They would then have to set the whole thing up again. </a:t>
            </a:r>
          </a:p>
          <a:p>
            <a:pPr eaLnBrk="1" hangingPunct="1">
              <a:spcBef>
                <a:spcPct val="0"/>
              </a:spcBef>
              <a:buFontTx/>
              <a:buNone/>
            </a:pPr>
            <a:r>
              <a:rPr lang="en-US" altLang="en-US" sz="1200" dirty="0">
                <a:latin typeface="Comic Sans MS" panose="030F0702030302020204" pitchFamily="66" charset="0"/>
              </a:rPr>
              <a:t>The crew spent weeks shooting night and day. The film cost six million dollars and took three months to complete including a full engineering of the sequence.</a:t>
            </a:r>
          </a:p>
          <a:p>
            <a:pPr eaLnBrk="1" hangingPunct="1">
              <a:spcBef>
                <a:spcPct val="0"/>
              </a:spcBef>
              <a:buFontTx/>
              <a:buNone/>
            </a:pPr>
            <a:endParaRPr lang="en-US" altLang="en-US" sz="1800" dirty="0"/>
          </a:p>
          <a:p>
            <a:pPr eaLnBrk="1" hangingPunct="1">
              <a:spcBef>
                <a:spcPct val="0"/>
              </a:spcBef>
              <a:buFontTx/>
              <a:buNone/>
            </a:pPr>
            <a:r>
              <a:rPr lang="en-US" altLang="en-US" sz="1800" b="1" dirty="0">
                <a:latin typeface="Comic Sans MS" panose="030F0702030302020204" pitchFamily="66" charset="0"/>
              </a:rPr>
              <a:t>Build-It-Yourself Contraptions</a:t>
            </a:r>
          </a:p>
          <a:p>
            <a:pPr eaLnBrk="1" hangingPunct="1">
              <a:spcBef>
                <a:spcPct val="0"/>
              </a:spcBef>
              <a:buFontTx/>
              <a:buNone/>
            </a:pPr>
            <a:r>
              <a:rPr lang="en-US" altLang="en-US" sz="1200" dirty="0">
                <a:latin typeface="Comic Sans MS" panose="030F0702030302020204" pitchFamily="66" charset="0"/>
                <a:hlinkClick r:id="" action="ppaction://noaction"/>
              </a:rPr>
              <a:t>https://www.youtube.com/watch?v=tOKo7LSDReA</a:t>
            </a:r>
          </a:p>
          <a:p>
            <a:pPr eaLnBrk="1" hangingPunct="1">
              <a:spcBef>
                <a:spcPct val="0"/>
              </a:spcBef>
              <a:buFontTx/>
              <a:buNone/>
            </a:pPr>
            <a:r>
              <a:rPr lang="en-US" altLang="en-US" sz="1200" dirty="0">
                <a:latin typeface="Comic Sans MS" panose="030F0702030302020204" pitchFamily="66" charset="0"/>
                <a:hlinkClick r:id="" action="ppaction://noaction"/>
              </a:rPr>
              <a:t>https://www.youtube.com/watch?v=JxG6vTIgfmo</a:t>
            </a:r>
            <a:endParaRPr lang="en-US" altLang="en-US" sz="1200" dirty="0">
              <a:latin typeface="Comic Sans MS" panose="030F0702030302020204" pitchFamily="66" charset="0"/>
            </a:endParaRPr>
          </a:p>
          <a:p>
            <a:pPr eaLnBrk="1" hangingPunct="1">
              <a:spcBef>
                <a:spcPct val="0"/>
              </a:spcBef>
              <a:buFontTx/>
              <a:buNone/>
            </a:pPr>
            <a:endParaRPr lang="en-US" altLang="en-US" sz="2000" dirty="0"/>
          </a:p>
        </p:txBody>
      </p:sp>
      <p:sp>
        <p:nvSpPr>
          <p:cNvPr id="7"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Research</a:t>
            </a:r>
          </a:p>
        </p:txBody>
      </p:sp>
      <p:pic>
        <p:nvPicPr>
          <p:cNvPr id="9"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316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35DF2-F338-9FDA-D669-0FEC9D4D0E8D}"/>
            </a:ext>
          </a:extLst>
        </p:cNvPr>
        <p:cNvGrpSpPr/>
        <p:nvPr/>
      </p:nvGrpSpPr>
      <p:grpSpPr>
        <a:xfrm>
          <a:off x="0" y="0"/>
          <a:ext cx="0" cy="0"/>
          <a:chOff x="0" y="0"/>
          <a:chExt cx="0" cy="0"/>
        </a:xfrm>
      </p:grpSpPr>
      <p:sp>
        <p:nvSpPr>
          <p:cNvPr id="2" name="Isosceles Triangle 1">
            <a:extLst>
              <a:ext uri="{FF2B5EF4-FFF2-40B4-BE49-F238E27FC236}">
                <a16:creationId xmlns:a16="http://schemas.microsoft.com/office/drawing/2014/main" id="{5FE6918C-FF4A-9586-AA20-05EB7DF7DEB7}"/>
              </a:ext>
            </a:extLst>
          </p:cNvPr>
          <p:cNvSpPr/>
          <p:nvPr/>
        </p:nvSpPr>
        <p:spPr>
          <a:xfrm>
            <a:off x="3260929" y="2804312"/>
            <a:ext cx="848762" cy="87592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3" name="Rectangle 2">
            <a:extLst>
              <a:ext uri="{FF2B5EF4-FFF2-40B4-BE49-F238E27FC236}">
                <a16:creationId xmlns:a16="http://schemas.microsoft.com/office/drawing/2014/main" id="{994D9DD8-AEA7-9B5D-66FE-5C4E67197FF5}"/>
              </a:ext>
            </a:extLst>
          </p:cNvPr>
          <p:cNvSpPr/>
          <p:nvPr/>
        </p:nvSpPr>
        <p:spPr>
          <a:xfrm>
            <a:off x="2504415" y="2680854"/>
            <a:ext cx="4135171" cy="1234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5" name="Arrow: Down 4">
            <a:extLst>
              <a:ext uri="{FF2B5EF4-FFF2-40B4-BE49-F238E27FC236}">
                <a16:creationId xmlns:a16="http://schemas.microsoft.com/office/drawing/2014/main" id="{7F85C13D-1088-2B88-75EE-D8B2429E46BF}"/>
              </a:ext>
            </a:extLst>
          </p:cNvPr>
          <p:cNvSpPr/>
          <p:nvPr/>
        </p:nvSpPr>
        <p:spPr>
          <a:xfrm>
            <a:off x="2653209" y="1902686"/>
            <a:ext cx="435292" cy="78509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8" name="TextBox 7">
            <a:extLst>
              <a:ext uri="{FF2B5EF4-FFF2-40B4-BE49-F238E27FC236}">
                <a16:creationId xmlns:a16="http://schemas.microsoft.com/office/drawing/2014/main" id="{6D1248F0-0F26-CF4E-356A-F29AA6EE4FDB}"/>
              </a:ext>
            </a:extLst>
          </p:cNvPr>
          <p:cNvSpPr txBox="1"/>
          <p:nvPr/>
        </p:nvSpPr>
        <p:spPr>
          <a:xfrm>
            <a:off x="2715498" y="1616498"/>
            <a:ext cx="41563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F1</a:t>
            </a:r>
          </a:p>
        </p:txBody>
      </p:sp>
      <p:sp>
        <p:nvSpPr>
          <p:cNvPr id="9" name="TextBox 8">
            <a:extLst>
              <a:ext uri="{FF2B5EF4-FFF2-40B4-BE49-F238E27FC236}">
                <a16:creationId xmlns:a16="http://schemas.microsoft.com/office/drawing/2014/main" id="{E11BEF89-8429-E827-ECC2-24A90B7D152C}"/>
              </a:ext>
            </a:extLst>
          </p:cNvPr>
          <p:cNvSpPr txBox="1"/>
          <p:nvPr/>
        </p:nvSpPr>
        <p:spPr>
          <a:xfrm>
            <a:off x="3131131" y="1884309"/>
            <a:ext cx="401780"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D1</a:t>
            </a:r>
          </a:p>
        </p:txBody>
      </p:sp>
      <p:sp>
        <p:nvSpPr>
          <p:cNvPr id="14" name="Arrow: Down 13">
            <a:extLst>
              <a:ext uri="{FF2B5EF4-FFF2-40B4-BE49-F238E27FC236}">
                <a16:creationId xmlns:a16="http://schemas.microsoft.com/office/drawing/2014/main" id="{2F5DBD50-D655-BC8F-787E-D16E7C0891FB}"/>
              </a:ext>
            </a:extLst>
          </p:cNvPr>
          <p:cNvSpPr/>
          <p:nvPr/>
        </p:nvSpPr>
        <p:spPr>
          <a:xfrm flipH="1">
            <a:off x="6307631" y="2265489"/>
            <a:ext cx="283460" cy="42575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cxnSp>
        <p:nvCxnSpPr>
          <p:cNvPr id="15" name="Straight Connector 14">
            <a:extLst>
              <a:ext uri="{FF2B5EF4-FFF2-40B4-BE49-F238E27FC236}">
                <a16:creationId xmlns:a16="http://schemas.microsoft.com/office/drawing/2014/main" id="{32815849-B15B-BD78-2B4C-152592028201}"/>
              </a:ext>
            </a:extLst>
          </p:cNvPr>
          <p:cNvCxnSpPr/>
          <p:nvPr/>
        </p:nvCxnSpPr>
        <p:spPr>
          <a:xfrm flipH="1" flipV="1">
            <a:off x="3702051" y="1714501"/>
            <a:ext cx="0" cy="867641"/>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8A332E5-0042-E021-E2EE-4A8589C292D4}"/>
              </a:ext>
            </a:extLst>
          </p:cNvPr>
          <p:cNvSpPr txBox="1"/>
          <p:nvPr/>
        </p:nvSpPr>
        <p:spPr>
          <a:xfrm flipH="1">
            <a:off x="6284124" y="1989207"/>
            <a:ext cx="426167"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F2</a:t>
            </a:r>
          </a:p>
        </p:txBody>
      </p:sp>
      <p:sp>
        <p:nvSpPr>
          <p:cNvPr id="17" name="TextBox 16">
            <a:extLst>
              <a:ext uri="{FF2B5EF4-FFF2-40B4-BE49-F238E27FC236}">
                <a16:creationId xmlns:a16="http://schemas.microsoft.com/office/drawing/2014/main" id="{C242CC63-9C2D-01D0-78F7-44258E8FFA99}"/>
              </a:ext>
            </a:extLst>
          </p:cNvPr>
          <p:cNvSpPr txBox="1"/>
          <p:nvPr/>
        </p:nvSpPr>
        <p:spPr>
          <a:xfrm flipH="1">
            <a:off x="4823318" y="2183176"/>
            <a:ext cx="411964"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D2</a:t>
            </a:r>
          </a:p>
        </p:txBody>
      </p:sp>
      <p:cxnSp>
        <p:nvCxnSpPr>
          <p:cNvPr id="21" name="Straight Arrow Connector 20">
            <a:extLst>
              <a:ext uri="{FF2B5EF4-FFF2-40B4-BE49-F238E27FC236}">
                <a16:creationId xmlns:a16="http://schemas.microsoft.com/office/drawing/2014/main" id="{259B5F55-485A-6689-CC4C-774A406ADD01}"/>
              </a:ext>
            </a:extLst>
          </p:cNvPr>
          <p:cNvCxnSpPr/>
          <p:nvPr/>
        </p:nvCxnSpPr>
        <p:spPr>
          <a:xfrm>
            <a:off x="2964873" y="2161309"/>
            <a:ext cx="711361"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62470697-81A4-7035-DB71-A41D794D6A7B}"/>
              </a:ext>
            </a:extLst>
          </p:cNvPr>
          <p:cNvSpPr txBox="1"/>
          <p:nvPr/>
        </p:nvSpPr>
        <p:spPr>
          <a:xfrm>
            <a:off x="4734582" y="2894981"/>
            <a:ext cx="3713018" cy="1962076"/>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Imagine …</a:t>
            </a:r>
          </a:p>
          <a:p>
            <a:pPr defTabSz="685800" eaLnBrk="1" fontAlgn="auto" hangingPunct="1">
              <a:spcBef>
                <a:spcPts val="0"/>
              </a:spcBef>
              <a:spcAft>
                <a:spcPts val="0"/>
              </a:spcAft>
            </a:pPr>
            <a:endParaRPr lang="en-US" sz="1350" dirty="0">
              <a:solidFill>
                <a:prstClr val="black"/>
              </a:solidFill>
              <a:latin typeface="Aptos" panose="02110004020202020204"/>
            </a:endParaRPr>
          </a:p>
          <a:p>
            <a:pPr defTabSz="685800" eaLnBrk="1" fontAlgn="auto" hangingPunct="1">
              <a:spcBef>
                <a:spcPts val="0"/>
              </a:spcBef>
              <a:spcAft>
                <a:spcPts val="0"/>
              </a:spcAft>
            </a:pPr>
            <a:r>
              <a:rPr lang="en-US" sz="1350" dirty="0">
                <a:solidFill>
                  <a:prstClr val="black"/>
                </a:solidFill>
                <a:latin typeface="Aptos" panose="02110004020202020204"/>
              </a:rPr>
              <a:t>3 oranges are on one side of the scale</a:t>
            </a:r>
          </a:p>
          <a:p>
            <a:pPr defTabSz="685800" eaLnBrk="1" fontAlgn="auto" hangingPunct="1">
              <a:spcBef>
                <a:spcPts val="0"/>
              </a:spcBef>
              <a:spcAft>
                <a:spcPts val="0"/>
              </a:spcAft>
            </a:pPr>
            <a:r>
              <a:rPr lang="en-US" sz="1350" dirty="0">
                <a:solidFill>
                  <a:prstClr val="black"/>
                </a:solidFill>
                <a:latin typeface="Aptos" panose="02110004020202020204"/>
              </a:rPr>
              <a:t>2 feet away from the fulcrum.</a:t>
            </a:r>
          </a:p>
          <a:p>
            <a:pPr defTabSz="685800" eaLnBrk="1" fontAlgn="auto" hangingPunct="1">
              <a:spcBef>
                <a:spcPts val="0"/>
              </a:spcBef>
              <a:spcAft>
                <a:spcPts val="0"/>
              </a:spcAft>
            </a:pPr>
            <a:endParaRPr lang="en-US" sz="1350" dirty="0">
              <a:solidFill>
                <a:prstClr val="black"/>
              </a:solidFill>
              <a:latin typeface="Aptos" panose="02110004020202020204"/>
            </a:endParaRPr>
          </a:p>
          <a:p>
            <a:pPr defTabSz="685800" eaLnBrk="1" fontAlgn="auto" hangingPunct="1">
              <a:spcBef>
                <a:spcPts val="0"/>
              </a:spcBef>
              <a:spcAft>
                <a:spcPts val="0"/>
              </a:spcAft>
            </a:pPr>
            <a:r>
              <a:rPr lang="en-US" sz="1350" dirty="0">
                <a:solidFill>
                  <a:prstClr val="black"/>
                </a:solidFill>
                <a:latin typeface="Aptos" panose="02110004020202020204"/>
              </a:rPr>
              <a:t>To balance the scale, how far away from the fulcrum must you put 2 oranges?</a:t>
            </a:r>
          </a:p>
          <a:p>
            <a:pPr defTabSz="685800" eaLnBrk="1" fontAlgn="auto" hangingPunct="1">
              <a:spcBef>
                <a:spcPts val="0"/>
              </a:spcBef>
              <a:spcAft>
                <a:spcPts val="0"/>
              </a:spcAft>
            </a:pPr>
            <a:endParaRPr lang="en-US" sz="1350" dirty="0">
              <a:solidFill>
                <a:prstClr val="black"/>
              </a:solidFill>
              <a:latin typeface="Aptos" panose="02110004020202020204"/>
            </a:endParaRPr>
          </a:p>
          <a:p>
            <a:pPr defTabSz="685800" eaLnBrk="1" fontAlgn="auto" hangingPunct="1">
              <a:spcBef>
                <a:spcPts val="0"/>
              </a:spcBef>
              <a:spcAft>
                <a:spcPts val="0"/>
              </a:spcAft>
            </a:pPr>
            <a:r>
              <a:rPr lang="en-US" sz="1350" dirty="0">
                <a:solidFill>
                  <a:prstClr val="black"/>
                </a:solidFill>
                <a:latin typeface="Aptos" panose="02110004020202020204"/>
              </a:rPr>
              <a:t>i.e. solve the F1 x D1 = F2 x D2 formula for D2</a:t>
            </a:r>
          </a:p>
        </p:txBody>
      </p:sp>
      <p:sp>
        <p:nvSpPr>
          <p:cNvPr id="26" name="TextBox 25">
            <a:extLst>
              <a:ext uri="{FF2B5EF4-FFF2-40B4-BE49-F238E27FC236}">
                <a16:creationId xmlns:a16="http://schemas.microsoft.com/office/drawing/2014/main" id="{9B2F8695-7373-4199-864D-DC4E88BBB9EE}"/>
              </a:ext>
            </a:extLst>
          </p:cNvPr>
          <p:cNvSpPr txBox="1"/>
          <p:nvPr/>
        </p:nvSpPr>
        <p:spPr>
          <a:xfrm>
            <a:off x="3294831" y="3680234"/>
            <a:ext cx="809004"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Fulcrum</a:t>
            </a:r>
          </a:p>
        </p:txBody>
      </p:sp>
      <p:cxnSp>
        <p:nvCxnSpPr>
          <p:cNvPr id="29" name="Straight Arrow Connector 28">
            <a:extLst>
              <a:ext uri="{FF2B5EF4-FFF2-40B4-BE49-F238E27FC236}">
                <a16:creationId xmlns:a16="http://schemas.microsoft.com/office/drawing/2014/main" id="{A5E0FB03-8733-EDB4-D704-482CAF2A3F8E}"/>
              </a:ext>
            </a:extLst>
          </p:cNvPr>
          <p:cNvCxnSpPr/>
          <p:nvPr/>
        </p:nvCxnSpPr>
        <p:spPr>
          <a:xfrm>
            <a:off x="3708979" y="2445327"/>
            <a:ext cx="2660996"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E4A00D15-F18C-5CAD-326F-70B99FE71843}"/>
              </a:ext>
            </a:extLst>
          </p:cNvPr>
          <p:cNvGrpSpPr/>
          <p:nvPr/>
        </p:nvGrpSpPr>
        <p:grpSpPr>
          <a:xfrm>
            <a:off x="5935677" y="1366093"/>
            <a:ext cx="494450" cy="484748"/>
            <a:chOff x="8193513" y="1356732"/>
            <a:chExt cx="753541" cy="646331"/>
          </a:xfrm>
        </p:grpSpPr>
        <p:sp>
          <p:nvSpPr>
            <p:cNvPr id="30" name="Freeform: Shape 29">
              <a:extLst>
                <a:ext uri="{FF2B5EF4-FFF2-40B4-BE49-F238E27FC236}">
                  <a16:creationId xmlns:a16="http://schemas.microsoft.com/office/drawing/2014/main" id="{CFC75A90-5386-E8D8-8575-91C90DF52F06}"/>
                </a:ext>
              </a:extLst>
            </p:cNvPr>
            <p:cNvSpPr/>
            <p:nvPr/>
          </p:nvSpPr>
          <p:spPr>
            <a:xfrm>
              <a:off x="8193513" y="1356732"/>
              <a:ext cx="753541" cy="646331"/>
            </a:xfrm>
            <a:custGeom>
              <a:avLst/>
              <a:gdLst>
                <a:gd name="connsiteX0" fmla="*/ 451724 w 970755"/>
                <a:gd name="connsiteY0" fmla="*/ 4706 h 751625"/>
                <a:gd name="connsiteX1" fmla="*/ 451724 w 970755"/>
                <a:gd name="connsiteY1" fmla="*/ 60125 h 751625"/>
                <a:gd name="connsiteX2" fmla="*/ 220815 w 970755"/>
                <a:gd name="connsiteY2" fmla="*/ 4706 h 751625"/>
                <a:gd name="connsiteX3" fmla="*/ 8379 w 970755"/>
                <a:gd name="connsiteY3" fmla="*/ 207906 h 751625"/>
                <a:gd name="connsiteX4" fmla="*/ 82270 w 970755"/>
                <a:gd name="connsiteY4" fmla="*/ 558888 h 751625"/>
                <a:gd name="connsiteX5" fmla="*/ 442488 w 970755"/>
                <a:gd name="connsiteY5" fmla="*/ 743616 h 751625"/>
                <a:gd name="connsiteX6" fmla="*/ 774997 w 970755"/>
                <a:gd name="connsiteY6" fmla="*/ 688197 h 751625"/>
                <a:gd name="connsiteX7" fmla="*/ 959724 w 970755"/>
                <a:gd name="connsiteY7" fmla="*/ 420343 h 751625"/>
                <a:gd name="connsiteX8" fmla="*/ 922779 w 970755"/>
                <a:gd name="connsiteY8" fmla="*/ 152488 h 751625"/>
                <a:gd name="connsiteX9" fmla="*/ 701106 w 970755"/>
                <a:gd name="connsiteY9" fmla="*/ 41652 h 751625"/>
                <a:gd name="connsiteX10" fmla="*/ 451724 w 970755"/>
                <a:gd name="connsiteY10" fmla="*/ 4706 h 751625"/>
                <a:gd name="connsiteX0" fmla="*/ 451724 w 970755"/>
                <a:gd name="connsiteY0" fmla="*/ 4706 h 751625"/>
                <a:gd name="connsiteX1" fmla="*/ 487972 w 970755"/>
                <a:gd name="connsiteY1" fmla="*/ 60125 h 751625"/>
                <a:gd name="connsiteX2" fmla="*/ 220815 w 970755"/>
                <a:gd name="connsiteY2" fmla="*/ 4706 h 751625"/>
                <a:gd name="connsiteX3" fmla="*/ 8379 w 970755"/>
                <a:gd name="connsiteY3" fmla="*/ 207906 h 751625"/>
                <a:gd name="connsiteX4" fmla="*/ 82270 w 970755"/>
                <a:gd name="connsiteY4" fmla="*/ 558888 h 751625"/>
                <a:gd name="connsiteX5" fmla="*/ 442488 w 970755"/>
                <a:gd name="connsiteY5" fmla="*/ 743616 h 751625"/>
                <a:gd name="connsiteX6" fmla="*/ 774997 w 970755"/>
                <a:gd name="connsiteY6" fmla="*/ 688197 h 751625"/>
                <a:gd name="connsiteX7" fmla="*/ 959724 w 970755"/>
                <a:gd name="connsiteY7" fmla="*/ 420343 h 751625"/>
                <a:gd name="connsiteX8" fmla="*/ 922779 w 970755"/>
                <a:gd name="connsiteY8" fmla="*/ 152488 h 751625"/>
                <a:gd name="connsiteX9" fmla="*/ 701106 w 970755"/>
                <a:gd name="connsiteY9" fmla="*/ 41652 h 751625"/>
                <a:gd name="connsiteX10" fmla="*/ 451724 w 970755"/>
                <a:gd name="connsiteY10" fmla="*/ 4706 h 751625"/>
                <a:gd name="connsiteX0" fmla="*/ 451724 w 970755"/>
                <a:gd name="connsiteY0" fmla="*/ 10269 h 757188"/>
                <a:gd name="connsiteX1" fmla="*/ 306736 w 970755"/>
                <a:gd name="connsiteY1" fmla="*/ 28056 h 757188"/>
                <a:gd name="connsiteX2" fmla="*/ 220815 w 970755"/>
                <a:gd name="connsiteY2" fmla="*/ 10269 h 757188"/>
                <a:gd name="connsiteX3" fmla="*/ 8379 w 970755"/>
                <a:gd name="connsiteY3" fmla="*/ 213469 h 757188"/>
                <a:gd name="connsiteX4" fmla="*/ 82270 w 970755"/>
                <a:gd name="connsiteY4" fmla="*/ 564451 h 757188"/>
                <a:gd name="connsiteX5" fmla="*/ 442488 w 970755"/>
                <a:gd name="connsiteY5" fmla="*/ 749179 h 757188"/>
                <a:gd name="connsiteX6" fmla="*/ 774997 w 970755"/>
                <a:gd name="connsiteY6" fmla="*/ 693760 h 757188"/>
                <a:gd name="connsiteX7" fmla="*/ 959724 w 970755"/>
                <a:gd name="connsiteY7" fmla="*/ 425906 h 757188"/>
                <a:gd name="connsiteX8" fmla="*/ 922779 w 970755"/>
                <a:gd name="connsiteY8" fmla="*/ 158051 h 757188"/>
                <a:gd name="connsiteX9" fmla="*/ 701106 w 970755"/>
                <a:gd name="connsiteY9" fmla="*/ 47215 h 757188"/>
                <a:gd name="connsiteX10" fmla="*/ 451724 w 970755"/>
                <a:gd name="connsiteY10" fmla="*/ 10269 h 757188"/>
                <a:gd name="connsiteX0" fmla="*/ 451724 w 970755"/>
                <a:gd name="connsiteY0" fmla="*/ 16516 h 763435"/>
                <a:gd name="connsiteX1" fmla="*/ 220815 w 970755"/>
                <a:gd name="connsiteY1" fmla="*/ 16516 h 763435"/>
                <a:gd name="connsiteX2" fmla="*/ 8379 w 970755"/>
                <a:gd name="connsiteY2" fmla="*/ 219716 h 763435"/>
                <a:gd name="connsiteX3" fmla="*/ 82270 w 970755"/>
                <a:gd name="connsiteY3" fmla="*/ 570698 h 763435"/>
                <a:gd name="connsiteX4" fmla="*/ 442488 w 970755"/>
                <a:gd name="connsiteY4" fmla="*/ 755426 h 763435"/>
                <a:gd name="connsiteX5" fmla="*/ 774997 w 970755"/>
                <a:gd name="connsiteY5" fmla="*/ 700007 h 763435"/>
                <a:gd name="connsiteX6" fmla="*/ 959724 w 970755"/>
                <a:gd name="connsiteY6" fmla="*/ 432153 h 763435"/>
                <a:gd name="connsiteX7" fmla="*/ 922779 w 970755"/>
                <a:gd name="connsiteY7" fmla="*/ 164298 h 763435"/>
                <a:gd name="connsiteX8" fmla="*/ 701106 w 970755"/>
                <a:gd name="connsiteY8" fmla="*/ 53462 h 763435"/>
                <a:gd name="connsiteX9" fmla="*/ 451724 w 970755"/>
                <a:gd name="connsiteY9" fmla="*/ 16516 h 76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55" h="763435">
                  <a:moveTo>
                    <a:pt x="451724" y="16516"/>
                  </a:moveTo>
                  <a:cubicBezTo>
                    <a:pt x="371676" y="10358"/>
                    <a:pt x="294706" y="-17351"/>
                    <a:pt x="220815" y="16516"/>
                  </a:cubicBezTo>
                  <a:cubicBezTo>
                    <a:pt x="146924" y="50383"/>
                    <a:pt x="31470" y="127352"/>
                    <a:pt x="8379" y="219716"/>
                  </a:cubicBezTo>
                  <a:cubicBezTo>
                    <a:pt x="-14712" y="312080"/>
                    <a:pt x="9919" y="481413"/>
                    <a:pt x="82270" y="570698"/>
                  </a:cubicBezTo>
                  <a:cubicBezTo>
                    <a:pt x="154621" y="659983"/>
                    <a:pt x="327033" y="733875"/>
                    <a:pt x="442488" y="755426"/>
                  </a:cubicBezTo>
                  <a:cubicBezTo>
                    <a:pt x="557943" y="776978"/>
                    <a:pt x="688791" y="753886"/>
                    <a:pt x="774997" y="700007"/>
                  </a:cubicBezTo>
                  <a:cubicBezTo>
                    <a:pt x="861203" y="646128"/>
                    <a:pt x="935094" y="521438"/>
                    <a:pt x="959724" y="432153"/>
                  </a:cubicBezTo>
                  <a:cubicBezTo>
                    <a:pt x="984354" y="342868"/>
                    <a:pt x="965882" y="227413"/>
                    <a:pt x="922779" y="164298"/>
                  </a:cubicBezTo>
                  <a:cubicBezTo>
                    <a:pt x="879676" y="101183"/>
                    <a:pt x="774997" y="73474"/>
                    <a:pt x="701106" y="53462"/>
                  </a:cubicBezTo>
                  <a:cubicBezTo>
                    <a:pt x="627215" y="33450"/>
                    <a:pt x="517452" y="19709"/>
                    <a:pt x="451724" y="16516"/>
                  </a:cubicBezTo>
                  <a:close/>
                </a:path>
              </a:pathLst>
            </a:custGeom>
            <a:gradFill flip="none" rotWithShape="1">
              <a:gsLst>
                <a:gs pos="25000">
                  <a:srgbClr val="FFC000"/>
                </a:gs>
                <a:gs pos="100000">
                  <a:srgbClr val="FFFF00"/>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31" name="Oval 30">
              <a:extLst>
                <a:ext uri="{FF2B5EF4-FFF2-40B4-BE49-F238E27FC236}">
                  <a16:creationId xmlns:a16="http://schemas.microsoft.com/office/drawing/2014/main" id="{84D7A66E-FE6C-8076-E6E2-CA76A9644F3A}"/>
                </a:ext>
              </a:extLst>
            </p:cNvPr>
            <p:cNvSpPr/>
            <p:nvPr/>
          </p:nvSpPr>
          <p:spPr>
            <a:xfrm>
              <a:off x="8484063" y="1413512"/>
              <a:ext cx="87282" cy="457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grpSp>
      <p:grpSp>
        <p:nvGrpSpPr>
          <p:cNvPr id="33" name="Group 32">
            <a:extLst>
              <a:ext uri="{FF2B5EF4-FFF2-40B4-BE49-F238E27FC236}">
                <a16:creationId xmlns:a16="http://schemas.microsoft.com/office/drawing/2014/main" id="{B821A793-C679-BBA6-CFA0-FD4AD101DFBF}"/>
              </a:ext>
            </a:extLst>
          </p:cNvPr>
          <p:cNvGrpSpPr/>
          <p:nvPr/>
        </p:nvGrpSpPr>
        <p:grpSpPr>
          <a:xfrm>
            <a:off x="6555097" y="1399561"/>
            <a:ext cx="494450" cy="484748"/>
            <a:chOff x="8193513" y="1356732"/>
            <a:chExt cx="753541" cy="646331"/>
          </a:xfrm>
        </p:grpSpPr>
        <p:sp>
          <p:nvSpPr>
            <p:cNvPr id="34" name="Freeform: Shape 33">
              <a:extLst>
                <a:ext uri="{FF2B5EF4-FFF2-40B4-BE49-F238E27FC236}">
                  <a16:creationId xmlns:a16="http://schemas.microsoft.com/office/drawing/2014/main" id="{5D31407B-DAC3-FEAE-9096-08CE115C8E20}"/>
                </a:ext>
              </a:extLst>
            </p:cNvPr>
            <p:cNvSpPr/>
            <p:nvPr/>
          </p:nvSpPr>
          <p:spPr>
            <a:xfrm>
              <a:off x="8193513" y="1356732"/>
              <a:ext cx="753541" cy="646331"/>
            </a:xfrm>
            <a:custGeom>
              <a:avLst/>
              <a:gdLst>
                <a:gd name="connsiteX0" fmla="*/ 451724 w 970755"/>
                <a:gd name="connsiteY0" fmla="*/ 4706 h 751625"/>
                <a:gd name="connsiteX1" fmla="*/ 451724 w 970755"/>
                <a:gd name="connsiteY1" fmla="*/ 60125 h 751625"/>
                <a:gd name="connsiteX2" fmla="*/ 220815 w 970755"/>
                <a:gd name="connsiteY2" fmla="*/ 4706 h 751625"/>
                <a:gd name="connsiteX3" fmla="*/ 8379 w 970755"/>
                <a:gd name="connsiteY3" fmla="*/ 207906 h 751625"/>
                <a:gd name="connsiteX4" fmla="*/ 82270 w 970755"/>
                <a:gd name="connsiteY4" fmla="*/ 558888 h 751625"/>
                <a:gd name="connsiteX5" fmla="*/ 442488 w 970755"/>
                <a:gd name="connsiteY5" fmla="*/ 743616 h 751625"/>
                <a:gd name="connsiteX6" fmla="*/ 774997 w 970755"/>
                <a:gd name="connsiteY6" fmla="*/ 688197 h 751625"/>
                <a:gd name="connsiteX7" fmla="*/ 959724 w 970755"/>
                <a:gd name="connsiteY7" fmla="*/ 420343 h 751625"/>
                <a:gd name="connsiteX8" fmla="*/ 922779 w 970755"/>
                <a:gd name="connsiteY8" fmla="*/ 152488 h 751625"/>
                <a:gd name="connsiteX9" fmla="*/ 701106 w 970755"/>
                <a:gd name="connsiteY9" fmla="*/ 41652 h 751625"/>
                <a:gd name="connsiteX10" fmla="*/ 451724 w 970755"/>
                <a:gd name="connsiteY10" fmla="*/ 4706 h 751625"/>
                <a:gd name="connsiteX0" fmla="*/ 451724 w 970755"/>
                <a:gd name="connsiteY0" fmla="*/ 4706 h 751625"/>
                <a:gd name="connsiteX1" fmla="*/ 487972 w 970755"/>
                <a:gd name="connsiteY1" fmla="*/ 60125 h 751625"/>
                <a:gd name="connsiteX2" fmla="*/ 220815 w 970755"/>
                <a:gd name="connsiteY2" fmla="*/ 4706 h 751625"/>
                <a:gd name="connsiteX3" fmla="*/ 8379 w 970755"/>
                <a:gd name="connsiteY3" fmla="*/ 207906 h 751625"/>
                <a:gd name="connsiteX4" fmla="*/ 82270 w 970755"/>
                <a:gd name="connsiteY4" fmla="*/ 558888 h 751625"/>
                <a:gd name="connsiteX5" fmla="*/ 442488 w 970755"/>
                <a:gd name="connsiteY5" fmla="*/ 743616 h 751625"/>
                <a:gd name="connsiteX6" fmla="*/ 774997 w 970755"/>
                <a:gd name="connsiteY6" fmla="*/ 688197 h 751625"/>
                <a:gd name="connsiteX7" fmla="*/ 959724 w 970755"/>
                <a:gd name="connsiteY7" fmla="*/ 420343 h 751625"/>
                <a:gd name="connsiteX8" fmla="*/ 922779 w 970755"/>
                <a:gd name="connsiteY8" fmla="*/ 152488 h 751625"/>
                <a:gd name="connsiteX9" fmla="*/ 701106 w 970755"/>
                <a:gd name="connsiteY9" fmla="*/ 41652 h 751625"/>
                <a:gd name="connsiteX10" fmla="*/ 451724 w 970755"/>
                <a:gd name="connsiteY10" fmla="*/ 4706 h 751625"/>
                <a:gd name="connsiteX0" fmla="*/ 451724 w 970755"/>
                <a:gd name="connsiteY0" fmla="*/ 10269 h 757188"/>
                <a:gd name="connsiteX1" fmla="*/ 306736 w 970755"/>
                <a:gd name="connsiteY1" fmla="*/ 28056 h 757188"/>
                <a:gd name="connsiteX2" fmla="*/ 220815 w 970755"/>
                <a:gd name="connsiteY2" fmla="*/ 10269 h 757188"/>
                <a:gd name="connsiteX3" fmla="*/ 8379 w 970755"/>
                <a:gd name="connsiteY3" fmla="*/ 213469 h 757188"/>
                <a:gd name="connsiteX4" fmla="*/ 82270 w 970755"/>
                <a:gd name="connsiteY4" fmla="*/ 564451 h 757188"/>
                <a:gd name="connsiteX5" fmla="*/ 442488 w 970755"/>
                <a:gd name="connsiteY5" fmla="*/ 749179 h 757188"/>
                <a:gd name="connsiteX6" fmla="*/ 774997 w 970755"/>
                <a:gd name="connsiteY6" fmla="*/ 693760 h 757188"/>
                <a:gd name="connsiteX7" fmla="*/ 959724 w 970755"/>
                <a:gd name="connsiteY7" fmla="*/ 425906 h 757188"/>
                <a:gd name="connsiteX8" fmla="*/ 922779 w 970755"/>
                <a:gd name="connsiteY8" fmla="*/ 158051 h 757188"/>
                <a:gd name="connsiteX9" fmla="*/ 701106 w 970755"/>
                <a:gd name="connsiteY9" fmla="*/ 47215 h 757188"/>
                <a:gd name="connsiteX10" fmla="*/ 451724 w 970755"/>
                <a:gd name="connsiteY10" fmla="*/ 10269 h 757188"/>
                <a:gd name="connsiteX0" fmla="*/ 451724 w 970755"/>
                <a:gd name="connsiteY0" fmla="*/ 16516 h 763435"/>
                <a:gd name="connsiteX1" fmla="*/ 220815 w 970755"/>
                <a:gd name="connsiteY1" fmla="*/ 16516 h 763435"/>
                <a:gd name="connsiteX2" fmla="*/ 8379 w 970755"/>
                <a:gd name="connsiteY2" fmla="*/ 219716 h 763435"/>
                <a:gd name="connsiteX3" fmla="*/ 82270 w 970755"/>
                <a:gd name="connsiteY3" fmla="*/ 570698 h 763435"/>
                <a:gd name="connsiteX4" fmla="*/ 442488 w 970755"/>
                <a:gd name="connsiteY4" fmla="*/ 755426 h 763435"/>
                <a:gd name="connsiteX5" fmla="*/ 774997 w 970755"/>
                <a:gd name="connsiteY5" fmla="*/ 700007 h 763435"/>
                <a:gd name="connsiteX6" fmla="*/ 959724 w 970755"/>
                <a:gd name="connsiteY6" fmla="*/ 432153 h 763435"/>
                <a:gd name="connsiteX7" fmla="*/ 922779 w 970755"/>
                <a:gd name="connsiteY7" fmla="*/ 164298 h 763435"/>
                <a:gd name="connsiteX8" fmla="*/ 701106 w 970755"/>
                <a:gd name="connsiteY8" fmla="*/ 53462 h 763435"/>
                <a:gd name="connsiteX9" fmla="*/ 451724 w 970755"/>
                <a:gd name="connsiteY9" fmla="*/ 16516 h 76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55" h="763435">
                  <a:moveTo>
                    <a:pt x="451724" y="16516"/>
                  </a:moveTo>
                  <a:cubicBezTo>
                    <a:pt x="371676" y="10358"/>
                    <a:pt x="294706" y="-17351"/>
                    <a:pt x="220815" y="16516"/>
                  </a:cubicBezTo>
                  <a:cubicBezTo>
                    <a:pt x="146924" y="50383"/>
                    <a:pt x="31470" y="127352"/>
                    <a:pt x="8379" y="219716"/>
                  </a:cubicBezTo>
                  <a:cubicBezTo>
                    <a:pt x="-14712" y="312080"/>
                    <a:pt x="9919" y="481413"/>
                    <a:pt x="82270" y="570698"/>
                  </a:cubicBezTo>
                  <a:cubicBezTo>
                    <a:pt x="154621" y="659983"/>
                    <a:pt x="327033" y="733875"/>
                    <a:pt x="442488" y="755426"/>
                  </a:cubicBezTo>
                  <a:cubicBezTo>
                    <a:pt x="557943" y="776978"/>
                    <a:pt x="688791" y="753886"/>
                    <a:pt x="774997" y="700007"/>
                  </a:cubicBezTo>
                  <a:cubicBezTo>
                    <a:pt x="861203" y="646128"/>
                    <a:pt x="935094" y="521438"/>
                    <a:pt x="959724" y="432153"/>
                  </a:cubicBezTo>
                  <a:cubicBezTo>
                    <a:pt x="984354" y="342868"/>
                    <a:pt x="965882" y="227413"/>
                    <a:pt x="922779" y="164298"/>
                  </a:cubicBezTo>
                  <a:cubicBezTo>
                    <a:pt x="879676" y="101183"/>
                    <a:pt x="774997" y="73474"/>
                    <a:pt x="701106" y="53462"/>
                  </a:cubicBezTo>
                  <a:cubicBezTo>
                    <a:pt x="627215" y="33450"/>
                    <a:pt x="517452" y="19709"/>
                    <a:pt x="451724" y="16516"/>
                  </a:cubicBezTo>
                  <a:close/>
                </a:path>
              </a:pathLst>
            </a:custGeom>
            <a:gradFill flip="none" rotWithShape="1">
              <a:gsLst>
                <a:gs pos="25000">
                  <a:srgbClr val="FFC000"/>
                </a:gs>
                <a:gs pos="100000">
                  <a:srgbClr val="FFFF00"/>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35" name="Oval 34">
              <a:extLst>
                <a:ext uri="{FF2B5EF4-FFF2-40B4-BE49-F238E27FC236}">
                  <a16:creationId xmlns:a16="http://schemas.microsoft.com/office/drawing/2014/main" id="{DE61C620-AC41-DB9E-DC9D-0D6967C16B21}"/>
                </a:ext>
              </a:extLst>
            </p:cNvPr>
            <p:cNvSpPr/>
            <p:nvPr/>
          </p:nvSpPr>
          <p:spPr>
            <a:xfrm>
              <a:off x="8484063" y="1413512"/>
              <a:ext cx="87282" cy="457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grpSp>
      <p:grpSp>
        <p:nvGrpSpPr>
          <p:cNvPr id="36" name="Group 35">
            <a:extLst>
              <a:ext uri="{FF2B5EF4-FFF2-40B4-BE49-F238E27FC236}">
                <a16:creationId xmlns:a16="http://schemas.microsoft.com/office/drawing/2014/main" id="{56DD078A-6B9A-FA14-166B-ADD9E6B0E260}"/>
              </a:ext>
            </a:extLst>
          </p:cNvPr>
          <p:cNvGrpSpPr/>
          <p:nvPr/>
        </p:nvGrpSpPr>
        <p:grpSpPr>
          <a:xfrm>
            <a:off x="1960633" y="1057863"/>
            <a:ext cx="494450" cy="484748"/>
            <a:chOff x="8193513" y="1356732"/>
            <a:chExt cx="753541" cy="646331"/>
          </a:xfrm>
        </p:grpSpPr>
        <p:sp>
          <p:nvSpPr>
            <p:cNvPr id="37" name="Freeform: Shape 36">
              <a:extLst>
                <a:ext uri="{FF2B5EF4-FFF2-40B4-BE49-F238E27FC236}">
                  <a16:creationId xmlns:a16="http://schemas.microsoft.com/office/drawing/2014/main" id="{58515BB1-DE55-FD54-9E2D-ED840EE4F3AB}"/>
                </a:ext>
              </a:extLst>
            </p:cNvPr>
            <p:cNvSpPr/>
            <p:nvPr/>
          </p:nvSpPr>
          <p:spPr>
            <a:xfrm>
              <a:off x="8193513" y="1356732"/>
              <a:ext cx="753541" cy="646331"/>
            </a:xfrm>
            <a:custGeom>
              <a:avLst/>
              <a:gdLst>
                <a:gd name="connsiteX0" fmla="*/ 451724 w 970755"/>
                <a:gd name="connsiteY0" fmla="*/ 4706 h 751625"/>
                <a:gd name="connsiteX1" fmla="*/ 451724 w 970755"/>
                <a:gd name="connsiteY1" fmla="*/ 60125 h 751625"/>
                <a:gd name="connsiteX2" fmla="*/ 220815 w 970755"/>
                <a:gd name="connsiteY2" fmla="*/ 4706 h 751625"/>
                <a:gd name="connsiteX3" fmla="*/ 8379 w 970755"/>
                <a:gd name="connsiteY3" fmla="*/ 207906 h 751625"/>
                <a:gd name="connsiteX4" fmla="*/ 82270 w 970755"/>
                <a:gd name="connsiteY4" fmla="*/ 558888 h 751625"/>
                <a:gd name="connsiteX5" fmla="*/ 442488 w 970755"/>
                <a:gd name="connsiteY5" fmla="*/ 743616 h 751625"/>
                <a:gd name="connsiteX6" fmla="*/ 774997 w 970755"/>
                <a:gd name="connsiteY6" fmla="*/ 688197 h 751625"/>
                <a:gd name="connsiteX7" fmla="*/ 959724 w 970755"/>
                <a:gd name="connsiteY7" fmla="*/ 420343 h 751625"/>
                <a:gd name="connsiteX8" fmla="*/ 922779 w 970755"/>
                <a:gd name="connsiteY8" fmla="*/ 152488 h 751625"/>
                <a:gd name="connsiteX9" fmla="*/ 701106 w 970755"/>
                <a:gd name="connsiteY9" fmla="*/ 41652 h 751625"/>
                <a:gd name="connsiteX10" fmla="*/ 451724 w 970755"/>
                <a:gd name="connsiteY10" fmla="*/ 4706 h 751625"/>
                <a:gd name="connsiteX0" fmla="*/ 451724 w 970755"/>
                <a:gd name="connsiteY0" fmla="*/ 4706 h 751625"/>
                <a:gd name="connsiteX1" fmla="*/ 487972 w 970755"/>
                <a:gd name="connsiteY1" fmla="*/ 60125 h 751625"/>
                <a:gd name="connsiteX2" fmla="*/ 220815 w 970755"/>
                <a:gd name="connsiteY2" fmla="*/ 4706 h 751625"/>
                <a:gd name="connsiteX3" fmla="*/ 8379 w 970755"/>
                <a:gd name="connsiteY3" fmla="*/ 207906 h 751625"/>
                <a:gd name="connsiteX4" fmla="*/ 82270 w 970755"/>
                <a:gd name="connsiteY4" fmla="*/ 558888 h 751625"/>
                <a:gd name="connsiteX5" fmla="*/ 442488 w 970755"/>
                <a:gd name="connsiteY5" fmla="*/ 743616 h 751625"/>
                <a:gd name="connsiteX6" fmla="*/ 774997 w 970755"/>
                <a:gd name="connsiteY6" fmla="*/ 688197 h 751625"/>
                <a:gd name="connsiteX7" fmla="*/ 959724 w 970755"/>
                <a:gd name="connsiteY7" fmla="*/ 420343 h 751625"/>
                <a:gd name="connsiteX8" fmla="*/ 922779 w 970755"/>
                <a:gd name="connsiteY8" fmla="*/ 152488 h 751625"/>
                <a:gd name="connsiteX9" fmla="*/ 701106 w 970755"/>
                <a:gd name="connsiteY9" fmla="*/ 41652 h 751625"/>
                <a:gd name="connsiteX10" fmla="*/ 451724 w 970755"/>
                <a:gd name="connsiteY10" fmla="*/ 4706 h 751625"/>
                <a:gd name="connsiteX0" fmla="*/ 451724 w 970755"/>
                <a:gd name="connsiteY0" fmla="*/ 10269 h 757188"/>
                <a:gd name="connsiteX1" fmla="*/ 306736 w 970755"/>
                <a:gd name="connsiteY1" fmla="*/ 28056 h 757188"/>
                <a:gd name="connsiteX2" fmla="*/ 220815 w 970755"/>
                <a:gd name="connsiteY2" fmla="*/ 10269 h 757188"/>
                <a:gd name="connsiteX3" fmla="*/ 8379 w 970755"/>
                <a:gd name="connsiteY3" fmla="*/ 213469 h 757188"/>
                <a:gd name="connsiteX4" fmla="*/ 82270 w 970755"/>
                <a:gd name="connsiteY4" fmla="*/ 564451 h 757188"/>
                <a:gd name="connsiteX5" fmla="*/ 442488 w 970755"/>
                <a:gd name="connsiteY5" fmla="*/ 749179 h 757188"/>
                <a:gd name="connsiteX6" fmla="*/ 774997 w 970755"/>
                <a:gd name="connsiteY6" fmla="*/ 693760 h 757188"/>
                <a:gd name="connsiteX7" fmla="*/ 959724 w 970755"/>
                <a:gd name="connsiteY7" fmla="*/ 425906 h 757188"/>
                <a:gd name="connsiteX8" fmla="*/ 922779 w 970755"/>
                <a:gd name="connsiteY8" fmla="*/ 158051 h 757188"/>
                <a:gd name="connsiteX9" fmla="*/ 701106 w 970755"/>
                <a:gd name="connsiteY9" fmla="*/ 47215 h 757188"/>
                <a:gd name="connsiteX10" fmla="*/ 451724 w 970755"/>
                <a:gd name="connsiteY10" fmla="*/ 10269 h 757188"/>
                <a:gd name="connsiteX0" fmla="*/ 451724 w 970755"/>
                <a:gd name="connsiteY0" fmla="*/ 16516 h 763435"/>
                <a:gd name="connsiteX1" fmla="*/ 220815 w 970755"/>
                <a:gd name="connsiteY1" fmla="*/ 16516 h 763435"/>
                <a:gd name="connsiteX2" fmla="*/ 8379 w 970755"/>
                <a:gd name="connsiteY2" fmla="*/ 219716 h 763435"/>
                <a:gd name="connsiteX3" fmla="*/ 82270 w 970755"/>
                <a:gd name="connsiteY3" fmla="*/ 570698 h 763435"/>
                <a:gd name="connsiteX4" fmla="*/ 442488 w 970755"/>
                <a:gd name="connsiteY4" fmla="*/ 755426 h 763435"/>
                <a:gd name="connsiteX5" fmla="*/ 774997 w 970755"/>
                <a:gd name="connsiteY5" fmla="*/ 700007 h 763435"/>
                <a:gd name="connsiteX6" fmla="*/ 959724 w 970755"/>
                <a:gd name="connsiteY6" fmla="*/ 432153 h 763435"/>
                <a:gd name="connsiteX7" fmla="*/ 922779 w 970755"/>
                <a:gd name="connsiteY7" fmla="*/ 164298 h 763435"/>
                <a:gd name="connsiteX8" fmla="*/ 701106 w 970755"/>
                <a:gd name="connsiteY8" fmla="*/ 53462 h 763435"/>
                <a:gd name="connsiteX9" fmla="*/ 451724 w 970755"/>
                <a:gd name="connsiteY9" fmla="*/ 16516 h 76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55" h="763435">
                  <a:moveTo>
                    <a:pt x="451724" y="16516"/>
                  </a:moveTo>
                  <a:cubicBezTo>
                    <a:pt x="371676" y="10358"/>
                    <a:pt x="294706" y="-17351"/>
                    <a:pt x="220815" y="16516"/>
                  </a:cubicBezTo>
                  <a:cubicBezTo>
                    <a:pt x="146924" y="50383"/>
                    <a:pt x="31470" y="127352"/>
                    <a:pt x="8379" y="219716"/>
                  </a:cubicBezTo>
                  <a:cubicBezTo>
                    <a:pt x="-14712" y="312080"/>
                    <a:pt x="9919" y="481413"/>
                    <a:pt x="82270" y="570698"/>
                  </a:cubicBezTo>
                  <a:cubicBezTo>
                    <a:pt x="154621" y="659983"/>
                    <a:pt x="327033" y="733875"/>
                    <a:pt x="442488" y="755426"/>
                  </a:cubicBezTo>
                  <a:cubicBezTo>
                    <a:pt x="557943" y="776978"/>
                    <a:pt x="688791" y="753886"/>
                    <a:pt x="774997" y="700007"/>
                  </a:cubicBezTo>
                  <a:cubicBezTo>
                    <a:pt x="861203" y="646128"/>
                    <a:pt x="935094" y="521438"/>
                    <a:pt x="959724" y="432153"/>
                  </a:cubicBezTo>
                  <a:cubicBezTo>
                    <a:pt x="984354" y="342868"/>
                    <a:pt x="965882" y="227413"/>
                    <a:pt x="922779" y="164298"/>
                  </a:cubicBezTo>
                  <a:cubicBezTo>
                    <a:pt x="879676" y="101183"/>
                    <a:pt x="774997" y="73474"/>
                    <a:pt x="701106" y="53462"/>
                  </a:cubicBezTo>
                  <a:cubicBezTo>
                    <a:pt x="627215" y="33450"/>
                    <a:pt x="517452" y="19709"/>
                    <a:pt x="451724" y="16516"/>
                  </a:cubicBezTo>
                  <a:close/>
                </a:path>
              </a:pathLst>
            </a:custGeom>
            <a:gradFill flip="none" rotWithShape="1">
              <a:gsLst>
                <a:gs pos="25000">
                  <a:srgbClr val="FFC000"/>
                </a:gs>
                <a:gs pos="100000">
                  <a:srgbClr val="FFFF00"/>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38" name="Oval 37">
              <a:extLst>
                <a:ext uri="{FF2B5EF4-FFF2-40B4-BE49-F238E27FC236}">
                  <a16:creationId xmlns:a16="http://schemas.microsoft.com/office/drawing/2014/main" id="{C8AF9AFB-BF09-F181-F9EC-3C5BFA019B21}"/>
                </a:ext>
              </a:extLst>
            </p:cNvPr>
            <p:cNvSpPr/>
            <p:nvPr/>
          </p:nvSpPr>
          <p:spPr>
            <a:xfrm>
              <a:off x="8484063" y="1413512"/>
              <a:ext cx="87282" cy="457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grpSp>
      <p:grpSp>
        <p:nvGrpSpPr>
          <p:cNvPr id="39" name="Group 38">
            <a:extLst>
              <a:ext uri="{FF2B5EF4-FFF2-40B4-BE49-F238E27FC236}">
                <a16:creationId xmlns:a16="http://schemas.microsoft.com/office/drawing/2014/main" id="{F361AD46-61A2-2D89-88E2-BA2BEC4C5767}"/>
              </a:ext>
            </a:extLst>
          </p:cNvPr>
          <p:cNvGrpSpPr/>
          <p:nvPr/>
        </p:nvGrpSpPr>
        <p:grpSpPr>
          <a:xfrm>
            <a:off x="2580053" y="1091331"/>
            <a:ext cx="494450" cy="484748"/>
            <a:chOff x="8193513" y="1356732"/>
            <a:chExt cx="753541" cy="646331"/>
          </a:xfrm>
        </p:grpSpPr>
        <p:sp>
          <p:nvSpPr>
            <p:cNvPr id="40" name="Freeform: Shape 39">
              <a:extLst>
                <a:ext uri="{FF2B5EF4-FFF2-40B4-BE49-F238E27FC236}">
                  <a16:creationId xmlns:a16="http://schemas.microsoft.com/office/drawing/2014/main" id="{00830A71-FA62-EBB2-3CD6-F1D2B541AAD9}"/>
                </a:ext>
              </a:extLst>
            </p:cNvPr>
            <p:cNvSpPr/>
            <p:nvPr/>
          </p:nvSpPr>
          <p:spPr>
            <a:xfrm>
              <a:off x="8193513" y="1356732"/>
              <a:ext cx="753541" cy="646331"/>
            </a:xfrm>
            <a:custGeom>
              <a:avLst/>
              <a:gdLst>
                <a:gd name="connsiteX0" fmla="*/ 451724 w 970755"/>
                <a:gd name="connsiteY0" fmla="*/ 4706 h 751625"/>
                <a:gd name="connsiteX1" fmla="*/ 451724 w 970755"/>
                <a:gd name="connsiteY1" fmla="*/ 60125 h 751625"/>
                <a:gd name="connsiteX2" fmla="*/ 220815 w 970755"/>
                <a:gd name="connsiteY2" fmla="*/ 4706 h 751625"/>
                <a:gd name="connsiteX3" fmla="*/ 8379 w 970755"/>
                <a:gd name="connsiteY3" fmla="*/ 207906 h 751625"/>
                <a:gd name="connsiteX4" fmla="*/ 82270 w 970755"/>
                <a:gd name="connsiteY4" fmla="*/ 558888 h 751625"/>
                <a:gd name="connsiteX5" fmla="*/ 442488 w 970755"/>
                <a:gd name="connsiteY5" fmla="*/ 743616 h 751625"/>
                <a:gd name="connsiteX6" fmla="*/ 774997 w 970755"/>
                <a:gd name="connsiteY6" fmla="*/ 688197 h 751625"/>
                <a:gd name="connsiteX7" fmla="*/ 959724 w 970755"/>
                <a:gd name="connsiteY7" fmla="*/ 420343 h 751625"/>
                <a:gd name="connsiteX8" fmla="*/ 922779 w 970755"/>
                <a:gd name="connsiteY8" fmla="*/ 152488 h 751625"/>
                <a:gd name="connsiteX9" fmla="*/ 701106 w 970755"/>
                <a:gd name="connsiteY9" fmla="*/ 41652 h 751625"/>
                <a:gd name="connsiteX10" fmla="*/ 451724 w 970755"/>
                <a:gd name="connsiteY10" fmla="*/ 4706 h 751625"/>
                <a:gd name="connsiteX0" fmla="*/ 451724 w 970755"/>
                <a:gd name="connsiteY0" fmla="*/ 4706 h 751625"/>
                <a:gd name="connsiteX1" fmla="*/ 487972 w 970755"/>
                <a:gd name="connsiteY1" fmla="*/ 60125 h 751625"/>
                <a:gd name="connsiteX2" fmla="*/ 220815 w 970755"/>
                <a:gd name="connsiteY2" fmla="*/ 4706 h 751625"/>
                <a:gd name="connsiteX3" fmla="*/ 8379 w 970755"/>
                <a:gd name="connsiteY3" fmla="*/ 207906 h 751625"/>
                <a:gd name="connsiteX4" fmla="*/ 82270 w 970755"/>
                <a:gd name="connsiteY4" fmla="*/ 558888 h 751625"/>
                <a:gd name="connsiteX5" fmla="*/ 442488 w 970755"/>
                <a:gd name="connsiteY5" fmla="*/ 743616 h 751625"/>
                <a:gd name="connsiteX6" fmla="*/ 774997 w 970755"/>
                <a:gd name="connsiteY6" fmla="*/ 688197 h 751625"/>
                <a:gd name="connsiteX7" fmla="*/ 959724 w 970755"/>
                <a:gd name="connsiteY7" fmla="*/ 420343 h 751625"/>
                <a:gd name="connsiteX8" fmla="*/ 922779 w 970755"/>
                <a:gd name="connsiteY8" fmla="*/ 152488 h 751625"/>
                <a:gd name="connsiteX9" fmla="*/ 701106 w 970755"/>
                <a:gd name="connsiteY9" fmla="*/ 41652 h 751625"/>
                <a:gd name="connsiteX10" fmla="*/ 451724 w 970755"/>
                <a:gd name="connsiteY10" fmla="*/ 4706 h 751625"/>
                <a:gd name="connsiteX0" fmla="*/ 451724 w 970755"/>
                <a:gd name="connsiteY0" fmla="*/ 10269 h 757188"/>
                <a:gd name="connsiteX1" fmla="*/ 306736 w 970755"/>
                <a:gd name="connsiteY1" fmla="*/ 28056 h 757188"/>
                <a:gd name="connsiteX2" fmla="*/ 220815 w 970755"/>
                <a:gd name="connsiteY2" fmla="*/ 10269 h 757188"/>
                <a:gd name="connsiteX3" fmla="*/ 8379 w 970755"/>
                <a:gd name="connsiteY3" fmla="*/ 213469 h 757188"/>
                <a:gd name="connsiteX4" fmla="*/ 82270 w 970755"/>
                <a:gd name="connsiteY4" fmla="*/ 564451 h 757188"/>
                <a:gd name="connsiteX5" fmla="*/ 442488 w 970755"/>
                <a:gd name="connsiteY5" fmla="*/ 749179 h 757188"/>
                <a:gd name="connsiteX6" fmla="*/ 774997 w 970755"/>
                <a:gd name="connsiteY6" fmla="*/ 693760 h 757188"/>
                <a:gd name="connsiteX7" fmla="*/ 959724 w 970755"/>
                <a:gd name="connsiteY7" fmla="*/ 425906 h 757188"/>
                <a:gd name="connsiteX8" fmla="*/ 922779 w 970755"/>
                <a:gd name="connsiteY8" fmla="*/ 158051 h 757188"/>
                <a:gd name="connsiteX9" fmla="*/ 701106 w 970755"/>
                <a:gd name="connsiteY9" fmla="*/ 47215 h 757188"/>
                <a:gd name="connsiteX10" fmla="*/ 451724 w 970755"/>
                <a:gd name="connsiteY10" fmla="*/ 10269 h 757188"/>
                <a:gd name="connsiteX0" fmla="*/ 451724 w 970755"/>
                <a:gd name="connsiteY0" fmla="*/ 16516 h 763435"/>
                <a:gd name="connsiteX1" fmla="*/ 220815 w 970755"/>
                <a:gd name="connsiteY1" fmla="*/ 16516 h 763435"/>
                <a:gd name="connsiteX2" fmla="*/ 8379 w 970755"/>
                <a:gd name="connsiteY2" fmla="*/ 219716 h 763435"/>
                <a:gd name="connsiteX3" fmla="*/ 82270 w 970755"/>
                <a:gd name="connsiteY3" fmla="*/ 570698 h 763435"/>
                <a:gd name="connsiteX4" fmla="*/ 442488 w 970755"/>
                <a:gd name="connsiteY4" fmla="*/ 755426 h 763435"/>
                <a:gd name="connsiteX5" fmla="*/ 774997 w 970755"/>
                <a:gd name="connsiteY5" fmla="*/ 700007 h 763435"/>
                <a:gd name="connsiteX6" fmla="*/ 959724 w 970755"/>
                <a:gd name="connsiteY6" fmla="*/ 432153 h 763435"/>
                <a:gd name="connsiteX7" fmla="*/ 922779 w 970755"/>
                <a:gd name="connsiteY7" fmla="*/ 164298 h 763435"/>
                <a:gd name="connsiteX8" fmla="*/ 701106 w 970755"/>
                <a:gd name="connsiteY8" fmla="*/ 53462 h 763435"/>
                <a:gd name="connsiteX9" fmla="*/ 451724 w 970755"/>
                <a:gd name="connsiteY9" fmla="*/ 16516 h 76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55" h="763435">
                  <a:moveTo>
                    <a:pt x="451724" y="16516"/>
                  </a:moveTo>
                  <a:cubicBezTo>
                    <a:pt x="371676" y="10358"/>
                    <a:pt x="294706" y="-17351"/>
                    <a:pt x="220815" y="16516"/>
                  </a:cubicBezTo>
                  <a:cubicBezTo>
                    <a:pt x="146924" y="50383"/>
                    <a:pt x="31470" y="127352"/>
                    <a:pt x="8379" y="219716"/>
                  </a:cubicBezTo>
                  <a:cubicBezTo>
                    <a:pt x="-14712" y="312080"/>
                    <a:pt x="9919" y="481413"/>
                    <a:pt x="82270" y="570698"/>
                  </a:cubicBezTo>
                  <a:cubicBezTo>
                    <a:pt x="154621" y="659983"/>
                    <a:pt x="327033" y="733875"/>
                    <a:pt x="442488" y="755426"/>
                  </a:cubicBezTo>
                  <a:cubicBezTo>
                    <a:pt x="557943" y="776978"/>
                    <a:pt x="688791" y="753886"/>
                    <a:pt x="774997" y="700007"/>
                  </a:cubicBezTo>
                  <a:cubicBezTo>
                    <a:pt x="861203" y="646128"/>
                    <a:pt x="935094" y="521438"/>
                    <a:pt x="959724" y="432153"/>
                  </a:cubicBezTo>
                  <a:cubicBezTo>
                    <a:pt x="984354" y="342868"/>
                    <a:pt x="965882" y="227413"/>
                    <a:pt x="922779" y="164298"/>
                  </a:cubicBezTo>
                  <a:cubicBezTo>
                    <a:pt x="879676" y="101183"/>
                    <a:pt x="774997" y="73474"/>
                    <a:pt x="701106" y="53462"/>
                  </a:cubicBezTo>
                  <a:cubicBezTo>
                    <a:pt x="627215" y="33450"/>
                    <a:pt x="517452" y="19709"/>
                    <a:pt x="451724" y="16516"/>
                  </a:cubicBezTo>
                  <a:close/>
                </a:path>
              </a:pathLst>
            </a:custGeom>
            <a:gradFill flip="none" rotWithShape="1">
              <a:gsLst>
                <a:gs pos="25000">
                  <a:srgbClr val="FFC000"/>
                </a:gs>
                <a:gs pos="100000">
                  <a:srgbClr val="FFFF00"/>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41" name="Oval 40">
              <a:extLst>
                <a:ext uri="{FF2B5EF4-FFF2-40B4-BE49-F238E27FC236}">
                  <a16:creationId xmlns:a16="http://schemas.microsoft.com/office/drawing/2014/main" id="{C8D35D27-93F7-C72D-4E4E-DC1B743A00F9}"/>
                </a:ext>
              </a:extLst>
            </p:cNvPr>
            <p:cNvSpPr/>
            <p:nvPr/>
          </p:nvSpPr>
          <p:spPr>
            <a:xfrm>
              <a:off x="8484063" y="1413512"/>
              <a:ext cx="87282" cy="457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grpSp>
      <p:grpSp>
        <p:nvGrpSpPr>
          <p:cNvPr id="42" name="Group 41">
            <a:extLst>
              <a:ext uri="{FF2B5EF4-FFF2-40B4-BE49-F238E27FC236}">
                <a16:creationId xmlns:a16="http://schemas.microsoft.com/office/drawing/2014/main" id="{9A6DBE70-B032-C4A8-01B6-300178CF4C66}"/>
              </a:ext>
            </a:extLst>
          </p:cNvPr>
          <p:cNvGrpSpPr/>
          <p:nvPr/>
        </p:nvGrpSpPr>
        <p:grpSpPr>
          <a:xfrm>
            <a:off x="3166857" y="1100448"/>
            <a:ext cx="494450" cy="484748"/>
            <a:chOff x="8193513" y="1356732"/>
            <a:chExt cx="753541" cy="646331"/>
          </a:xfrm>
        </p:grpSpPr>
        <p:sp>
          <p:nvSpPr>
            <p:cNvPr id="43" name="Freeform: Shape 42">
              <a:extLst>
                <a:ext uri="{FF2B5EF4-FFF2-40B4-BE49-F238E27FC236}">
                  <a16:creationId xmlns:a16="http://schemas.microsoft.com/office/drawing/2014/main" id="{3AA1653D-F6D0-5A55-D45D-7295C969D5E9}"/>
                </a:ext>
              </a:extLst>
            </p:cNvPr>
            <p:cNvSpPr/>
            <p:nvPr/>
          </p:nvSpPr>
          <p:spPr>
            <a:xfrm>
              <a:off x="8193513" y="1356732"/>
              <a:ext cx="753541" cy="646331"/>
            </a:xfrm>
            <a:custGeom>
              <a:avLst/>
              <a:gdLst>
                <a:gd name="connsiteX0" fmla="*/ 451724 w 970755"/>
                <a:gd name="connsiteY0" fmla="*/ 4706 h 751625"/>
                <a:gd name="connsiteX1" fmla="*/ 451724 w 970755"/>
                <a:gd name="connsiteY1" fmla="*/ 60125 h 751625"/>
                <a:gd name="connsiteX2" fmla="*/ 220815 w 970755"/>
                <a:gd name="connsiteY2" fmla="*/ 4706 h 751625"/>
                <a:gd name="connsiteX3" fmla="*/ 8379 w 970755"/>
                <a:gd name="connsiteY3" fmla="*/ 207906 h 751625"/>
                <a:gd name="connsiteX4" fmla="*/ 82270 w 970755"/>
                <a:gd name="connsiteY4" fmla="*/ 558888 h 751625"/>
                <a:gd name="connsiteX5" fmla="*/ 442488 w 970755"/>
                <a:gd name="connsiteY5" fmla="*/ 743616 h 751625"/>
                <a:gd name="connsiteX6" fmla="*/ 774997 w 970755"/>
                <a:gd name="connsiteY6" fmla="*/ 688197 h 751625"/>
                <a:gd name="connsiteX7" fmla="*/ 959724 w 970755"/>
                <a:gd name="connsiteY7" fmla="*/ 420343 h 751625"/>
                <a:gd name="connsiteX8" fmla="*/ 922779 w 970755"/>
                <a:gd name="connsiteY8" fmla="*/ 152488 h 751625"/>
                <a:gd name="connsiteX9" fmla="*/ 701106 w 970755"/>
                <a:gd name="connsiteY9" fmla="*/ 41652 h 751625"/>
                <a:gd name="connsiteX10" fmla="*/ 451724 w 970755"/>
                <a:gd name="connsiteY10" fmla="*/ 4706 h 751625"/>
                <a:gd name="connsiteX0" fmla="*/ 451724 w 970755"/>
                <a:gd name="connsiteY0" fmla="*/ 4706 h 751625"/>
                <a:gd name="connsiteX1" fmla="*/ 487972 w 970755"/>
                <a:gd name="connsiteY1" fmla="*/ 60125 h 751625"/>
                <a:gd name="connsiteX2" fmla="*/ 220815 w 970755"/>
                <a:gd name="connsiteY2" fmla="*/ 4706 h 751625"/>
                <a:gd name="connsiteX3" fmla="*/ 8379 w 970755"/>
                <a:gd name="connsiteY3" fmla="*/ 207906 h 751625"/>
                <a:gd name="connsiteX4" fmla="*/ 82270 w 970755"/>
                <a:gd name="connsiteY4" fmla="*/ 558888 h 751625"/>
                <a:gd name="connsiteX5" fmla="*/ 442488 w 970755"/>
                <a:gd name="connsiteY5" fmla="*/ 743616 h 751625"/>
                <a:gd name="connsiteX6" fmla="*/ 774997 w 970755"/>
                <a:gd name="connsiteY6" fmla="*/ 688197 h 751625"/>
                <a:gd name="connsiteX7" fmla="*/ 959724 w 970755"/>
                <a:gd name="connsiteY7" fmla="*/ 420343 h 751625"/>
                <a:gd name="connsiteX8" fmla="*/ 922779 w 970755"/>
                <a:gd name="connsiteY8" fmla="*/ 152488 h 751625"/>
                <a:gd name="connsiteX9" fmla="*/ 701106 w 970755"/>
                <a:gd name="connsiteY9" fmla="*/ 41652 h 751625"/>
                <a:gd name="connsiteX10" fmla="*/ 451724 w 970755"/>
                <a:gd name="connsiteY10" fmla="*/ 4706 h 751625"/>
                <a:gd name="connsiteX0" fmla="*/ 451724 w 970755"/>
                <a:gd name="connsiteY0" fmla="*/ 10269 h 757188"/>
                <a:gd name="connsiteX1" fmla="*/ 306736 w 970755"/>
                <a:gd name="connsiteY1" fmla="*/ 28056 h 757188"/>
                <a:gd name="connsiteX2" fmla="*/ 220815 w 970755"/>
                <a:gd name="connsiteY2" fmla="*/ 10269 h 757188"/>
                <a:gd name="connsiteX3" fmla="*/ 8379 w 970755"/>
                <a:gd name="connsiteY3" fmla="*/ 213469 h 757188"/>
                <a:gd name="connsiteX4" fmla="*/ 82270 w 970755"/>
                <a:gd name="connsiteY4" fmla="*/ 564451 h 757188"/>
                <a:gd name="connsiteX5" fmla="*/ 442488 w 970755"/>
                <a:gd name="connsiteY5" fmla="*/ 749179 h 757188"/>
                <a:gd name="connsiteX6" fmla="*/ 774997 w 970755"/>
                <a:gd name="connsiteY6" fmla="*/ 693760 h 757188"/>
                <a:gd name="connsiteX7" fmla="*/ 959724 w 970755"/>
                <a:gd name="connsiteY7" fmla="*/ 425906 h 757188"/>
                <a:gd name="connsiteX8" fmla="*/ 922779 w 970755"/>
                <a:gd name="connsiteY8" fmla="*/ 158051 h 757188"/>
                <a:gd name="connsiteX9" fmla="*/ 701106 w 970755"/>
                <a:gd name="connsiteY9" fmla="*/ 47215 h 757188"/>
                <a:gd name="connsiteX10" fmla="*/ 451724 w 970755"/>
                <a:gd name="connsiteY10" fmla="*/ 10269 h 757188"/>
                <a:gd name="connsiteX0" fmla="*/ 451724 w 970755"/>
                <a:gd name="connsiteY0" fmla="*/ 16516 h 763435"/>
                <a:gd name="connsiteX1" fmla="*/ 220815 w 970755"/>
                <a:gd name="connsiteY1" fmla="*/ 16516 h 763435"/>
                <a:gd name="connsiteX2" fmla="*/ 8379 w 970755"/>
                <a:gd name="connsiteY2" fmla="*/ 219716 h 763435"/>
                <a:gd name="connsiteX3" fmla="*/ 82270 w 970755"/>
                <a:gd name="connsiteY3" fmla="*/ 570698 h 763435"/>
                <a:gd name="connsiteX4" fmla="*/ 442488 w 970755"/>
                <a:gd name="connsiteY4" fmla="*/ 755426 h 763435"/>
                <a:gd name="connsiteX5" fmla="*/ 774997 w 970755"/>
                <a:gd name="connsiteY5" fmla="*/ 700007 h 763435"/>
                <a:gd name="connsiteX6" fmla="*/ 959724 w 970755"/>
                <a:gd name="connsiteY6" fmla="*/ 432153 h 763435"/>
                <a:gd name="connsiteX7" fmla="*/ 922779 w 970755"/>
                <a:gd name="connsiteY7" fmla="*/ 164298 h 763435"/>
                <a:gd name="connsiteX8" fmla="*/ 701106 w 970755"/>
                <a:gd name="connsiteY8" fmla="*/ 53462 h 763435"/>
                <a:gd name="connsiteX9" fmla="*/ 451724 w 970755"/>
                <a:gd name="connsiteY9" fmla="*/ 16516 h 76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55" h="763435">
                  <a:moveTo>
                    <a:pt x="451724" y="16516"/>
                  </a:moveTo>
                  <a:cubicBezTo>
                    <a:pt x="371676" y="10358"/>
                    <a:pt x="294706" y="-17351"/>
                    <a:pt x="220815" y="16516"/>
                  </a:cubicBezTo>
                  <a:cubicBezTo>
                    <a:pt x="146924" y="50383"/>
                    <a:pt x="31470" y="127352"/>
                    <a:pt x="8379" y="219716"/>
                  </a:cubicBezTo>
                  <a:cubicBezTo>
                    <a:pt x="-14712" y="312080"/>
                    <a:pt x="9919" y="481413"/>
                    <a:pt x="82270" y="570698"/>
                  </a:cubicBezTo>
                  <a:cubicBezTo>
                    <a:pt x="154621" y="659983"/>
                    <a:pt x="327033" y="733875"/>
                    <a:pt x="442488" y="755426"/>
                  </a:cubicBezTo>
                  <a:cubicBezTo>
                    <a:pt x="557943" y="776978"/>
                    <a:pt x="688791" y="753886"/>
                    <a:pt x="774997" y="700007"/>
                  </a:cubicBezTo>
                  <a:cubicBezTo>
                    <a:pt x="861203" y="646128"/>
                    <a:pt x="935094" y="521438"/>
                    <a:pt x="959724" y="432153"/>
                  </a:cubicBezTo>
                  <a:cubicBezTo>
                    <a:pt x="984354" y="342868"/>
                    <a:pt x="965882" y="227413"/>
                    <a:pt x="922779" y="164298"/>
                  </a:cubicBezTo>
                  <a:cubicBezTo>
                    <a:pt x="879676" y="101183"/>
                    <a:pt x="774997" y="73474"/>
                    <a:pt x="701106" y="53462"/>
                  </a:cubicBezTo>
                  <a:cubicBezTo>
                    <a:pt x="627215" y="33450"/>
                    <a:pt x="517452" y="19709"/>
                    <a:pt x="451724" y="16516"/>
                  </a:cubicBezTo>
                  <a:close/>
                </a:path>
              </a:pathLst>
            </a:custGeom>
            <a:gradFill flip="none" rotWithShape="1">
              <a:gsLst>
                <a:gs pos="25000">
                  <a:srgbClr val="FFC000"/>
                </a:gs>
                <a:gs pos="100000">
                  <a:srgbClr val="FFFF00"/>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44" name="Oval 43">
              <a:extLst>
                <a:ext uri="{FF2B5EF4-FFF2-40B4-BE49-F238E27FC236}">
                  <a16:creationId xmlns:a16="http://schemas.microsoft.com/office/drawing/2014/main" id="{77EE19DE-7854-B3BA-5BDE-70457315A345}"/>
                </a:ext>
              </a:extLst>
            </p:cNvPr>
            <p:cNvSpPr/>
            <p:nvPr/>
          </p:nvSpPr>
          <p:spPr>
            <a:xfrm>
              <a:off x="8484063" y="1413512"/>
              <a:ext cx="87282" cy="457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grpSp>
      <p:sp>
        <p:nvSpPr>
          <p:cNvPr id="45" name="TextBox 44">
            <a:extLst>
              <a:ext uri="{FF2B5EF4-FFF2-40B4-BE49-F238E27FC236}">
                <a16:creationId xmlns:a16="http://schemas.microsoft.com/office/drawing/2014/main" id="{8E3E4AF3-D045-2F47-8FB9-D47D91090B1A}"/>
              </a:ext>
            </a:extLst>
          </p:cNvPr>
          <p:cNvSpPr txBox="1"/>
          <p:nvPr/>
        </p:nvSpPr>
        <p:spPr>
          <a:xfrm>
            <a:off x="3063613" y="442284"/>
            <a:ext cx="1435009" cy="507831"/>
          </a:xfrm>
          <a:prstGeom prst="rect">
            <a:avLst/>
          </a:prstGeom>
          <a:noFill/>
        </p:spPr>
        <p:txBody>
          <a:bodyPr wrap="none" rtlCol="0">
            <a:spAutoFit/>
          </a:bodyPr>
          <a:lstStyle/>
          <a:p>
            <a:pPr algn="ctr" defTabSz="685800" eaLnBrk="1" fontAlgn="auto" hangingPunct="1">
              <a:spcBef>
                <a:spcPts val="0"/>
              </a:spcBef>
              <a:spcAft>
                <a:spcPts val="0"/>
              </a:spcAft>
            </a:pPr>
            <a:r>
              <a:rPr lang="en-US" sz="1350" dirty="0">
                <a:solidFill>
                  <a:prstClr val="black"/>
                </a:solidFill>
                <a:latin typeface="Aptos" panose="02110004020202020204"/>
              </a:rPr>
              <a:t>Force x Distance</a:t>
            </a:r>
          </a:p>
          <a:p>
            <a:pPr algn="ctr" defTabSz="685800" eaLnBrk="1" fontAlgn="auto" hangingPunct="1">
              <a:spcBef>
                <a:spcPts val="0"/>
              </a:spcBef>
              <a:spcAft>
                <a:spcPts val="0"/>
              </a:spcAft>
            </a:pPr>
            <a:r>
              <a:rPr lang="en-US" sz="1350" dirty="0">
                <a:solidFill>
                  <a:prstClr val="black"/>
                </a:solidFill>
                <a:latin typeface="Aptos" panose="02110004020202020204"/>
              </a:rPr>
              <a:t>F1 x D1 = F2 x D2</a:t>
            </a:r>
          </a:p>
        </p:txBody>
      </p:sp>
      <p:sp>
        <p:nvSpPr>
          <p:cNvPr id="10" name="Line 4">
            <a:extLst>
              <a:ext uri="{FF2B5EF4-FFF2-40B4-BE49-F238E27FC236}">
                <a16:creationId xmlns:a16="http://schemas.microsoft.com/office/drawing/2014/main" id="{00889BC2-A746-2584-0BD4-04D041C84D3F}"/>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id="{DC31B200-6F61-D978-7CE7-F96A2F6D82B5}"/>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rgbClr val="0070C0"/>
                </a:solidFill>
                <a:latin typeface="Comic Sans MS" pitchFamily="66" charset="0"/>
              </a:rPr>
              <a:t>Lever Engineering</a:t>
            </a:r>
          </a:p>
        </p:txBody>
      </p:sp>
      <p:pic>
        <p:nvPicPr>
          <p:cNvPr id="12" name="Picture 28" descr="C:\Users\John\Desktop\biy-site-staging-090909\images\build-it-yourself.gif">
            <a:extLst>
              <a:ext uri="{FF2B5EF4-FFF2-40B4-BE49-F238E27FC236}">
                <a16:creationId xmlns:a16="http://schemas.microsoft.com/office/drawing/2014/main" id="{58BC764B-CB13-59A4-FBAF-23546D160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AF1044EB-C9C9-B0FD-306E-2B47DEFA7107}"/>
              </a:ext>
            </a:extLst>
          </p:cNvPr>
          <p:cNvSpPr txBox="1"/>
          <p:nvPr/>
        </p:nvSpPr>
        <p:spPr>
          <a:xfrm>
            <a:off x="3379061" y="4856515"/>
            <a:ext cx="2432076" cy="307777"/>
          </a:xfrm>
          <a:prstGeom prst="rect">
            <a:avLst/>
          </a:prstGeom>
          <a:noFill/>
        </p:spPr>
        <p:txBody>
          <a:bodyPr wrap="none" rtlCol="0">
            <a:spAutoFit/>
          </a:bodyPr>
          <a:lstStyle/>
          <a:p>
            <a:pPr algn="ctr"/>
            <a:r>
              <a:rPr lang="en-US" sz="1400" dirty="0">
                <a:solidFill>
                  <a:schemeClr val="bg1">
                    <a:lumMod val="75000"/>
                  </a:schemeClr>
                </a:solidFill>
                <a:latin typeface="Comic Sans MS" panose="030F0702030302020204" pitchFamily="66" charset="0"/>
              </a:rPr>
              <a:t>www.Build-It-Yourself.com</a:t>
            </a:r>
          </a:p>
        </p:txBody>
      </p:sp>
    </p:spTree>
    <p:extLst>
      <p:ext uri="{BB962C8B-B14F-4D97-AF65-F5344CB8AC3E}">
        <p14:creationId xmlns:p14="http://schemas.microsoft.com/office/powerpoint/2010/main" val="3998651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4E866-D3BE-54F4-487F-519FFB705390}"/>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6AF594F8-C3A8-E0C7-6BC4-DA3EFC9A7FBA}"/>
              </a:ext>
            </a:extLst>
          </p:cNvPr>
          <p:cNvSpPr txBox="1"/>
          <p:nvPr/>
        </p:nvSpPr>
        <p:spPr>
          <a:xfrm>
            <a:off x="4800034" y="3507924"/>
            <a:ext cx="3713018" cy="715581"/>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“Give me a long enough lever and a place to stand and I can move the Earth.”</a:t>
            </a:r>
          </a:p>
          <a:p>
            <a:pPr algn="r" defTabSz="685800" eaLnBrk="1" fontAlgn="auto" hangingPunct="1">
              <a:spcBef>
                <a:spcPts val="0"/>
              </a:spcBef>
              <a:spcAft>
                <a:spcPts val="0"/>
              </a:spcAft>
            </a:pPr>
            <a:r>
              <a:rPr lang="en-US" sz="1350" i="1" dirty="0">
                <a:solidFill>
                  <a:prstClr val="black"/>
                </a:solidFill>
                <a:latin typeface="Aptos" panose="02110004020202020204"/>
              </a:rPr>
              <a:t>Archimedes</a:t>
            </a:r>
          </a:p>
        </p:txBody>
      </p:sp>
      <p:sp>
        <p:nvSpPr>
          <p:cNvPr id="45" name="TextBox 44">
            <a:extLst>
              <a:ext uri="{FF2B5EF4-FFF2-40B4-BE49-F238E27FC236}">
                <a16:creationId xmlns:a16="http://schemas.microsoft.com/office/drawing/2014/main" id="{441FE529-EADF-456F-5B5D-1A0A4711C53E}"/>
              </a:ext>
            </a:extLst>
          </p:cNvPr>
          <p:cNvSpPr txBox="1"/>
          <p:nvPr/>
        </p:nvSpPr>
        <p:spPr>
          <a:xfrm>
            <a:off x="3040329" y="910371"/>
            <a:ext cx="1435008" cy="507831"/>
          </a:xfrm>
          <a:prstGeom prst="rect">
            <a:avLst/>
          </a:prstGeom>
          <a:noFill/>
        </p:spPr>
        <p:txBody>
          <a:bodyPr wrap="none" rtlCol="0">
            <a:spAutoFit/>
          </a:bodyPr>
          <a:lstStyle/>
          <a:p>
            <a:pPr algn="ctr" defTabSz="685800" eaLnBrk="1" fontAlgn="auto" hangingPunct="1">
              <a:spcBef>
                <a:spcPts val="0"/>
              </a:spcBef>
              <a:spcAft>
                <a:spcPts val="0"/>
              </a:spcAft>
            </a:pPr>
            <a:r>
              <a:rPr lang="en-US" sz="1350" dirty="0">
                <a:solidFill>
                  <a:prstClr val="black"/>
                </a:solidFill>
                <a:latin typeface="Aptos" panose="02110004020202020204"/>
              </a:rPr>
              <a:t>Force x Distance</a:t>
            </a:r>
          </a:p>
          <a:p>
            <a:pPr algn="ctr" defTabSz="685800" eaLnBrk="1" fontAlgn="auto" hangingPunct="1">
              <a:spcBef>
                <a:spcPts val="0"/>
              </a:spcBef>
              <a:spcAft>
                <a:spcPts val="0"/>
              </a:spcAft>
            </a:pPr>
            <a:r>
              <a:rPr lang="en-US" sz="1350" dirty="0">
                <a:solidFill>
                  <a:prstClr val="black"/>
                </a:solidFill>
                <a:latin typeface="Aptos" panose="02110004020202020204"/>
              </a:rPr>
              <a:t>F1 x D1 = F2 x D2</a:t>
            </a:r>
          </a:p>
        </p:txBody>
      </p:sp>
      <p:pic>
        <p:nvPicPr>
          <p:cNvPr id="10" name="Picture 9" descr="A globe and a red ball on a scale&#10;&#10;Description automatically generated">
            <a:extLst>
              <a:ext uri="{FF2B5EF4-FFF2-40B4-BE49-F238E27FC236}">
                <a16:creationId xmlns:a16="http://schemas.microsoft.com/office/drawing/2014/main" id="{E19C10BF-844F-86CD-4772-7A4467EAD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61947"/>
            <a:ext cx="3943540" cy="2219606"/>
          </a:xfrm>
          <a:prstGeom prst="rect">
            <a:avLst/>
          </a:prstGeom>
        </p:spPr>
      </p:pic>
      <p:sp>
        <p:nvSpPr>
          <p:cNvPr id="2" name="Line 4">
            <a:extLst>
              <a:ext uri="{FF2B5EF4-FFF2-40B4-BE49-F238E27FC236}">
                <a16:creationId xmlns:a16="http://schemas.microsoft.com/office/drawing/2014/main" id="{F00291BF-CAF8-6750-F381-B0DDC1E030C0}"/>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Rectangle 29">
            <a:extLst>
              <a:ext uri="{FF2B5EF4-FFF2-40B4-BE49-F238E27FC236}">
                <a16:creationId xmlns:a16="http://schemas.microsoft.com/office/drawing/2014/main" id="{8DAEA9FD-BF10-5BC7-9931-C948C9CFCED7}"/>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rgbClr val="0070C0"/>
                </a:solidFill>
                <a:latin typeface="Comic Sans MS" pitchFamily="66" charset="0"/>
              </a:rPr>
              <a:t>Lever Engineering</a:t>
            </a:r>
          </a:p>
        </p:txBody>
      </p:sp>
      <p:pic>
        <p:nvPicPr>
          <p:cNvPr id="4" name="Picture 28" descr="C:\Users\John\Desktop\biy-site-staging-090909\images\build-it-yourself.gif">
            <a:extLst>
              <a:ext uri="{FF2B5EF4-FFF2-40B4-BE49-F238E27FC236}">
                <a16:creationId xmlns:a16="http://schemas.microsoft.com/office/drawing/2014/main" id="{EEF0AB56-33BF-EFAC-3157-5EB9C9D73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FD3C5B4-7E3F-AE4A-DED8-894D579839A8}"/>
              </a:ext>
            </a:extLst>
          </p:cNvPr>
          <p:cNvSpPr txBox="1"/>
          <p:nvPr/>
        </p:nvSpPr>
        <p:spPr>
          <a:xfrm>
            <a:off x="3379061" y="4856515"/>
            <a:ext cx="2432076" cy="307777"/>
          </a:xfrm>
          <a:prstGeom prst="rect">
            <a:avLst/>
          </a:prstGeom>
          <a:noFill/>
        </p:spPr>
        <p:txBody>
          <a:bodyPr wrap="none" rtlCol="0">
            <a:spAutoFit/>
          </a:bodyPr>
          <a:lstStyle/>
          <a:p>
            <a:pPr algn="ctr"/>
            <a:r>
              <a:rPr lang="en-US" sz="1400" dirty="0">
                <a:solidFill>
                  <a:schemeClr val="bg1">
                    <a:lumMod val="75000"/>
                  </a:schemeClr>
                </a:solidFill>
                <a:latin typeface="Comic Sans MS" panose="030F0702030302020204" pitchFamily="66" charset="0"/>
              </a:rPr>
              <a:t>www.Build-It-Yourself.com</a:t>
            </a:r>
          </a:p>
        </p:txBody>
      </p:sp>
    </p:spTree>
    <p:extLst>
      <p:ext uri="{BB962C8B-B14F-4D97-AF65-F5344CB8AC3E}">
        <p14:creationId xmlns:p14="http://schemas.microsoft.com/office/powerpoint/2010/main" val="1339167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04CF7-481E-F17D-B720-F9044556797E}"/>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2A4AD4D-2FC6-CE88-EC67-92C243E8B7B3}"/>
              </a:ext>
            </a:extLst>
          </p:cNvPr>
          <p:cNvCxnSpPr>
            <a:cxnSpLocks/>
          </p:cNvCxnSpPr>
          <p:nvPr/>
        </p:nvCxnSpPr>
        <p:spPr>
          <a:xfrm>
            <a:off x="1808020" y="3260209"/>
            <a:ext cx="5601877"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Isosceles Triangle 1">
            <a:extLst>
              <a:ext uri="{FF2B5EF4-FFF2-40B4-BE49-F238E27FC236}">
                <a16:creationId xmlns:a16="http://schemas.microsoft.com/office/drawing/2014/main" id="{B6458B04-C1B1-4018-3849-FEA821C3570C}"/>
              </a:ext>
            </a:extLst>
          </p:cNvPr>
          <p:cNvSpPr/>
          <p:nvPr/>
        </p:nvSpPr>
        <p:spPr>
          <a:xfrm>
            <a:off x="3260930" y="3274063"/>
            <a:ext cx="848762" cy="87592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3" name="Rectangle 2">
            <a:extLst>
              <a:ext uri="{FF2B5EF4-FFF2-40B4-BE49-F238E27FC236}">
                <a16:creationId xmlns:a16="http://schemas.microsoft.com/office/drawing/2014/main" id="{513CF646-C7BF-1D39-1D50-70192FBB95B6}"/>
              </a:ext>
            </a:extLst>
          </p:cNvPr>
          <p:cNvSpPr/>
          <p:nvPr/>
        </p:nvSpPr>
        <p:spPr>
          <a:xfrm rot="20595938">
            <a:off x="2504416" y="2859666"/>
            <a:ext cx="4135171" cy="1234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4" name="TextBox 3">
            <a:extLst>
              <a:ext uri="{FF2B5EF4-FFF2-40B4-BE49-F238E27FC236}">
                <a16:creationId xmlns:a16="http://schemas.microsoft.com/office/drawing/2014/main" id="{174EAA69-D124-B3AF-5B70-7F9B9251DB11}"/>
              </a:ext>
            </a:extLst>
          </p:cNvPr>
          <p:cNvSpPr txBox="1"/>
          <p:nvPr/>
        </p:nvSpPr>
        <p:spPr>
          <a:xfrm>
            <a:off x="2746336" y="671605"/>
            <a:ext cx="2507931"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Work = Force x Distance Moved</a:t>
            </a:r>
          </a:p>
        </p:txBody>
      </p:sp>
      <p:sp>
        <p:nvSpPr>
          <p:cNvPr id="5" name="Arrow: Down 4">
            <a:extLst>
              <a:ext uri="{FF2B5EF4-FFF2-40B4-BE49-F238E27FC236}">
                <a16:creationId xmlns:a16="http://schemas.microsoft.com/office/drawing/2014/main" id="{70A0B47D-C0DA-23E8-B4C4-CA4CDA6579B0}"/>
              </a:ext>
            </a:extLst>
          </p:cNvPr>
          <p:cNvSpPr/>
          <p:nvPr/>
        </p:nvSpPr>
        <p:spPr>
          <a:xfrm>
            <a:off x="2369193" y="2642598"/>
            <a:ext cx="435292" cy="78509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8" name="TextBox 7">
            <a:extLst>
              <a:ext uri="{FF2B5EF4-FFF2-40B4-BE49-F238E27FC236}">
                <a16:creationId xmlns:a16="http://schemas.microsoft.com/office/drawing/2014/main" id="{AEC6C030-97E7-15CF-3A4A-12AC1EC14359}"/>
              </a:ext>
            </a:extLst>
          </p:cNvPr>
          <p:cNvSpPr txBox="1"/>
          <p:nvPr/>
        </p:nvSpPr>
        <p:spPr>
          <a:xfrm>
            <a:off x="2433710" y="2266950"/>
            <a:ext cx="41563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F1</a:t>
            </a:r>
          </a:p>
        </p:txBody>
      </p:sp>
      <p:sp>
        <p:nvSpPr>
          <p:cNvPr id="9" name="TextBox 8">
            <a:extLst>
              <a:ext uri="{FF2B5EF4-FFF2-40B4-BE49-F238E27FC236}">
                <a16:creationId xmlns:a16="http://schemas.microsoft.com/office/drawing/2014/main" id="{8E6828EE-F661-B8B6-AB8C-53CA1BB45515}"/>
              </a:ext>
            </a:extLst>
          </p:cNvPr>
          <p:cNvSpPr txBox="1"/>
          <p:nvPr/>
        </p:nvSpPr>
        <p:spPr>
          <a:xfrm>
            <a:off x="1497330" y="3267135"/>
            <a:ext cx="401780"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D1</a:t>
            </a:r>
          </a:p>
        </p:txBody>
      </p:sp>
      <p:sp>
        <p:nvSpPr>
          <p:cNvPr id="14" name="Arrow: Down 13">
            <a:extLst>
              <a:ext uri="{FF2B5EF4-FFF2-40B4-BE49-F238E27FC236}">
                <a16:creationId xmlns:a16="http://schemas.microsoft.com/office/drawing/2014/main" id="{96C2F386-F33C-7112-315C-62B7F263005C}"/>
              </a:ext>
            </a:extLst>
          </p:cNvPr>
          <p:cNvSpPr/>
          <p:nvPr/>
        </p:nvSpPr>
        <p:spPr>
          <a:xfrm rot="10800000" flipH="1">
            <a:off x="6396368" y="1836517"/>
            <a:ext cx="283460" cy="42575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16" name="TextBox 15">
            <a:extLst>
              <a:ext uri="{FF2B5EF4-FFF2-40B4-BE49-F238E27FC236}">
                <a16:creationId xmlns:a16="http://schemas.microsoft.com/office/drawing/2014/main" id="{C069343D-9D38-8CDC-BA67-4058AD97B329}"/>
              </a:ext>
            </a:extLst>
          </p:cNvPr>
          <p:cNvSpPr txBox="1"/>
          <p:nvPr/>
        </p:nvSpPr>
        <p:spPr>
          <a:xfrm flipH="1">
            <a:off x="6356714" y="1544670"/>
            <a:ext cx="426167"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F2</a:t>
            </a:r>
          </a:p>
        </p:txBody>
      </p:sp>
      <p:cxnSp>
        <p:nvCxnSpPr>
          <p:cNvPr id="21" name="Straight Arrow Connector 20">
            <a:extLst>
              <a:ext uri="{FF2B5EF4-FFF2-40B4-BE49-F238E27FC236}">
                <a16:creationId xmlns:a16="http://schemas.microsoft.com/office/drawing/2014/main" id="{2E128CF9-2647-EBD5-4A1F-E9A2C2F49217}"/>
              </a:ext>
            </a:extLst>
          </p:cNvPr>
          <p:cNvCxnSpPr>
            <a:cxnSpLocks/>
          </p:cNvCxnSpPr>
          <p:nvPr/>
        </p:nvCxnSpPr>
        <p:spPr>
          <a:xfrm>
            <a:off x="1995063" y="3257781"/>
            <a:ext cx="0" cy="28229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A50BA015-5D40-EB7B-73E1-1B236C9F5070}"/>
              </a:ext>
            </a:extLst>
          </p:cNvPr>
          <p:cNvSpPr txBox="1"/>
          <p:nvPr/>
        </p:nvSpPr>
        <p:spPr>
          <a:xfrm>
            <a:off x="3294832" y="4149985"/>
            <a:ext cx="809004"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Fulcrum</a:t>
            </a:r>
          </a:p>
        </p:txBody>
      </p:sp>
      <p:sp>
        <p:nvSpPr>
          <p:cNvPr id="27" name="TextBox 26">
            <a:extLst>
              <a:ext uri="{FF2B5EF4-FFF2-40B4-BE49-F238E27FC236}">
                <a16:creationId xmlns:a16="http://schemas.microsoft.com/office/drawing/2014/main" id="{6A938E7E-B711-A769-C5CA-82CD3B71A1F8}"/>
              </a:ext>
            </a:extLst>
          </p:cNvPr>
          <p:cNvSpPr txBox="1"/>
          <p:nvPr/>
        </p:nvSpPr>
        <p:spPr>
          <a:xfrm>
            <a:off x="2973844" y="1017429"/>
            <a:ext cx="1470275" cy="715581"/>
          </a:xfrm>
          <a:prstGeom prst="rect">
            <a:avLst/>
          </a:prstGeom>
          <a:noFill/>
        </p:spPr>
        <p:txBody>
          <a:bodyPr wrap="none" rtlCol="0">
            <a:spAutoFit/>
          </a:bodyPr>
          <a:lstStyle/>
          <a:p>
            <a:pPr algn="ctr" defTabSz="685800" eaLnBrk="1" fontAlgn="auto" hangingPunct="1">
              <a:spcBef>
                <a:spcPts val="0"/>
              </a:spcBef>
              <a:spcAft>
                <a:spcPts val="0"/>
              </a:spcAft>
            </a:pPr>
            <a:r>
              <a:rPr lang="en-US" sz="1350" dirty="0">
                <a:solidFill>
                  <a:prstClr val="black"/>
                </a:solidFill>
                <a:latin typeface="Aptos" panose="02110004020202020204"/>
              </a:rPr>
              <a:t>Input = Output</a:t>
            </a:r>
          </a:p>
          <a:p>
            <a:pPr algn="ctr" defTabSz="685800" eaLnBrk="1" fontAlgn="auto" hangingPunct="1">
              <a:spcBef>
                <a:spcPts val="0"/>
              </a:spcBef>
              <a:spcAft>
                <a:spcPts val="0"/>
              </a:spcAft>
            </a:pPr>
            <a:r>
              <a:rPr lang="en-US" sz="1350" dirty="0">
                <a:solidFill>
                  <a:prstClr val="black"/>
                </a:solidFill>
                <a:latin typeface="Aptos" panose="02110004020202020204"/>
              </a:rPr>
              <a:t>Work1 = Work2</a:t>
            </a:r>
          </a:p>
          <a:p>
            <a:pPr algn="ctr" defTabSz="685800" eaLnBrk="1" fontAlgn="auto" hangingPunct="1">
              <a:spcBef>
                <a:spcPts val="0"/>
              </a:spcBef>
              <a:spcAft>
                <a:spcPts val="0"/>
              </a:spcAft>
            </a:pPr>
            <a:r>
              <a:rPr lang="en-US" sz="1350" dirty="0">
                <a:solidFill>
                  <a:prstClr val="black"/>
                </a:solidFill>
                <a:latin typeface="Aptos" panose="02110004020202020204"/>
              </a:rPr>
              <a:t> F1 x D1 = F2 x D2</a:t>
            </a:r>
          </a:p>
        </p:txBody>
      </p:sp>
      <p:cxnSp>
        <p:nvCxnSpPr>
          <p:cNvPr id="18" name="Straight Connector 17">
            <a:extLst>
              <a:ext uri="{FF2B5EF4-FFF2-40B4-BE49-F238E27FC236}">
                <a16:creationId xmlns:a16="http://schemas.microsoft.com/office/drawing/2014/main" id="{1724A946-4866-2EBA-0531-15C2014A584C}"/>
              </a:ext>
            </a:extLst>
          </p:cNvPr>
          <p:cNvCxnSpPr>
            <a:cxnSpLocks/>
          </p:cNvCxnSpPr>
          <p:nvPr/>
        </p:nvCxnSpPr>
        <p:spPr>
          <a:xfrm flipH="1" flipV="1">
            <a:off x="1808019" y="3516515"/>
            <a:ext cx="783959" cy="71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C24CCCC-43A5-C143-F03E-143CF99F10EB}"/>
              </a:ext>
            </a:extLst>
          </p:cNvPr>
          <p:cNvCxnSpPr/>
          <p:nvPr/>
        </p:nvCxnSpPr>
        <p:spPr>
          <a:xfrm flipH="1" flipV="1">
            <a:off x="6625937" y="2327462"/>
            <a:ext cx="783959" cy="71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0E6EAF84-8039-327F-DA03-177CAFA708D2}"/>
              </a:ext>
            </a:extLst>
          </p:cNvPr>
          <p:cNvCxnSpPr/>
          <p:nvPr/>
        </p:nvCxnSpPr>
        <p:spPr>
          <a:xfrm>
            <a:off x="6954983" y="2334599"/>
            <a:ext cx="0" cy="92318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59BDB153-9597-6F9F-2AB7-CC374B0E163A}"/>
              </a:ext>
            </a:extLst>
          </p:cNvPr>
          <p:cNvSpPr txBox="1"/>
          <p:nvPr/>
        </p:nvSpPr>
        <p:spPr>
          <a:xfrm>
            <a:off x="7002008" y="2677677"/>
            <a:ext cx="401780"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D2</a:t>
            </a:r>
          </a:p>
        </p:txBody>
      </p:sp>
      <p:sp>
        <p:nvSpPr>
          <p:cNvPr id="6" name="Line 4">
            <a:extLst>
              <a:ext uri="{FF2B5EF4-FFF2-40B4-BE49-F238E27FC236}">
                <a16:creationId xmlns:a16="http://schemas.microsoft.com/office/drawing/2014/main" id="{DC574A93-875A-0CFE-88E3-B81B7631CAA5}"/>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29">
            <a:extLst>
              <a:ext uri="{FF2B5EF4-FFF2-40B4-BE49-F238E27FC236}">
                <a16:creationId xmlns:a16="http://schemas.microsoft.com/office/drawing/2014/main" id="{26D61742-3AB3-3E92-F003-AD0217A99CB6}"/>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rgbClr val="0070C0"/>
                </a:solidFill>
                <a:latin typeface="Comic Sans MS" pitchFamily="66" charset="0"/>
              </a:rPr>
              <a:t>Lever Engineering</a:t>
            </a:r>
          </a:p>
        </p:txBody>
      </p:sp>
      <p:pic>
        <p:nvPicPr>
          <p:cNvPr id="11" name="Picture 28" descr="C:\Users\John\Desktop\biy-site-staging-090909\images\build-it-yourself.gif">
            <a:extLst>
              <a:ext uri="{FF2B5EF4-FFF2-40B4-BE49-F238E27FC236}">
                <a16:creationId xmlns:a16="http://schemas.microsoft.com/office/drawing/2014/main" id="{F772B0E1-11F8-99B8-0172-FE1424966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7EC73D11-5328-A5AF-8D41-807D24600DED}"/>
              </a:ext>
            </a:extLst>
          </p:cNvPr>
          <p:cNvSpPr txBox="1"/>
          <p:nvPr/>
        </p:nvSpPr>
        <p:spPr>
          <a:xfrm>
            <a:off x="4464942" y="3523652"/>
            <a:ext cx="4298058" cy="1131079"/>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rPr>
              <a:t>Work In = Work Out relates to the conservation of energy theory.  Energy in a system cannot be created or destroyed.  </a:t>
            </a:r>
          </a:p>
          <a:p>
            <a:pPr defTabSz="685800" eaLnBrk="1" fontAlgn="auto" hangingPunct="1">
              <a:spcBef>
                <a:spcPts val="0"/>
              </a:spcBef>
              <a:spcAft>
                <a:spcPts val="0"/>
              </a:spcAft>
            </a:pPr>
            <a:endParaRPr lang="en-US" sz="1350" dirty="0">
              <a:solidFill>
                <a:prstClr val="black"/>
              </a:solidFill>
              <a:latin typeface="Aptos" panose="02110004020202020204"/>
            </a:endParaRPr>
          </a:p>
          <a:p>
            <a:pPr defTabSz="685800" eaLnBrk="1" fontAlgn="auto" hangingPunct="1">
              <a:spcBef>
                <a:spcPts val="0"/>
              </a:spcBef>
              <a:spcAft>
                <a:spcPts val="0"/>
              </a:spcAft>
            </a:pPr>
            <a:r>
              <a:rPr lang="en-US" sz="1350" dirty="0">
                <a:solidFill>
                  <a:prstClr val="black"/>
                </a:solidFill>
                <a:latin typeface="Aptos" panose="02110004020202020204"/>
              </a:rPr>
              <a:t>Even when you create nuclear energy!</a:t>
            </a:r>
          </a:p>
        </p:txBody>
      </p:sp>
      <p:sp>
        <p:nvSpPr>
          <p:cNvPr id="19" name="TextBox 18">
            <a:extLst>
              <a:ext uri="{FF2B5EF4-FFF2-40B4-BE49-F238E27FC236}">
                <a16:creationId xmlns:a16="http://schemas.microsoft.com/office/drawing/2014/main" id="{DCA46A92-2670-BDC4-A7DB-EF65BD4E7F68}"/>
              </a:ext>
            </a:extLst>
          </p:cNvPr>
          <p:cNvSpPr txBox="1"/>
          <p:nvPr/>
        </p:nvSpPr>
        <p:spPr>
          <a:xfrm>
            <a:off x="3379061" y="4856515"/>
            <a:ext cx="2432076" cy="307777"/>
          </a:xfrm>
          <a:prstGeom prst="rect">
            <a:avLst/>
          </a:prstGeom>
          <a:noFill/>
        </p:spPr>
        <p:txBody>
          <a:bodyPr wrap="none" rtlCol="0">
            <a:spAutoFit/>
          </a:bodyPr>
          <a:lstStyle/>
          <a:p>
            <a:pPr algn="ctr"/>
            <a:r>
              <a:rPr lang="en-US" sz="1400" dirty="0">
                <a:solidFill>
                  <a:schemeClr val="bg1">
                    <a:lumMod val="75000"/>
                  </a:schemeClr>
                </a:solidFill>
                <a:latin typeface="Comic Sans MS" panose="030F0702030302020204" pitchFamily="66" charset="0"/>
              </a:rPr>
              <a:t>www.Build-It-Yourself.com</a:t>
            </a:r>
          </a:p>
        </p:txBody>
      </p:sp>
    </p:spTree>
    <p:extLst>
      <p:ext uri="{BB962C8B-B14F-4D97-AF65-F5344CB8AC3E}">
        <p14:creationId xmlns:p14="http://schemas.microsoft.com/office/powerpoint/2010/main" val="324392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BAFE557-57E5-407A-A874-13EC7387D5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46" r="2265"/>
          <a:stretch/>
        </p:blipFill>
        <p:spPr bwMode="auto">
          <a:xfrm>
            <a:off x="457199" y="775486"/>
            <a:ext cx="3720269" cy="1824186"/>
          </a:xfrm>
          <a:prstGeom prst="rect">
            <a:avLst/>
          </a:prstGeom>
          <a:noFill/>
          <a:extLst>
            <a:ext uri="{909E8E84-426E-40DD-AFC4-6F175D3DCCD1}">
              <a14:hiddenFill xmlns:a14="http://schemas.microsoft.com/office/drawing/2010/main">
                <a:solidFill>
                  <a:srgbClr val="FFFFFF"/>
                </a:solidFill>
              </a14:hiddenFill>
            </a:ext>
          </a:extLst>
        </p:spPr>
      </p:pic>
      <p:sp>
        <p:nvSpPr>
          <p:cNvPr id="12294" name="Line 4">
            <a:extLst>
              <a:ext uri="{FF2B5EF4-FFF2-40B4-BE49-F238E27FC236}">
                <a16:creationId xmlns:a16="http://schemas.microsoft.com/office/drawing/2014/main" id="{CABA7984-2187-4B32-90B0-F03D13ED0070}"/>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id="{5CAD23ED-63F9-4294-AFA3-F6C88F368812}"/>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Hall of Fame</a:t>
            </a:r>
          </a:p>
        </p:txBody>
      </p:sp>
      <p:pic>
        <p:nvPicPr>
          <p:cNvPr id="12296" name="Picture 28" descr="C:\Users\John\Desktop\biy-site-staging-090909\images\build-it-yourself.gif">
            <a:extLst>
              <a:ext uri="{FF2B5EF4-FFF2-40B4-BE49-F238E27FC236}">
                <a16:creationId xmlns:a16="http://schemas.microsoft.com/office/drawing/2014/main" id="{510B3229-DD2B-422C-95AD-CCD22339D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This Candy Delivery Machine was built by Salvador from </a:t>
            </a:r>
            <a:r>
              <a:rPr lang="en-US" altLang="en-US" sz="1800" dirty="0" err="1">
                <a:solidFill>
                  <a:schemeClr val="tx1">
                    <a:lumMod val="75000"/>
                  </a:schemeClr>
                </a:solidFill>
                <a:latin typeface="Comic Sans MS" panose="030F0702030302020204" pitchFamily="66" charset="0"/>
                <a:cs typeface="Arial" panose="020B0604020202020204" pitchFamily="34" charset="0"/>
              </a:rPr>
              <a:t>Xalapa</a:t>
            </a:r>
            <a:r>
              <a:rPr lang="en-US" altLang="en-US" sz="1800" dirty="0">
                <a:solidFill>
                  <a:schemeClr val="tx1">
                    <a:lumMod val="75000"/>
                  </a:schemeClr>
                </a:solidFill>
                <a:latin typeface="Comic Sans MS" panose="030F0702030302020204" pitchFamily="66" charset="0"/>
                <a:cs typeface="Arial" panose="020B0604020202020204" pitchFamily="34" charset="0"/>
              </a:rPr>
              <a:t>, Mexico. Salvador added many cool critters along the spillway and his graffiti signs rock!</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hlinkClick r:id="rId5"/>
              </a:rPr>
              <a:t>Watch it in action.</a:t>
            </a:r>
            <a:endParaRPr lang="en-US" altLang="en-US" sz="1800" dirty="0">
              <a:solidFill>
                <a:schemeClr val="tx1">
                  <a:lumMod val="75000"/>
                </a:schemeClr>
              </a:solidFill>
              <a:latin typeface="Comic Sans MS" panose="030F0702030302020204" pitchFamily="66" charset="0"/>
              <a:cs typeface="Arial" panose="020B0604020202020204" pitchFamily="34" charset="0"/>
            </a:endParaRPr>
          </a:p>
        </p:txBody>
      </p:sp>
      <p:pic>
        <p:nvPicPr>
          <p:cNvPr id="10" name="Picture 2">
            <a:extLst>
              <a:ext uri="{FF2B5EF4-FFF2-40B4-BE49-F238E27FC236}">
                <a16:creationId xmlns:a16="http://schemas.microsoft.com/office/drawing/2014/main" id="{C3474AD8-0F75-4FCA-8841-9BE78A078B7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209" b="16041"/>
          <a:stretch/>
        </p:blipFill>
        <p:spPr bwMode="auto">
          <a:xfrm>
            <a:off x="457199" y="2885421"/>
            <a:ext cx="3720269" cy="175432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EC8D2DBB-A796-45A9-AE62-570691E8FD46}"/>
              </a:ext>
            </a:extLst>
          </p:cNvPr>
          <p:cNvSpPr>
            <a:spLocks noChangeArrowheads="1"/>
          </p:cNvSpPr>
          <p:nvPr/>
        </p:nvSpPr>
        <p:spPr bwMode="auto">
          <a:xfrm>
            <a:off x="4253669" y="2799251"/>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Ben's Candy Delivery Machine is masterfully built. It meets our rigorous quality assurance measure: 9 successes out of 10 tries.</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hlinkClick r:id="rId7"/>
              </a:rPr>
              <a:t>Watch it in action.</a:t>
            </a:r>
            <a:endParaRPr lang="en-US" altLang="en-US" sz="1800" dirty="0">
              <a:solidFill>
                <a:schemeClr val="tx1">
                  <a:lumMod val="75000"/>
                </a:schemeClr>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60301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C1F985-2B32-4A42-BA88-8C5C5DEA0E72}"/>
              </a:ext>
            </a:extLst>
          </p:cNvPr>
          <p:cNvPicPr>
            <a:picLocks noChangeAspect="1"/>
          </p:cNvPicPr>
          <p:nvPr/>
        </p:nvPicPr>
        <p:blipFill>
          <a:blip r:embed="rId3"/>
          <a:stretch>
            <a:fillRect/>
          </a:stretch>
        </p:blipFill>
        <p:spPr>
          <a:xfrm rot="5400000">
            <a:off x="1434060" y="1886817"/>
            <a:ext cx="1766546" cy="3720268"/>
          </a:xfrm>
          <a:prstGeom prst="rect">
            <a:avLst/>
          </a:prstGeom>
        </p:spPr>
      </p:pic>
      <p:pic>
        <p:nvPicPr>
          <p:cNvPr id="5122" name="Picture 2">
            <a:extLst>
              <a:ext uri="{FF2B5EF4-FFF2-40B4-BE49-F238E27FC236}">
                <a16:creationId xmlns:a16="http://schemas.microsoft.com/office/drawing/2014/main" id="{8BAFE557-57E5-407A-A874-13EC7387D5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46" r="2265"/>
          <a:stretch/>
        </p:blipFill>
        <p:spPr bwMode="auto">
          <a:xfrm>
            <a:off x="457199" y="775486"/>
            <a:ext cx="3720269" cy="1824186"/>
          </a:xfrm>
          <a:prstGeom prst="rect">
            <a:avLst/>
          </a:prstGeom>
          <a:noFill/>
          <a:extLst>
            <a:ext uri="{909E8E84-426E-40DD-AFC4-6F175D3DCCD1}">
              <a14:hiddenFill xmlns:a14="http://schemas.microsoft.com/office/drawing/2010/main">
                <a:solidFill>
                  <a:srgbClr val="FFFFFF"/>
                </a:solidFill>
              </a14:hiddenFill>
            </a:ext>
          </a:extLst>
        </p:spPr>
      </p:pic>
      <p:sp>
        <p:nvSpPr>
          <p:cNvPr id="12294" name="Line 4">
            <a:extLst>
              <a:ext uri="{FF2B5EF4-FFF2-40B4-BE49-F238E27FC236}">
                <a16:creationId xmlns:a16="http://schemas.microsoft.com/office/drawing/2014/main" id="{CABA7984-2187-4B32-90B0-F03D13ED0070}"/>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id="{5CAD23ED-63F9-4294-AFA3-F6C88F368812}"/>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Hall of Fame</a:t>
            </a:r>
          </a:p>
        </p:txBody>
      </p:sp>
      <p:pic>
        <p:nvPicPr>
          <p:cNvPr id="12296" name="Picture 28" descr="C:\Users\John\Desktop\biy-site-staging-090909\images\build-it-yourself.gif">
            <a:extLst>
              <a:ext uri="{FF2B5EF4-FFF2-40B4-BE49-F238E27FC236}">
                <a16:creationId xmlns:a16="http://schemas.microsoft.com/office/drawing/2014/main" id="{510B3229-DD2B-422C-95AD-CCD22339DA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Montserrat conquered the challenge ... build a spillway that makes a ball roll down the table in more than 30 seconds.</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hlinkClick r:id="rId6"/>
              </a:rPr>
              <a:t>Watch it in action.</a:t>
            </a:r>
            <a:endParaRPr lang="en-US" altLang="en-US" sz="1800" dirty="0">
              <a:solidFill>
                <a:schemeClr val="tx1">
                  <a:lumMod val="75000"/>
                </a:schemeClr>
              </a:solidFill>
              <a:latin typeface="Comic Sans MS" panose="030F0702030302020204" pitchFamily="66" charset="0"/>
              <a:cs typeface="Arial" panose="020B0604020202020204" pitchFamily="34" charset="0"/>
            </a:endParaRPr>
          </a:p>
        </p:txBody>
      </p:sp>
      <p:sp>
        <p:nvSpPr>
          <p:cNvPr id="12" name="Rectangle 3">
            <a:extLst>
              <a:ext uri="{FF2B5EF4-FFF2-40B4-BE49-F238E27FC236}">
                <a16:creationId xmlns:a16="http://schemas.microsoft.com/office/drawing/2014/main" id="{EC8D2DBB-A796-45A9-AE62-570691E8FD46}"/>
              </a:ext>
            </a:extLst>
          </p:cNvPr>
          <p:cNvSpPr>
            <a:spLocks noChangeArrowheads="1"/>
          </p:cNvSpPr>
          <p:nvPr/>
        </p:nvSpPr>
        <p:spPr bwMode="auto">
          <a:xfrm>
            <a:off x="4253669" y="2799251"/>
            <a:ext cx="4572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Sophia conquered the challenge ... build a spillway that makes a ball roll down the table in more than 30 seconds.</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hlinkClick r:id="rId7"/>
              </a:rPr>
              <a:t>Watch it in action.</a:t>
            </a:r>
            <a:endParaRPr lang="en-US" altLang="en-US" sz="1800" dirty="0">
              <a:solidFill>
                <a:schemeClr val="tx1">
                  <a:lumMod val="75000"/>
                </a:schemeClr>
              </a:solidFill>
              <a:latin typeface="Comic Sans MS" panose="030F0702030302020204" pitchFamily="66" charset="0"/>
              <a:cs typeface="Arial" panose="020B0604020202020204" pitchFamily="34" charset="0"/>
            </a:endParaRPr>
          </a:p>
        </p:txBody>
      </p:sp>
      <p:pic>
        <p:nvPicPr>
          <p:cNvPr id="8194" name="Picture 2">
            <a:extLst>
              <a:ext uri="{FF2B5EF4-FFF2-40B4-BE49-F238E27FC236}">
                <a16:creationId xmlns:a16="http://schemas.microsoft.com/office/drawing/2014/main" id="{04827816-DC49-4C0C-AC40-B04C4827F99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9286"/>
          <a:stretch/>
        </p:blipFill>
        <p:spPr bwMode="auto">
          <a:xfrm>
            <a:off x="457199" y="775486"/>
            <a:ext cx="3720269" cy="181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16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4">
            <a:extLst>
              <a:ext uri="{FF2B5EF4-FFF2-40B4-BE49-F238E27FC236}">
                <a16:creationId xmlns:a16="http://schemas.microsoft.com/office/drawing/2014/main" id="{9133C629-B2A3-489B-96F4-FB892772DC8F}"/>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4340" name="Picture 28" descr="C:\Users\John\Desktop\biy-site-staging-090909\images\build-it-yourself.gif">
            <a:extLst>
              <a:ext uri="{FF2B5EF4-FFF2-40B4-BE49-F238E27FC236}">
                <a16:creationId xmlns:a16="http://schemas.microsoft.com/office/drawing/2014/main" id="{88CF3008-0EF4-45F5-9FFB-7D3D52A9F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9">
            <a:extLst>
              <a:ext uri="{FF2B5EF4-FFF2-40B4-BE49-F238E27FC236}">
                <a16:creationId xmlns:a16="http://schemas.microsoft.com/office/drawing/2014/main" id="{8F0494E2-BF23-45B9-8271-2B2367F215BD}"/>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Hall of Fame Results:</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379" y="762000"/>
            <a:ext cx="2162221" cy="313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762000"/>
            <a:ext cx="1741961" cy="3950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662" y="762001"/>
            <a:ext cx="2256138" cy="3958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57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1845C2-D3C8-4CCD-B318-C0F0E8F0C44D}"/>
              </a:ext>
            </a:extLst>
          </p:cNvPr>
          <p:cNvPicPr>
            <a:picLocks noChangeAspect="1"/>
          </p:cNvPicPr>
          <p:nvPr/>
        </p:nvPicPr>
        <p:blipFill>
          <a:blip r:embed="rId3"/>
          <a:stretch>
            <a:fillRect/>
          </a:stretch>
        </p:blipFill>
        <p:spPr>
          <a:xfrm>
            <a:off x="685800" y="804120"/>
            <a:ext cx="3124200" cy="3570331"/>
          </a:xfrm>
          <a:prstGeom prst="rect">
            <a:avLst/>
          </a:prstGeom>
        </p:spPr>
      </p:pic>
      <p:sp>
        <p:nvSpPr>
          <p:cNvPr id="18434"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Break Mission Into Simple Parts</a:t>
            </a:r>
          </a:p>
        </p:txBody>
      </p:sp>
      <p:pic>
        <p:nvPicPr>
          <p:cNvPr id="18436"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Module: Bumpers</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Velocity equation:</a:t>
            </a:r>
          </a:p>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Velocity = distance / time</a:t>
            </a:r>
          </a:p>
        </p:txBody>
      </p:sp>
    </p:spTree>
    <p:extLst>
      <p:ext uri="{BB962C8B-B14F-4D97-AF65-F5344CB8AC3E}">
        <p14:creationId xmlns:p14="http://schemas.microsoft.com/office/powerpoint/2010/main" val="89690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 ">
            <a:extLst>
              <a:ext uri="{FF2B5EF4-FFF2-40B4-BE49-F238E27FC236}">
                <a16:creationId xmlns:a16="http://schemas.microsoft.com/office/drawing/2014/main" id="{DC7D690C-951D-4B78-A724-0292094DA0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62" r="22973"/>
          <a:stretch/>
        </p:blipFill>
        <p:spPr bwMode="auto">
          <a:xfrm>
            <a:off x="685800" y="802576"/>
            <a:ext cx="3124200" cy="3571875"/>
          </a:xfrm>
          <a:prstGeom prst="rect">
            <a:avLst/>
          </a:prstGeom>
          <a:noFill/>
          <a:extLst>
            <a:ext uri="{909E8E84-426E-40DD-AFC4-6F175D3DCCD1}">
              <a14:hiddenFill xmlns:a14="http://schemas.microsoft.com/office/drawing/2010/main">
                <a:solidFill>
                  <a:srgbClr val="FFFFFF"/>
                </a:solidFill>
              </a14:hiddenFill>
            </a:ext>
          </a:extLst>
        </p:spPr>
      </p:pic>
      <p:sp>
        <p:nvSpPr>
          <p:cNvPr id="18434"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Break Mission Into Simple Parts</a:t>
            </a:r>
          </a:p>
        </p:txBody>
      </p:sp>
      <p:pic>
        <p:nvPicPr>
          <p:cNvPr id="18436"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Module: Catapult</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Trajectory variables:</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Weight of projectile</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Length of arm</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Force pulling arm</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Angle of release </a:t>
            </a:r>
          </a:p>
        </p:txBody>
      </p:sp>
    </p:spTree>
    <p:extLst>
      <p:ext uri="{BB962C8B-B14F-4D97-AF65-F5344CB8AC3E}">
        <p14:creationId xmlns:p14="http://schemas.microsoft.com/office/powerpoint/2010/main" val="3464095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
            <a:extLst>
              <a:ext uri="{FF2B5EF4-FFF2-40B4-BE49-F238E27FC236}">
                <a16:creationId xmlns:a16="http://schemas.microsoft.com/office/drawing/2014/main" id="{45988EBA-ACBD-49A6-9BC8-FB5FD041B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02576"/>
            <a:ext cx="3124200" cy="3571875"/>
          </a:xfrm>
          <a:prstGeom prst="rect">
            <a:avLst/>
          </a:prstGeom>
          <a:noFill/>
          <a:extLst>
            <a:ext uri="{909E8E84-426E-40DD-AFC4-6F175D3DCCD1}">
              <a14:hiddenFill xmlns:a14="http://schemas.microsoft.com/office/drawing/2010/main">
                <a:solidFill>
                  <a:srgbClr val="FFFFFF"/>
                </a:solidFill>
              </a14:hiddenFill>
            </a:ext>
          </a:extLst>
        </p:spPr>
      </p:pic>
      <p:sp>
        <p:nvSpPr>
          <p:cNvPr id="18434" name="Line 4">
            <a:extLst>
              <a:ext uri="{FF2B5EF4-FFF2-40B4-BE49-F238E27FC236}">
                <a16:creationId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Break Mission Into Simple Parts</a:t>
            </a:r>
          </a:p>
        </p:txBody>
      </p:sp>
      <p:pic>
        <p:nvPicPr>
          <p:cNvPr id="18436" name="Picture 28" descr="C:\Users\John\Desktop\biy-site-staging-090909\images\build-it-yourself.gif">
            <a:extLst>
              <a:ext uri="{FF2B5EF4-FFF2-40B4-BE49-F238E27FC236}">
                <a16:creationId xmlns:a16="http://schemas.microsoft.com/office/drawing/2014/main" id="{4D05975A-E5FB-447A-B536-835697F67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Module: Coin Spill Way</a:t>
            </a:r>
          </a:p>
        </p:txBody>
      </p:sp>
    </p:spTree>
    <p:extLst>
      <p:ext uri="{BB962C8B-B14F-4D97-AF65-F5344CB8AC3E}">
        <p14:creationId xmlns:p14="http://schemas.microsoft.com/office/powerpoint/2010/main" val="1077847829"/>
      </p:ext>
    </p:extLst>
  </p:cSld>
  <p:clrMapOvr>
    <a:masterClrMapping/>
  </p:clrMapOvr>
</p:sld>
</file>

<file path=ppt/theme/theme1.xml><?xml version="1.0" encoding="utf-8"?>
<a:theme xmlns:a="http://schemas.openxmlformats.org/drawingml/2006/main" name="Default Design">
  <a:themeElements>
    <a:clrScheme name="Default Design 9">
      <a:dk1>
        <a:srgbClr val="5F5F5F"/>
      </a:dk1>
      <a:lt1>
        <a:srgbClr val="FFFFFF"/>
      </a:lt1>
      <a:dk2>
        <a:srgbClr val="5F5F5F"/>
      </a:dk2>
      <a:lt2>
        <a:srgbClr val="B2B2B2"/>
      </a:lt2>
      <a:accent1>
        <a:srgbClr val="C0C0C0"/>
      </a:accent1>
      <a:accent2>
        <a:srgbClr val="3333CC"/>
      </a:accent2>
      <a:accent3>
        <a:srgbClr val="FFFFFF"/>
      </a:accent3>
      <a:accent4>
        <a:srgbClr val="505050"/>
      </a:accent4>
      <a:accent5>
        <a:srgbClr val="DCDCDC"/>
      </a:accent5>
      <a:accent6>
        <a:srgbClr val="2D2DB9"/>
      </a:accent6>
      <a:hlink>
        <a:srgbClr val="0033CC"/>
      </a:hlink>
      <a:folHlink>
        <a:srgbClr val="80008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5F5F5F"/>
        </a:dk1>
        <a:lt1>
          <a:srgbClr val="FFFFFF"/>
        </a:lt1>
        <a:dk2>
          <a:srgbClr val="5F5F5F"/>
        </a:dk2>
        <a:lt2>
          <a:srgbClr val="B2B2B2"/>
        </a:lt2>
        <a:accent1>
          <a:srgbClr val="C0C0C0"/>
        </a:accent1>
        <a:accent2>
          <a:srgbClr val="3333CC"/>
        </a:accent2>
        <a:accent3>
          <a:srgbClr val="FFFFFF"/>
        </a:accent3>
        <a:accent4>
          <a:srgbClr val="505050"/>
        </a:accent4>
        <a:accent5>
          <a:srgbClr val="DCDCDC"/>
        </a:accent5>
        <a:accent6>
          <a:srgbClr val="2D2DB9"/>
        </a:accent6>
        <a:hlink>
          <a:srgbClr val="0033CC"/>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23198</TotalTime>
  <Words>1989</Words>
  <Application>Microsoft Office PowerPoint</Application>
  <PresentationFormat>On-screen Show (16:9)</PresentationFormat>
  <Paragraphs>400</Paragraphs>
  <Slides>32</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Aptos</vt:lpstr>
      <vt:lpstr>Aptos Display</vt:lpstr>
      <vt:lpstr>Arial</vt:lpstr>
      <vt:lpstr>Arial Black</vt:lpstr>
      <vt:lpstr>Calibri</vt:lpstr>
      <vt:lpstr>Comic Sans MS</vt:lpstr>
      <vt:lpstr>Impact</vt:lpstr>
      <vt:lpstr>Times New Roman</vt:lpstr>
      <vt:lpstr>Default Design</vt:lpstr>
      <vt:lpstr>Office Theme</vt:lpstr>
      <vt:lpstr>Chain Reaction Contraptions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Build-It-Yourself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Galinato</dc:creator>
  <cp:lastModifiedBy>John Galinato</cp:lastModifiedBy>
  <cp:revision>105</cp:revision>
  <dcterms:created xsi:type="dcterms:W3CDTF">2012-01-21T20:41:34Z</dcterms:created>
  <dcterms:modified xsi:type="dcterms:W3CDTF">2024-10-05T11:47:34Z</dcterms:modified>
</cp:coreProperties>
</file>