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7" r:id="rId5"/>
    <p:sldId id="262" r:id="rId6"/>
    <p:sldId id="261" r:id="rId7"/>
    <p:sldId id="258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32251-4B96-CC4C-A8F3-949B851773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E4B35D-3801-A64F-A7CE-002586455B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AE1A9-4D86-D44C-BFA2-07716C212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0B2BB-B831-EA49-B1B0-8079AE9C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827CE-0D90-D74D-8448-379BB91AA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026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8F78F-7863-BB41-B9D6-20D32A03F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B4518C-8789-134D-BE87-BBECB3DF34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B4F00-C16E-544A-9164-9523725A6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92683-AB02-CF45-B9C0-E511C0D7A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98759-6A2F-E446-9B41-797CCA7C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9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C4975E-0483-6648-97A0-383ED4FC8B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4D5558-593E-3D43-8685-D65FDB1954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482D2-50C2-0B4B-BD05-9B5BB8C00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F7296-C636-EF45-AF17-D25B77DB9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0C596-F306-954B-980B-94317B37D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05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BCE56-6775-F64F-B465-C4A70FEB8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EF70A-2EC5-0549-AA4F-94B8DBB9B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CB0DA-1B62-1843-9020-F7CD55FDE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579FC-9F67-B543-970A-47498582C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8BFC7-036C-6242-987E-46F5468D1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72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D5E68-80E6-8645-B2FC-6BB3ED7B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12513-BB09-B94E-AA9F-2C7042815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79894-1E62-E746-9F76-3AB62A426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107C4-ED83-BF42-A855-A85B8A4E0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C3BD8-362B-6644-8F5B-9D05EBB04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2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95012-3E0A-554C-8281-12E1F9D6F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21DA2-23CF-404C-9DDE-513953370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396BB6-59BF-6042-93BB-34DCB18C5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7B4B30-7A29-1741-8182-6E96D7096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0F76C-DC7B-1543-8E6D-EB2BFC1A1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614FD-7056-C94C-B850-F1598AADB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34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5475A-B7C5-1A4E-90FC-CAE9ED378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6A4-20B7-D749-A7EE-F9248C749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E9136-808D-154C-993D-9CD06633D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32D484-EF2F-5E40-BCB6-FC5686DE77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9ACD92-7E79-1D40-A37C-4B8F80FC7E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46D0AA-0986-F940-879F-8813ABA0E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9C3BC5-99B3-7744-BB7B-D657C771B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C6707-C1A8-0E4E-B522-4CC058D85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C4FD1-EA37-9149-949C-D37162EAC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4A033E-D999-C54B-8BDC-F24A87CAB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C2FDF2-FE82-8E42-A20B-79F1D04F5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73462E-1B7E-5548-85EE-440AB660D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43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598F0D-6743-254E-8078-2119FCFF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55AAE8-8CBC-5B44-A2EA-32E7C4851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5646F-7BD4-B548-BE61-3C447F135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4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4F6CE-2E6F-1E42-AAE1-10A8FEEBA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AD7A-0A1B-1648-9CBD-5C3CE19F3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42EFE4-496C-C145-834C-32785132A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2145A-570A-3946-8DA4-44D9F7A67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51CFAF-4945-3C44-A036-BDF99E80D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13483-0884-0947-80F2-DA3D2F461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731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E7C2A-17AB-2745-A9C2-2770348E8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81C5D7-98EA-864F-87A1-4F9994CAF8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59D34-4A3F-694E-ABC9-E376D9629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A12A3-487E-F34B-AB01-430896B2F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B901B-6230-FC40-8CFE-A6114F112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0197FD-9488-FD4B-9A37-0DB302918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519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10A942-6FF1-2F45-90B3-270D87A4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04CBA9-5191-3746-B620-6ED4D82D7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79E9D-77E5-EE47-9440-01758FA4A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A680F-4BFB-614D-8159-DCE878E4FCB0}" type="datetimeFigureOut">
              <a:rPr lang="en-US" smtClean="0"/>
              <a:t>3/13/2021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78477-4256-8A4E-9B62-8181321BB5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440DA-D35E-5845-8AF3-A17239802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6F78E-B752-294F-8817-6D6F793AC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8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D35D23-9C2D-3048-9F40-587ECF6D03BF}"/>
              </a:ext>
            </a:extLst>
          </p:cNvPr>
          <p:cNvSpPr txBox="1"/>
          <p:nvPr/>
        </p:nvSpPr>
        <p:spPr>
          <a:xfrm>
            <a:off x="3090965" y="498474"/>
            <a:ext cx="4751286" cy="110799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6600"/>
              <a:t>Digital-music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384099-963F-974A-9791-011865C5308E}"/>
              </a:ext>
            </a:extLst>
          </p:cNvPr>
          <p:cNvSpPr txBox="1"/>
          <p:nvPr/>
        </p:nvSpPr>
        <p:spPr>
          <a:xfrm>
            <a:off x="4943475" y="1689100"/>
            <a:ext cx="1828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  <a:p>
            <a:pPr algn="l"/>
            <a:r>
              <a:rPr lang="en-US" sz="2000"/>
              <a:t>Norman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D0DA832-B0ED-5A4A-9059-BDDB4CF8A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25" y="3061739"/>
            <a:ext cx="5492750" cy="31735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6490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FFAE42-B365-454F-84F1-BA8957DA0ED1}"/>
              </a:ext>
            </a:extLst>
          </p:cNvPr>
          <p:cNvSpPr txBox="1"/>
          <p:nvPr/>
        </p:nvSpPr>
        <p:spPr>
          <a:xfrm>
            <a:off x="3308349" y="333375"/>
            <a:ext cx="45259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>
                <a:solidFill>
                  <a:srgbClr val="FFC000"/>
                </a:solidFill>
                <a:latin typeface="Broadway" panose="02000000000000000000" pitchFamily="2" charset="0"/>
                <a:ea typeface="Broadway" panose="02000000000000000000" pitchFamily="2" charset="0"/>
              </a:rPr>
              <a:t>Three componets of a music video</a:t>
            </a:r>
          </a:p>
          <a:p>
            <a:pPr algn="l"/>
            <a:endParaRPr lang="en-US" sz="3600">
              <a:solidFill>
                <a:srgbClr val="FFC000"/>
              </a:solidFill>
              <a:latin typeface="Broadway" panose="02000000000000000000" pitchFamily="2" charset="0"/>
              <a:ea typeface="Broadway" panose="02000000000000000000" pitchFamily="2" charset="0"/>
            </a:endParaRPr>
          </a:p>
          <a:p>
            <a:pPr algn="l"/>
            <a:endParaRPr lang="en-US" sz="3600">
              <a:solidFill>
                <a:srgbClr val="FFC000"/>
              </a:solidFill>
              <a:latin typeface="Broadway" panose="02000000000000000000" pitchFamily="2" charset="0"/>
              <a:ea typeface="Broadway" panose="02000000000000000000" pitchFamily="2" charset="0"/>
            </a:endParaRPr>
          </a:p>
          <a:p>
            <a:pPr algn="l"/>
            <a:endParaRPr lang="en-US" sz="3600">
              <a:latin typeface="Broadway" panose="02000000000000000000" pitchFamily="2" charset="0"/>
              <a:ea typeface="Broadway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DB5ACA-E6BF-3E49-BC8C-F5F0F87EC62E}"/>
              </a:ext>
            </a:extLst>
          </p:cNvPr>
          <p:cNvSpPr txBox="1"/>
          <p:nvPr/>
        </p:nvSpPr>
        <p:spPr>
          <a:xfrm>
            <a:off x="3467099" y="2738437"/>
            <a:ext cx="42799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AutoNum type="arabicPeriod"/>
            </a:pPr>
            <a:r>
              <a:rPr lang="en-US" sz="2800">
                <a:latin typeface="Berlin Sans FB Demi" panose="02000000000000000000" pitchFamily="2" charset="0"/>
                <a:ea typeface="Berlin Sans FB Demi" panose="02000000000000000000" pitchFamily="2" charset="0"/>
              </a:rPr>
              <a:t>Lyrics</a:t>
            </a:r>
          </a:p>
          <a:p>
            <a:pPr marL="342900" indent="-342900" algn="l">
              <a:buAutoNum type="arabicPeriod"/>
            </a:pPr>
            <a:r>
              <a:rPr lang="en-US" sz="2800">
                <a:latin typeface="Berlin Sans FB Demi" panose="02000000000000000000" pitchFamily="2" charset="0"/>
                <a:ea typeface="Berlin Sans FB Demi" panose="02000000000000000000" pitchFamily="2" charset="0"/>
              </a:rPr>
              <a:t>music-melody-rythem</a:t>
            </a:r>
          </a:p>
          <a:p>
            <a:pPr marL="342900" indent="-342900" algn="l">
              <a:buAutoNum type="arabicPeriod"/>
            </a:pPr>
            <a:r>
              <a:rPr lang="en-US" sz="2800">
                <a:latin typeface="Berlin Sans FB Demi" panose="02000000000000000000" pitchFamily="2" charset="0"/>
                <a:ea typeface="Berlin Sans FB Demi" panose="02000000000000000000" pitchFamily="2" charset="0"/>
              </a:rPr>
              <a:t>graphics</a:t>
            </a:r>
          </a:p>
        </p:txBody>
      </p:sp>
    </p:spTree>
    <p:extLst>
      <p:ext uri="{BB962C8B-B14F-4D97-AF65-F5344CB8AC3E}">
        <p14:creationId xmlns:p14="http://schemas.microsoft.com/office/powerpoint/2010/main" val="31431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219956-1643-CB48-A3D9-90553B88096C}"/>
              </a:ext>
            </a:extLst>
          </p:cNvPr>
          <p:cNvSpPr txBox="1"/>
          <p:nvPr/>
        </p:nvSpPr>
        <p:spPr>
          <a:xfrm>
            <a:off x="4387850" y="4826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>
                <a:latin typeface="Aharoni" panose="02010803020104030203" pitchFamily="2" charset="-79"/>
                <a:cs typeface="Aharoni" panose="02010803020104030203" pitchFamily="2" charset="-79"/>
              </a:rPr>
              <a:t>Lyrics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EAD554B-7D53-5947-8587-8599BF7FF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974842"/>
              </p:ext>
            </p:extLst>
          </p:nvPr>
        </p:nvGraphicFramePr>
        <p:xfrm>
          <a:off x="1016000" y="1854729"/>
          <a:ext cx="8127999" cy="1718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0264537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9547897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67069256"/>
                    </a:ext>
                  </a:extLst>
                </a:gridCol>
              </a:tblGrid>
              <a:tr h="429507">
                <a:tc>
                  <a:txBody>
                    <a:bodyPr/>
                    <a:lstStyle/>
                    <a:p>
                      <a:r>
                        <a:rPr lang="en-US"/>
                        <a:t>Lego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Build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Inspire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014602"/>
                  </a:ext>
                </a:extLst>
              </a:tr>
              <a:tr h="429507">
                <a:tc>
                  <a:txBody>
                    <a:bodyPr/>
                    <a:lstStyle/>
                    <a:p>
                      <a:r>
                        <a:rPr lang="en-US"/>
                        <a:t>Letsgo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filled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926798"/>
                  </a:ext>
                </a:extLst>
              </a:tr>
              <a:tr h="429507">
                <a:tc>
                  <a:txBody>
                    <a:bodyPr/>
                    <a:lstStyle/>
                    <a:p>
                      <a:r>
                        <a:rPr lang="en-US"/>
                        <a:t>echo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chill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require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393184"/>
                  </a:ext>
                </a:extLst>
              </a:tr>
              <a:tr h="429507">
                <a:tc>
                  <a:txBody>
                    <a:bodyPr/>
                    <a:lstStyle/>
                    <a:p>
                      <a:r>
                        <a:rPr lang="en-US"/>
                        <a:t>demo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skilled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625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924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24CF9CC-4EF0-1648-8B96-BB41EB786430}"/>
              </a:ext>
            </a:extLst>
          </p:cNvPr>
          <p:cNvGrpSpPr/>
          <p:nvPr/>
        </p:nvGrpSpPr>
        <p:grpSpPr>
          <a:xfrm>
            <a:off x="1357310" y="890301"/>
            <a:ext cx="6262690" cy="5311130"/>
            <a:chOff x="1357310" y="167769"/>
            <a:chExt cx="6262690" cy="603366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6DBC638-B2FC-684C-A49E-2E03B15C5765}"/>
                </a:ext>
              </a:extLst>
            </p:cNvPr>
            <p:cNvSpPr txBox="1"/>
            <p:nvPr/>
          </p:nvSpPr>
          <p:spPr>
            <a:xfrm rot="10800000" flipV="1">
              <a:off x="1357310" y="629435"/>
              <a:ext cx="538162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>
                  <a:solidFill>
                    <a:srgbClr val="FF0000"/>
                  </a:solidFill>
                </a:rPr>
                <a:t>Are you tired of bland, boring, repetitive music?  Would you rather create something groundbreaking, far out that rings your bells, tickles your fancy, flips your jacks?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C71A1C6-C3CB-A044-845C-EDA40D2A7049}"/>
                </a:ext>
              </a:extLst>
            </p:cNvPr>
            <p:cNvSpPr txBox="1"/>
            <p:nvPr/>
          </p:nvSpPr>
          <p:spPr>
            <a:xfrm>
              <a:off x="1420809" y="4262439"/>
              <a:ext cx="583406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>
                  <a:solidFill>
                    <a:srgbClr val="00B050"/>
                  </a:solidFill>
                </a:rPr>
                <a:t>Today, with the invention of music mixing software, mash-up music is IN! Your mission is to use Audacity and create your own mash-up tune that will become the next number one hit on the billboard charts.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C2A7F4-C6D5-BC44-B2F3-51769DBFEB86}"/>
                </a:ext>
              </a:extLst>
            </p:cNvPr>
            <p:cNvSpPr txBox="1"/>
            <p:nvPr/>
          </p:nvSpPr>
          <p:spPr>
            <a:xfrm>
              <a:off x="1420809" y="167769"/>
              <a:ext cx="1828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/>
                <a:t>Problem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1B557BC-EB88-DF41-ACD3-2BC9C1542527}"/>
                </a:ext>
              </a:extLst>
            </p:cNvPr>
            <p:cNvSpPr txBox="1"/>
            <p:nvPr/>
          </p:nvSpPr>
          <p:spPr>
            <a:xfrm>
              <a:off x="1524000" y="3776146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/>
                <a:t>Mission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8543892-DED8-B648-A0C4-9D2D1270F30F}"/>
              </a:ext>
            </a:extLst>
          </p:cNvPr>
          <p:cNvSpPr txBox="1"/>
          <p:nvPr/>
        </p:nvSpPr>
        <p:spPr>
          <a:xfrm>
            <a:off x="2846393" y="30552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>
                <a:latin typeface="Aharoni" panose="02000000000000000000" pitchFamily="2" charset="0"/>
                <a:ea typeface="Aharoni" panose="02000000000000000000" pitchFamily="2" charset="0"/>
              </a:rPr>
              <a:t>Main idea</a:t>
            </a:r>
          </a:p>
        </p:txBody>
      </p:sp>
    </p:spTree>
    <p:extLst>
      <p:ext uri="{BB962C8B-B14F-4D97-AF65-F5344CB8AC3E}">
        <p14:creationId xmlns:p14="http://schemas.microsoft.com/office/powerpoint/2010/main" val="681437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73BF731-6278-8546-8186-F112419AB6E9}"/>
              </a:ext>
            </a:extLst>
          </p:cNvPr>
          <p:cNvGrpSpPr/>
          <p:nvPr/>
        </p:nvGrpSpPr>
        <p:grpSpPr>
          <a:xfrm>
            <a:off x="1420809" y="890301"/>
            <a:ext cx="6199191" cy="4435328"/>
            <a:chOff x="1420809" y="167769"/>
            <a:chExt cx="6199191" cy="503871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8802915-7729-394E-8D15-DF0670815198}"/>
                </a:ext>
              </a:extLst>
            </p:cNvPr>
            <p:cNvSpPr txBox="1"/>
            <p:nvPr/>
          </p:nvSpPr>
          <p:spPr>
            <a:xfrm rot="10800000" flipV="1">
              <a:off x="1420809" y="654062"/>
              <a:ext cx="5381628" cy="944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>
                  <a:solidFill>
                    <a:srgbClr val="FF0000"/>
                  </a:solidFill>
                </a:rPr>
                <a:t>When we build with Lego we need to brainstorm ideas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A8EB914-9EB5-C842-9C3B-61A2259E0D92}"/>
                </a:ext>
              </a:extLst>
            </p:cNvPr>
            <p:cNvSpPr txBox="1"/>
            <p:nvPr/>
          </p:nvSpPr>
          <p:spPr>
            <a:xfrm>
              <a:off x="1420809" y="4262439"/>
              <a:ext cx="5834065" cy="944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>
                  <a:solidFill>
                    <a:srgbClr val="00B050"/>
                  </a:solidFill>
                </a:rPr>
                <a:t>Design a music video to inspire people to build Lego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835D284-7906-BA44-95E2-9AB82A935311}"/>
                </a:ext>
              </a:extLst>
            </p:cNvPr>
            <p:cNvSpPr txBox="1"/>
            <p:nvPr/>
          </p:nvSpPr>
          <p:spPr>
            <a:xfrm>
              <a:off x="1420809" y="167769"/>
              <a:ext cx="1828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/>
                <a:t>Problem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729B83-3B95-044D-9BF5-85BAD5CE9437}"/>
                </a:ext>
              </a:extLst>
            </p:cNvPr>
            <p:cNvSpPr txBox="1"/>
            <p:nvPr/>
          </p:nvSpPr>
          <p:spPr>
            <a:xfrm>
              <a:off x="1524000" y="3776146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/>
                <a:t>Mission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14D7C37-F2CF-FF4E-A250-C47BB58E7643}"/>
              </a:ext>
            </a:extLst>
          </p:cNvPr>
          <p:cNvSpPr txBox="1"/>
          <p:nvPr/>
        </p:nvSpPr>
        <p:spPr>
          <a:xfrm>
            <a:off x="1797048" y="71796"/>
            <a:ext cx="4502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>
                <a:latin typeface="Aharoni" panose="02000000000000000000" pitchFamily="2" charset="0"/>
                <a:ea typeface="Aharoni" panose="02000000000000000000" pitchFamily="2" charset="0"/>
              </a:rPr>
              <a:t>Music video message</a:t>
            </a:r>
          </a:p>
        </p:txBody>
      </p:sp>
    </p:spTree>
    <p:extLst>
      <p:ext uri="{BB962C8B-B14F-4D97-AF65-F5344CB8AC3E}">
        <p14:creationId xmlns:p14="http://schemas.microsoft.com/office/powerpoint/2010/main" val="1469829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43CBD9-4F57-374D-B1F1-3B3745347BD0}"/>
              </a:ext>
            </a:extLst>
          </p:cNvPr>
          <p:cNvSpPr txBox="1"/>
          <p:nvPr/>
        </p:nvSpPr>
        <p:spPr>
          <a:xfrm>
            <a:off x="720724" y="523875"/>
            <a:ext cx="55022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/>
              <a:t>My favorite artist is AJR I like AJR becouse the graphics inspire me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EF7AE61B-6B88-044E-A92E-E39DA6A0E1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0" t="2029" r="-959" b="-2029"/>
          <a:stretch/>
        </p:blipFill>
        <p:spPr>
          <a:xfrm>
            <a:off x="5349875" y="2770187"/>
            <a:ext cx="6340990" cy="417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428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AE9EC6-299D-CC46-A3E3-EC19873BC4D1}"/>
              </a:ext>
            </a:extLst>
          </p:cNvPr>
          <p:cNvSpPr txBox="1"/>
          <p:nvPr/>
        </p:nvSpPr>
        <p:spPr>
          <a:xfrm>
            <a:off x="4395788" y="292101"/>
            <a:ext cx="6272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>
                <a:solidFill>
                  <a:srgbClr val="FFC000"/>
                </a:solidFill>
              </a:rPr>
              <a:t>reserch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68F7F0-7F75-7D4F-9FC1-86AC7CD358EA}"/>
              </a:ext>
            </a:extLst>
          </p:cNvPr>
          <p:cNvSpPr txBox="1"/>
          <p:nvPr/>
        </p:nvSpPr>
        <p:spPr>
          <a:xfrm>
            <a:off x="466725" y="5429716"/>
            <a:ext cx="302577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/>
              <a:t>Why is Steinway &amp; Sons Model D piano so expesive?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FD414F-77CA-EC45-AE58-49ACEF7AFB07}"/>
              </a:ext>
            </a:extLst>
          </p:cNvPr>
          <p:cNvSpPr txBox="1"/>
          <p:nvPr/>
        </p:nvSpPr>
        <p:spPr>
          <a:xfrm>
            <a:off x="601663" y="1484511"/>
            <a:ext cx="2692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/>
              <a:t>What is the most expesive piano in the world?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691FA-DDC9-AA4A-912B-AEC0B36EE61A}"/>
              </a:ext>
            </a:extLst>
          </p:cNvPr>
          <p:cNvSpPr txBox="1"/>
          <p:nvPr/>
        </p:nvSpPr>
        <p:spPr>
          <a:xfrm>
            <a:off x="601663" y="3429000"/>
            <a:ext cx="200183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/>
              <a:t>Who is the creater of the piano?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EF9D4C-F5DB-0442-B1C1-DF611BC21191}"/>
              </a:ext>
            </a:extLst>
          </p:cNvPr>
          <p:cNvSpPr txBox="1"/>
          <p:nvPr/>
        </p:nvSpPr>
        <p:spPr>
          <a:xfrm>
            <a:off x="3321883" y="1607137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/>
              <a:t>=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0729E1-05FF-D644-B991-B6D1B17694A7}"/>
              </a:ext>
            </a:extLst>
          </p:cNvPr>
          <p:cNvSpPr txBox="1"/>
          <p:nvPr/>
        </p:nvSpPr>
        <p:spPr>
          <a:xfrm>
            <a:off x="2674937" y="3571337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/>
              <a:t>=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77DDA7-E15E-EF48-9AA0-35113AB1BF2A}"/>
              </a:ext>
            </a:extLst>
          </p:cNvPr>
          <p:cNvSpPr txBox="1"/>
          <p:nvPr/>
        </p:nvSpPr>
        <p:spPr>
          <a:xfrm>
            <a:off x="3762375" y="1339960"/>
            <a:ext cx="8094663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CA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Steinway Alma Tadema</a:t>
            </a:r>
          </a:p>
          <a:p>
            <a:r>
              <a:rPr lang="en-CA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2002 White House Christmas card features this piano. The world's most expensive </a:t>
            </a:r>
            <a:r>
              <a:rPr lang="en-CA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grand piano</a:t>
            </a:r>
            <a:r>
              <a:rPr lang="en-CA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sold at auction is a specially designed D-274 named </a:t>
            </a:r>
            <a:r>
              <a:rPr lang="en-CA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Steinway Alma</a:t>
            </a:r>
            <a:r>
              <a:rPr lang="en-CA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Tadema; it sold for $1.2 million in 1997 at Christie's in London, breaking </a:t>
            </a:r>
            <a:r>
              <a:rPr lang="en-CA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Steinway's</a:t>
            </a:r>
            <a:r>
              <a:rPr lang="en-CA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own 1997 price record of $390,000.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22B785-AB7E-FF4F-93D6-0064317C11F1}"/>
              </a:ext>
            </a:extLst>
          </p:cNvPr>
          <p:cNvSpPr txBox="1"/>
          <p:nvPr/>
        </p:nvSpPr>
        <p:spPr>
          <a:xfrm>
            <a:off x="3103563" y="3096428"/>
            <a:ext cx="6096000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first true piano was invented almost entirely by one man—</a:t>
            </a:r>
            <a:r>
              <a:rPr lang="en-GB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Bartolomeo Cristofori</a:t>
            </a:r>
            <a:r>
              <a:rPr lang="en-GB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(1655–1731) of Padua, who had been appointed in 1688 to the Florentine court of Grand Prince Ferdinando de' Medici to care for its harpsichords and eventually for its entire collection of musical instruments.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57AB47-1526-664E-94F9-F6C404458555}"/>
              </a:ext>
            </a:extLst>
          </p:cNvPr>
          <p:cNvSpPr txBox="1"/>
          <p:nvPr/>
        </p:nvSpPr>
        <p:spPr>
          <a:xfrm>
            <a:off x="3571031" y="556821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/>
              <a:t>=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353370-8E32-A14C-8581-448A70961AC4}"/>
              </a:ext>
            </a:extLst>
          </p:cNvPr>
          <p:cNvSpPr txBox="1"/>
          <p:nvPr/>
        </p:nvSpPr>
        <p:spPr>
          <a:xfrm>
            <a:off x="3898056" y="5068937"/>
            <a:ext cx="609292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Even in the used market, </a:t>
            </a:r>
            <a:r>
              <a:rPr lang="en-GB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Steinways</a:t>
            </a:r>
            <a:r>
              <a:rPr lang="en-GB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cost </a:t>
            </a:r>
            <a:r>
              <a:rPr lang="en-GB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more</a:t>
            </a:r>
            <a:r>
              <a:rPr lang="en-GB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than any other top-tier </a:t>
            </a:r>
            <a:r>
              <a:rPr lang="en-GB" b="1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piano</a:t>
            </a:r>
            <a:r>
              <a:rPr lang="en-GB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It is partially because of the name. Also, the quality, the workmanship, and the materials are all top-notch.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6DFF5A-1530-DD4F-A55F-E540C4B8DEBE}"/>
              </a:ext>
            </a:extLst>
          </p:cNvPr>
          <p:cNvSpPr txBox="1"/>
          <p:nvPr/>
        </p:nvSpPr>
        <p:spPr>
          <a:xfrm>
            <a:off x="474662" y="4054250"/>
            <a:ext cx="2001838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617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3B29F2-D694-AF4F-BAD7-9760659B4E8D}"/>
              </a:ext>
            </a:extLst>
          </p:cNvPr>
          <p:cNvSpPr txBox="1"/>
          <p:nvPr/>
        </p:nvSpPr>
        <p:spPr>
          <a:xfrm>
            <a:off x="256382" y="2428642"/>
            <a:ext cx="2692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/>
              <a:t>What is the most expesive piano in the world?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4631C3-2D50-8344-AF0B-459013B40D4D}"/>
              </a:ext>
            </a:extLst>
          </p:cNvPr>
          <p:cNvSpPr txBox="1"/>
          <p:nvPr/>
        </p:nvSpPr>
        <p:spPr>
          <a:xfrm>
            <a:off x="601663" y="3429000"/>
            <a:ext cx="200183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/>
              <a:t>Who is the creater of the piano?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41760-6DFD-114C-AF34-EF74EECAF507}"/>
              </a:ext>
            </a:extLst>
          </p:cNvPr>
          <p:cNvSpPr txBox="1"/>
          <p:nvPr/>
        </p:nvSpPr>
        <p:spPr>
          <a:xfrm>
            <a:off x="466725" y="5429716"/>
            <a:ext cx="302577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/>
              <a:t>Why is Steinway &amp; Sons Model D piano so expesive?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A50DB-BF25-D746-8AED-15D0ECC7D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6605" y="4127582"/>
            <a:ext cx="2604268" cy="26042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CA61F8-2D56-424C-9AEB-F53B8280F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1380" y="3123206"/>
            <a:ext cx="2325687" cy="20960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82AF3C-ABD6-AD46-ADD4-C2BDBE1161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9044" y="1805923"/>
            <a:ext cx="2909455" cy="1953491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FA7CD10-C2EA-3045-BDEB-011DAEA9873A}"/>
              </a:ext>
            </a:extLst>
          </p:cNvPr>
          <p:cNvCxnSpPr>
            <a:cxnSpLocks/>
            <a:stCxn id="3" idx="3"/>
            <a:endCxn id="14" idx="1"/>
          </p:cNvCxnSpPr>
          <p:nvPr/>
        </p:nvCxnSpPr>
        <p:spPr>
          <a:xfrm>
            <a:off x="2948782" y="2751808"/>
            <a:ext cx="3730262" cy="308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19E2814-1068-1741-9097-CABD7EEEAAC4}"/>
              </a:ext>
            </a:extLst>
          </p:cNvPr>
          <p:cNvCxnSpPr>
            <a:cxnSpLocks/>
            <a:stCxn id="7" idx="3"/>
            <a:endCxn id="9" idx="1"/>
          </p:cNvCxnSpPr>
          <p:nvPr/>
        </p:nvCxnSpPr>
        <p:spPr>
          <a:xfrm flipV="1">
            <a:off x="3492500" y="5429716"/>
            <a:ext cx="3444105" cy="323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F0475DF-8A1C-4341-9D6F-104E704E53E4}"/>
              </a:ext>
            </a:extLst>
          </p:cNvPr>
          <p:cNvCxnSpPr>
            <a:cxnSpLocks/>
            <a:stCxn id="5" idx="3"/>
            <a:endCxn id="11" idx="1"/>
          </p:cNvCxnSpPr>
          <p:nvPr/>
        </p:nvCxnSpPr>
        <p:spPr>
          <a:xfrm>
            <a:off x="2603501" y="3752166"/>
            <a:ext cx="1507879" cy="419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1407559-94D9-254B-AA23-882E6B1CBF0C}"/>
              </a:ext>
            </a:extLst>
          </p:cNvPr>
          <p:cNvSpPr txBox="1"/>
          <p:nvPr/>
        </p:nvSpPr>
        <p:spPr>
          <a:xfrm>
            <a:off x="4037969" y="243387"/>
            <a:ext cx="47981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800"/>
              <a:t>images</a:t>
            </a:r>
          </a:p>
        </p:txBody>
      </p:sp>
    </p:spTree>
    <p:extLst>
      <p:ext uri="{BB962C8B-B14F-4D97-AF65-F5344CB8AC3E}">
        <p14:creationId xmlns:p14="http://schemas.microsoft.com/office/powerpoint/2010/main" val="4293407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142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347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Aharoni</vt:lpstr>
      <vt:lpstr>Arial</vt:lpstr>
      <vt:lpstr>Arial</vt:lpstr>
      <vt:lpstr>Berlin Sans FB Demi</vt:lpstr>
      <vt:lpstr>Broadway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 Cao</dc:creator>
  <cp:lastModifiedBy>john galinato</cp:lastModifiedBy>
  <cp:revision>14</cp:revision>
  <dcterms:created xsi:type="dcterms:W3CDTF">2020-08-17T18:19:26Z</dcterms:created>
  <dcterms:modified xsi:type="dcterms:W3CDTF">2021-03-13T19:04:42Z</dcterms:modified>
</cp:coreProperties>
</file>