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0" r:id="rId2"/>
    <p:sldId id="349" r:id="rId3"/>
    <p:sldId id="351" r:id="rId4"/>
    <p:sldId id="350" r:id="rId5"/>
    <p:sldId id="348" r:id="rId6"/>
    <p:sldId id="352" r:id="rId7"/>
    <p:sldId id="353" r:id="rId8"/>
    <p:sldId id="34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22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13E62-B710-482A-9D9D-6738CB4B3F0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6FA35-9032-47F3-8FAB-B29181313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3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BIB Module Title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039BA1-4236-49EB-A0C8-F31E97FACA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8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433A6-A83E-74DE-481D-B0FFE0D51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C4A5949-B1B4-69D0-4E41-C5DED69C86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1F0DAC40-7E56-5D56-25F9-A92694832B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B0BF3C24-DFE6-F3F1-02F9-E5777AABDB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136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02262-B537-9A66-C2BC-A23A377B0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71776F2-53AA-0289-568E-483E270719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FC7F50C4-0112-84B4-E29F-9439539E8D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D0686D6F-45F8-DFD8-4135-B38334CDC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715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8425E-FF56-6417-63A5-B7616E015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369BA9AA-F05C-F376-CBEE-FD03B8A7F3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282A38BB-D833-C0E5-BBE7-B24CE98846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9F2CB150-2236-7E42-4AAF-0679B0ECF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3126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A759C-1085-6710-DC4B-D1A73DFCA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50A8694-0EC1-9497-FD1B-5B2109A36B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3EF1C332-69C4-E248-4461-27E9F9F419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A4F27EFE-85AD-C3CC-C6C6-EFC054D2D5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0815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B0DCF-2C10-1AD2-5290-E237CDED4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1853C397-78AF-A76F-B7F9-E843489467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B0763211-7791-9E46-3A60-54001A2488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C8C6765C-0F63-DC1D-5661-C9CEE6C60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3080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D8A19-B73A-55A0-FF29-66D4EF01B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2E220BD-7BEE-87C8-FAC9-765FE19712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9BB05745-0A0F-D3E0-F8A6-45DF5B7D41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93A48121-BC3B-F9C7-D988-B01F1D9BB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1671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3794AFB-8F49-40F7-B176-2B2BA46E65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76EE95-6D6F-49A7-9D8A-9EE69AF8058B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1026">
            <a:extLst>
              <a:ext uri="{FF2B5EF4-FFF2-40B4-BE49-F238E27FC236}">
                <a16:creationId xmlns:a16="http://schemas.microsoft.com/office/drawing/2014/main" id="{70E62CBF-4620-4CCF-9ADB-F024FC83B2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1027">
            <a:extLst>
              <a:ext uri="{FF2B5EF4-FFF2-40B4-BE49-F238E27FC236}">
                <a16:creationId xmlns:a16="http://schemas.microsoft.com/office/drawing/2014/main" id="{524D272C-D5B3-408C-BCBD-BE3F840F1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BIB Module Regular Pages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581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8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5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51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16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3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1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2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0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3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2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D333-D989-4D87-A16B-5A0E1D6F8C45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9A619-51B0-4721-84F0-3CC2E403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8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D9B5545-BFCD-472E-9791-14E13C7531B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22437"/>
            <a:ext cx="9144000" cy="114385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Creative Art and Engineering</a:t>
            </a:r>
            <a:b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‘What If’ Spreadsheets</a:t>
            </a:r>
          </a:p>
        </p:txBody>
      </p:sp>
      <p:grpSp>
        <p:nvGrpSpPr>
          <p:cNvPr id="6147" name="Group 3124">
            <a:extLst>
              <a:ext uri="{FF2B5EF4-FFF2-40B4-BE49-F238E27FC236}">
                <a16:creationId xmlns:a16="http://schemas.microsoft.com/office/drawing/2014/main" id="{900F0422-3700-4F7C-84CF-3A1AEC403A2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6152" name="Line 3099">
              <a:extLst>
                <a:ext uri="{FF2B5EF4-FFF2-40B4-BE49-F238E27FC236}">
                  <a16:creationId xmlns:a16="http://schemas.microsoft.com/office/drawing/2014/main" id="{D6432A46-F211-4531-A0A3-1B76565D9C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3100">
              <a:extLst>
                <a:ext uri="{FF2B5EF4-FFF2-40B4-BE49-F238E27FC236}">
                  <a16:creationId xmlns:a16="http://schemas.microsoft.com/office/drawing/2014/main" id="{E8355A05-C9A4-4F5D-960C-5CF942151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Line 3102">
              <a:extLst>
                <a:ext uri="{FF2B5EF4-FFF2-40B4-BE49-F238E27FC236}">
                  <a16:creationId xmlns:a16="http://schemas.microsoft.com/office/drawing/2014/main" id="{736E3855-A149-4AFC-9A78-418D6374C2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3103">
              <a:extLst>
                <a:ext uri="{FF2B5EF4-FFF2-40B4-BE49-F238E27FC236}">
                  <a16:creationId xmlns:a16="http://schemas.microsoft.com/office/drawing/2014/main" id="{C838C7F5-D957-462D-8182-F059B369C0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3104">
              <a:extLst>
                <a:ext uri="{FF2B5EF4-FFF2-40B4-BE49-F238E27FC236}">
                  <a16:creationId xmlns:a16="http://schemas.microsoft.com/office/drawing/2014/main" id="{66B5B0B9-4FD1-4C9D-80A0-FF04A45B2F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3105">
              <a:extLst>
                <a:ext uri="{FF2B5EF4-FFF2-40B4-BE49-F238E27FC236}">
                  <a16:creationId xmlns:a16="http://schemas.microsoft.com/office/drawing/2014/main" id="{1F719A7B-7169-4C90-95FC-F2660D08A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3106">
              <a:extLst>
                <a:ext uri="{FF2B5EF4-FFF2-40B4-BE49-F238E27FC236}">
                  <a16:creationId xmlns:a16="http://schemas.microsoft.com/office/drawing/2014/main" id="{9080A025-1590-4ECF-8F1B-093CC28DF3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3107">
              <a:extLst>
                <a:ext uri="{FF2B5EF4-FFF2-40B4-BE49-F238E27FC236}">
                  <a16:creationId xmlns:a16="http://schemas.microsoft.com/office/drawing/2014/main" id="{BD8E499B-ABFA-4630-85CA-9E1E0748D4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3108">
              <a:extLst>
                <a:ext uri="{FF2B5EF4-FFF2-40B4-BE49-F238E27FC236}">
                  <a16:creationId xmlns:a16="http://schemas.microsoft.com/office/drawing/2014/main" id="{F92AF176-753B-402F-950B-2908611DD7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3109">
              <a:extLst>
                <a:ext uri="{FF2B5EF4-FFF2-40B4-BE49-F238E27FC236}">
                  <a16:creationId xmlns:a16="http://schemas.microsoft.com/office/drawing/2014/main" id="{CCFBB21F-EFB5-425F-BF39-0201791351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3111">
              <a:extLst>
                <a:ext uri="{FF2B5EF4-FFF2-40B4-BE49-F238E27FC236}">
                  <a16:creationId xmlns:a16="http://schemas.microsoft.com/office/drawing/2014/main" id="{15BE2463-F001-41B7-BD95-3C2725B0CFB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3112">
              <a:extLst>
                <a:ext uri="{FF2B5EF4-FFF2-40B4-BE49-F238E27FC236}">
                  <a16:creationId xmlns:a16="http://schemas.microsoft.com/office/drawing/2014/main" id="{5CFA5339-77D7-4C20-A620-FEEF3E3372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3113">
              <a:extLst>
                <a:ext uri="{FF2B5EF4-FFF2-40B4-BE49-F238E27FC236}">
                  <a16:creationId xmlns:a16="http://schemas.microsoft.com/office/drawing/2014/main" id="{299A4336-06A4-4848-9211-D1AC6FDBB5C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3114">
              <a:extLst>
                <a:ext uri="{FF2B5EF4-FFF2-40B4-BE49-F238E27FC236}">
                  <a16:creationId xmlns:a16="http://schemas.microsoft.com/office/drawing/2014/main" id="{9A0AC31D-5394-4215-B2FD-0993EB5D1C4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3115">
              <a:extLst>
                <a:ext uri="{FF2B5EF4-FFF2-40B4-BE49-F238E27FC236}">
                  <a16:creationId xmlns:a16="http://schemas.microsoft.com/office/drawing/2014/main" id="{F530728F-3E59-436A-9DFA-08619A2740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3116">
              <a:extLst>
                <a:ext uri="{FF2B5EF4-FFF2-40B4-BE49-F238E27FC236}">
                  <a16:creationId xmlns:a16="http://schemas.microsoft.com/office/drawing/2014/main" id="{FDA6CFD2-EB6E-48C2-A78F-8751ECF45A5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3117">
              <a:extLst>
                <a:ext uri="{FF2B5EF4-FFF2-40B4-BE49-F238E27FC236}">
                  <a16:creationId xmlns:a16="http://schemas.microsoft.com/office/drawing/2014/main" id="{D4D8FC41-3040-4F72-9963-311B31C2E41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3118">
              <a:extLst>
                <a:ext uri="{FF2B5EF4-FFF2-40B4-BE49-F238E27FC236}">
                  <a16:creationId xmlns:a16="http://schemas.microsoft.com/office/drawing/2014/main" id="{92E00FBA-86A7-47F0-B6B9-A2CFF1A6DD8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3119">
              <a:extLst>
                <a:ext uri="{FF2B5EF4-FFF2-40B4-BE49-F238E27FC236}">
                  <a16:creationId xmlns:a16="http://schemas.microsoft.com/office/drawing/2014/main" id="{0063226E-ECDA-487E-B793-22A1433260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3121">
              <a:extLst>
                <a:ext uri="{FF2B5EF4-FFF2-40B4-BE49-F238E27FC236}">
                  <a16:creationId xmlns:a16="http://schemas.microsoft.com/office/drawing/2014/main" id="{378E538B-FB0B-4DE1-A915-D4FD208ADD6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3122">
              <a:extLst>
                <a:ext uri="{FF2B5EF4-FFF2-40B4-BE49-F238E27FC236}">
                  <a16:creationId xmlns:a16="http://schemas.microsoft.com/office/drawing/2014/main" id="{2DE018BF-7B36-49F1-B9E8-84FD4931B3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3123">
              <a:extLst>
                <a:ext uri="{FF2B5EF4-FFF2-40B4-BE49-F238E27FC236}">
                  <a16:creationId xmlns:a16="http://schemas.microsoft.com/office/drawing/2014/main" id="{5C1B7160-B981-4BBF-B0C6-0902A516B6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48" name="Picture 3089" descr="C:\Users\John\Desktop\biy-site-staging-090909\images\build-it-yourself.gif">
            <a:extLst>
              <a:ext uri="{FF2B5EF4-FFF2-40B4-BE49-F238E27FC236}">
                <a16:creationId xmlns:a16="http://schemas.microsoft.com/office/drawing/2014/main" id="{ED8EFFBB-CCBE-4D8B-A220-FEEC6B1F9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936" y="876103"/>
            <a:ext cx="430371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Line 3097">
            <a:extLst>
              <a:ext uri="{FF2B5EF4-FFF2-40B4-BE49-F238E27FC236}">
                <a16:creationId xmlns:a16="http://schemas.microsoft.com/office/drawing/2014/main" id="{C54720CA-8CE1-40F6-A0A9-846924BF9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60400" y="173871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EEF6BF-567F-45B1-B46E-F46FF5AD302E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428488-8EE8-105B-04FB-1FDC5DF10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70" y="3124201"/>
            <a:ext cx="3286330" cy="27432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2B2E2-C132-A0AD-C83D-B44E52052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81CA96C2-CD0F-C782-9B89-1D6D0002F98E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CB0DC817-95BE-4616-024C-DD6B7065884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09EEB099-A434-1AA8-C987-9F95AA3DA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BBDB9E07-F65C-D2D9-2B57-F4BC2E3C6F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D3A0B385-8679-22A9-BC30-D173A1EA9A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4748B2A5-3B93-D357-9DFE-F7C127E89E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23A96B61-4469-A4F2-BD94-789F9E2051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215F5BC7-5650-801B-975E-B809B1CF8C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342D594C-1BFB-4543-E1BB-93B288E6AD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9A49B1D6-F358-C788-ABD4-40A2EABD94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FEFBD24D-4D62-B01C-95AA-E621BE4CA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CC804AF1-5163-C677-C16A-A405434434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7AD06E6A-335B-984D-46CE-952C22B4678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F827D71E-EB92-D5FD-394A-6FF31D6ECBD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CC0BF57D-B832-9CB5-FD5C-5B0374B0033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F97E10FC-F930-C346-ECB1-BB6D2D365F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E87206F0-269B-4104-2294-BA275BFAD77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0815B418-5786-F9BD-1066-E79FFBB17BA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A874839D-9BD5-2DD0-772B-F5B4E410DFE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71D1EAB8-4359-6F84-F499-DCC90EAA5F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527A77F6-E927-99D3-C279-E9A82442D91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20D10A1C-D490-9120-0CC1-E0B36DE7E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C5AD3285-8BCE-6CFF-D59C-3F1104C86B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1705F6E1-D5B9-C75B-3AC3-98CC143CFA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EA83AA9C-22B7-1801-571C-ADC9EFE3C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DA4217D5-C92A-CA89-815B-6761DE301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tx1"/>
                </a:solidFill>
                <a:latin typeface="Comic Sans MS" pitchFamily="66" charset="0"/>
              </a:rPr>
              <a:t>Goal: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Plan before you build.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Measure before you cut.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Follow the 4D Project Management Process.</a:t>
            </a:r>
          </a:p>
          <a:p>
            <a:pPr algn="l" eaLnBrk="1" hangingPunct="1">
              <a:defRPr/>
            </a:pPr>
            <a:endParaRPr lang="en-US" altLang="en-US" sz="2400" kern="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 algn="l" eaLnBrk="1" hangingPunct="1">
              <a:defRPr/>
            </a:pPr>
            <a:endParaRPr lang="en-US" altLang="en-US" sz="2400" kern="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Before Build-It-Yourself begins a development project, we need to write a project plan.  A ‘What if?’ spreadsheet is part of this plan.                   We need to estimate: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How many people will buy or value an initiative?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How much $ do we need to invest?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When will we get a return on our investment?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6CDF61E-5983-DD98-4F37-580F7F73FC1D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9D6FCE28-E823-BF53-9CE1-AB32B0E22AEF}"/>
              </a:ext>
            </a:extLst>
          </p:cNvPr>
          <p:cNvSpPr txBox="1">
            <a:spLocks noChangeArrowheads="1"/>
          </p:cNvSpPr>
          <p:nvPr/>
        </p:nvSpPr>
        <p:spPr>
          <a:xfrm>
            <a:off x="380998" y="457200"/>
            <a:ext cx="5791201" cy="381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80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  <a:endParaRPr lang="en-US" alt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95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E1C92-672A-BEA8-6F1C-1F1AD7EA9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F3B03D80-CB37-45DB-2EDB-7813BD8E3F33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AAB817F1-09AD-60A8-60DF-6D7F2BE85F8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6A0DF74F-5878-E7A0-4DC1-2318CA6415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CE2DC18F-05A8-553E-6667-68E964D0BA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2CBC06AD-8A00-E7FF-EDBD-99DDA84097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09A98D17-7E0C-90AD-48AC-549BD3D534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92B4624F-4888-2274-4AD2-5215E1E67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6CA2B165-F39A-E6AB-1443-0FEA0EE44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AA502A4D-F881-467C-1B38-5B15F946B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E637942F-AB27-7C3B-0154-9F4750C5A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B0331E6C-529E-C43C-F034-91039E001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4A3178D6-4239-130B-FA84-22365B19671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5D440370-2C99-1215-933E-E00D49D1366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1097BB31-1145-9D62-3246-E9A3B3797F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E2BFDF27-357D-C708-611E-B289C35930D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165BC0CE-CC0D-BA7B-B58D-78AF2039C9A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D917280C-91BD-B0B3-A788-3E5782236E4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93A4A5EF-ACA0-2A00-5B25-52C5B28C085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C76BF2DB-05AA-0EB2-4ED7-C9FE42A91FC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2B4E367F-3307-06B9-CD1E-6B45BF0167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76398573-332E-6E1A-0EC9-6C7F960EB35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5F0FC630-9C50-9B5A-9F2E-1FFCFD0D64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22EFF1C4-AA61-18EE-2C30-24677CDE2C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CB373D1F-67A6-C62F-8C8C-30152DCC95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66302600-D2CD-DDE3-0798-9B2FA6C62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56FBA08D-F611-F24F-430B-4800A5941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tx1"/>
                </a:solidFill>
                <a:latin typeface="Comic Sans MS" pitchFamily="66" charset="0"/>
              </a:rPr>
              <a:t>Imagine we want to start a Lemonade Stand:</a:t>
            </a:r>
          </a:p>
          <a:p>
            <a:pPr algn="l" eaLnBrk="1" hangingPunct="1">
              <a:defRPr/>
            </a:pPr>
            <a:endParaRPr lang="en-US" altLang="en-US" sz="2400" kern="0" dirty="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Why would people want to buy our lemonade?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What do you think would be a fair price?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How many people will buy at that price?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What would our expenses be?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What would be our profit or loss each month?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How much time/$ do we need to invest?</a:t>
            </a:r>
          </a:p>
          <a:p>
            <a:pPr marL="457200" indent="-457200" algn="l" eaLnBrk="1" hangingPunct="1">
              <a:buAutoNum type="arabicParenR"/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When will we get a return on our investment?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09A2A5-4E1D-14EA-D789-E50FE7F12CC2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1609BA2E-B16C-D32A-7E15-7ACD15685661}"/>
              </a:ext>
            </a:extLst>
          </p:cNvPr>
          <p:cNvSpPr txBox="1">
            <a:spLocks noChangeArrowheads="1"/>
          </p:cNvSpPr>
          <p:nvPr/>
        </p:nvSpPr>
        <p:spPr>
          <a:xfrm>
            <a:off x="380998" y="457200"/>
            <a:ext cx="5791201" cy="381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80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  <a:endParaRPr lang="en-US" alt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5" descr="C:\My Documents\Build-It-Yourself\BIY Workshops\lessons\lesson-present-ideas\ppt-presentation-images\lemonade.jpg">
            <a:extLst>
              <a:ext uri="{FF2B5EF4-FFF2-40B4-BE49-F238E27FC236}">
                <a16:creationId xmlns:a16="http://schemas.microsoft.com/office/drawing/2014/main" id="{4AD13F4B-3748-E489-031E-D11EC3D27F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73"/>
          <a:stretch>
            <a:fillRect/>
          </a:stretch>
        </p:blipFill>
        <p:spPr bwMode="auto">
          <a:xfrm>
            <a:off x="3675233" y="4618707"/>
            <a:ext cx="1734967" cy="193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056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A9CE8-F275-8947-0FCF-F3929E436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EA163A05-5E47-5E53-B5E8-9CDE10942BB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0F30A243-9FBC-F9A5-F51E-45852F719AB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3D629321-BACA-97AD-15F7-04BB5EE5B0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A0BCBFAF-69BB-C8B8-833C-8381854043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CB0EA624-3A44-8E4C-B92B-7FFF0D4D8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49298042-BACF-7AFB-5487-74CFB257EA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9AC1931C-DF1F-72B6-5079-5A61D8CD9D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E3835B99-27A2-4514-DF8A-093A133E1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DDB3DB46-ECBF-A784-0573-088E64EB48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B4C9631E-2908-600A-9ACD-1105FB5D8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32C51B44-5459-76A7-AAF1-0365007BB1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B58A957A-328E-784C-4581-99471911700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FDA75D14-1505-26D6-BC9C-8FBC761F91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C6A6131A-A47C-EFB9-BC7D-ECD65F29817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D2944E09-206C-477A-36C7-60F7F06F74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6CDEB8FF-B87E-9198-6D6B-262722E961F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04D94065-9F72-56FA-5416-B6941BCCE01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7E4C10C0-A25F-F288-98E1-72373004767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58B58B08-1FDA-65FD-D245-C0AB3272277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662116DC-4E07-8CC7-4B3A-E41A0614B5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B6BD0494-17A7-BA7B-82D8-EAEB3148A3F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8422322B-3D06-16B4-FD44-6A7989DB2C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35936A40-51BD-92C7-BC21-E597B8F08D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A07318D1-B8FB-3BFA-9183-31EBF7B54D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EE50DBFA-187B-7800-95D4-6B4DC6E4F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247F5711-8881-1141-D002-1971F7018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Information Flow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B77E321-D374-B008-8518-A4B6374519C3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963190-4C22-C093-4A35-FAB7983F07FB}"/>
              </a:ext>
            </a:extLst>
          </p:cNvPr>
          <p:cNvSpPr/>
          <p:nvPr/>
        </p:nvSpPr>
        <p:spPr>
          <a:xfrm>
            <a:off x="2284918" y="1871698"/>
            <a:ext cx="1782749" cy="8157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Assumptions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9073C6-175D-294F-32A5-57F9A8D8F1CF}"/>
              </a:ext>
            </a:extLst>
          </p:cNvPr>
          <p:cNvSpPr/>
          <p:nvPr/>
        </p:nvSpPr>
        <p:spPr>
          <a:xfrm>
            <a:off x="4542019" y="1880259"/>
            <a:ext cx="1782749" cy="8157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Research Notes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D9A1C5-6338-6126-84BC-0E47075148AB}"/>
              </a:ext>
            </a:extLst>
          </p:cNvPr>
          <p:cNvSpPr/>
          <p:nvPr/>
        </p:nvSpPr>
        <p:spPr>
          <a:xfrm>
            <a:off x="2271762" y="3253489"/>
            <a:ext cx="1838245" cy="8157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Worksheet Calculations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6284ED-2BC9-4C9E-E62D-F81A25338E3B}"/>
              </a:ext>
            </a:extLst>
          </p:cNvPr>
          <p:cNvSpPr/>
          <p:nvPr/>
        </p:nvSpPr>
        <p:spPr>
          <a:xfrm>
            <a:off x="2284918" y="4783011"/>
            <a:ext cx="1782749" cy="815714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Conclusions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9D8C2D5-1EA3-0723-18A5-AC8885C976C1}"/>
              </a:ext>
            </a:extLst>
          </p:cNvPr>
          <p:cNvGrpSpPr/>
          <p:nvPr/>
        </p:nvGrpSpPr>
        <p:grpSpPr>
          <a:xfrm>
            <a:off x="4566422" y="4778479"/>
            <a:ext cx="2131095" cy="1561987"/>
            <a:chOff x="3355296" y="1786779"/>
            <a:chExt cx="2131095" cy="156198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347CA5-47BE-FF64-524C-88233BC6A5DF}"/>
                </a:ext>
              </a:extLst>
            </p:cNvPr>
            <p:cNvSpPr/>
            <p:nvPr/>
          </p:nvSpPr>
          <p:spPr>
            <a:xfrm>
              <a:off x="3355296" y="1786779"/>
              <a:ext cx="2131095" cy="1561987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CEAEC14-B190-A583-83C9-C8D522569F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0880" y="1884925"/>
              <a:ext cx="1893814" cy="1329211"/>
            </a:xfrm>
            <a:prstGeom prst="rect">
              <a:avLst/>
            </a:prstGeom>
          </p:spPr>
        </p:pic>
      </p:grp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603999E-7706-2BD3-0627-B6C020F3FF4A}"/>
              </a:ext>
            </a:extLst>
          </p:cNvPr>
          <p:cNvCxnSpPr>
            <a:stCxn id="6" idx="1"/>
            <a:endCxn id="2" idx="3"/>
          </p:cNvCxnSpPr>
          <p:nvPr/>
        </p:nvCxnSpPr>
        <p:spPr>
          <a:xfrm flipH="1" flipV="1">
            <a:off x="4067667" y="2279555"/>
            <a:ext cx="474352" cy="85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7604BF-BF5C-F8A1-E187-C02E72EE7CC1}"/>
              </a:ext>
            </a:extLst>
          </p:cNvPr>
          <p:cNvCxnSpPr>
            <a:stCxn id="2" idx="2"/>
            <a:endCxn id="7" idx="0"/>
          </p:cNvCxnSpPr>
          <p:nvPr/>
        </p:nvCxnSpPr>
        <p:spPr>
          <a:xfrm>
            <a:off x="3176293" y="2687412"/>
            <a:ext cx="14592" cy="5660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CF947EB-DE50-257E-5D4D-D16BA01E58EB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3176293" y="4069203"/>
            <a:ext cx="14592" cy="7138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E0F707F-B5A3-2F89-20BC-8ACDC1E6FF9C}"/>
              </a:ext>
            </a:extLst>
          </p:cNvPr>
          <p:cNvCxnSpPr>
            <a:cxnSpLocks/>
            <a:stCxn id="7" idx="3"/>
            <a:endCxn id="9" idx="0"/>
          </p:cNvCxnSpPr>
          <p:nvPr/>
        </p:nvCxnSpPr>
        <p:spPr>
          <a:xfrm>
            <a:off x="4110007" y="3661346"/>
            <a:ext cx="1521963" cy="11171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6">
            <a:extLst>
              <a:ext uri="{FF2B5EF4-FFF2-40B4-BE49-F238E27FC236}">
                <a16:creationId xmlns:a16="http://schemas.microsoft.com/office/drawing/2014/main" id="{01E984A2-4773-0B57-5996-74E053A12E25}"/>
              </a:ext>
            </a:extLst>
          </p:cNvPr>
          <p:cNvSpPr txBox="1">
            <a:spLocks noChangeArrowheads="1"/>
          </p:cNvSpPr>
          <p:nvPr/>
        </p:nvSpPr>
        <p:spPr>
          <a:xfrm>
            <a:off x="380998" y="457200"/>
            <a:ext cx="5791201" cy="381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</a:p>
        </p:txBody>
      </p:sp>
    </p:spTree>
    <p:extLst>
      <p:ext uri="{BB962C8B-B14F-4D97-AF65-F5344CB8AC3E}">
        <p14:creationId xmlns:p14="http://schemas.microsoft.com/office/powerpoint/2010/main" val="265903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496FD-3ABB-339F-84D0-CD7448E41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D0B13B83-7025-A671-B10C-2CECAF583FFE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3848443A-CB01-972D-1F1C-A1882DBC016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EBAB4190-23EA-5568-6C8C-1858849259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A6B1DE7D-6D0C-7365-B47F-BDA11BCE3C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D85089DA-58EA-5149-422A-B0976CD378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4D1C1137-9831-57C4-60CA-8543572FC2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3FE16E07-8269-6ED8-5D1A-355D3D0EFE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B2D6B690-3687-414A-9CA4-A0D417A2F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48B0BA39-491A-A645-D2EF-03ACC1AD59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CD9A40D6-592E-16E4-E668-A83FF14B89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B4C4B694-C7F1-D01E-7AD9-D4821FEFD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F4389B4A-27AB-269D-84ED-82DDF397231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77ADB35E-608A-B3E8-61D6-D1D091FD333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F7E4F4DA-D5CF-8694-E348-9A5D3A38EF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A9FA594E-1A7C-583E-C8EC-F60C2ED2BD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9AAC02D7-BA2E-E19E-CCAB-E258F31372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C608CC58-D1F0-4E58-3345-4F5881AB2EF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875115BD-4642-D372-5264-6DAE89D3D59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52E2CAE3-4F45-5632-7292-28702175191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4EBE97B3-690F-3313-5DFB-9CFD141B3B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EC7C5D0A-6D8A-415A-6589-7FC015071C3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7AC72B30-1D16-F014-0D26-387CDCC6B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B3FA821A-6374-6E3E-AB1B-01A2520294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A8F6BB5A-5663-9DB2-A29B-872E604E7E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Rectangle 26">
            <a:extLst>
              <a:ext uri="{FF2B5EF4-FFF2-40B4-BE49-F238E27FC236}">
                <a16:creationId xmlns:a16="http://schemas.microsoft.com/office/drawing/2014/main" id="{048C68D3-F29B-C4F5-3D1C-42339429D0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0998" y="457200"/>
            <a:ext cx="5791201" cy="381000"/>
          </a:xfrm>
        </p:spPr>
        <p:txBody>
          <a:bodyPr anchor="t"/>
          <a:lstStyle/>
          <a:p>
            <a:pPr algn="l" eaLnBrk="1" hangingPunct="1"/>
            <a:r>
              <a:rPr lang="en-US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D9015F04-319A-59F2-516E-5CF9303F0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833201A3-8453-9107-AA5C-BE273A91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tx1"/>
                </a:solidFill>
                <a:latin typeface="Comic Sans MS" pitchFamily="66" charset="0"/>
              </a:rPr>
              <a:t>Information Organization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9E59A5-DC08-58EF-8175-65EAE1ADC7CD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14CAD-65E1-FAFA-DB89-2E488DFE9527}"/>
              </a:ext>
            </a:extLst>
          </p:cNvPr>
          <p:cNvSpPr/>
          <p:nvPr/>
        </p:nvSpPr>
        <p:spPr>
          <a:xfrm>
            <a:off x="2317404" y="3676806"/>
            <a:ext cx="1782749" cy="8157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Assumptions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23CED4-F886-A54D-4010-3D185C1D12CC}"/>
              </a:ext>
            </a:extLst>
          </p:cNvPr>
          <p:cNvSpPr/>
          <p:nvPr/>
        </p:nvSpPr>
        <p:spPr>
          <a:xfrm>
            <a:off x="4574505" y="3698523"/>
            <a:ext cx="1782749" cy="8157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Research Notes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06080C-BFC9-8722-6935-AE91931AD619}"/>
              </a:ext>
            </a:extLst>
          </p:cNvPr>
          <p:cNvSpPr/>
          <p:nvPr/>
        </p:nvSpPr>
        <p:spPr>
          <a:xfrm>
            <a:off x="2317403" y="4815263"/>
            <a:ext cx="4388197" cy="8157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Worksheet Calculations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ABF380-C7C4-D245-5617-F6EF3929F53F}"/>
              </a:ext>
            </a:extLst>
          </p:cNvPr>
          <p:cNvSpPr/>
          <p:nvPr/>
        </p:nvSpPr>
        <p:spPr>
          <a:xfrm>
            <a:off x="2293001" y="1845970"/>
            <a:ext cx="1782749" cy="815714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Conclusions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8D3201-6A1D-2F67-8840-DEE07469BC96}"/>
              </a:ext>
            </a:extLst>
          </p:cNvPr>
          <p:cNvGrpSpPr/>
          <p:nvPr/>
        </p:nvGrpSpPr>
        <p:grpSpPr>
          <a:xfrm>
            <a:off x="4574505" y="1841438"/>
            <a:ext cx="2131095" cy="1561987"/>
            <a:chOff x="3355296" y="1786779"/>
            <a:chExt cx="2131095" cy="156198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ACEA7C-F493-6D88-2C27-3D9F7F574341}"/>
                </a:ext>
              </a:extLst>
            </p:cNvPr>
            <p:cNvSpPr/>
            <p:nvPr/>
          </p:nvSpPr>
          <p:spPr>
            <a:xfrm>
              <a:off x="3355296" y="1786779"/>
              <a:ext cx="2131095" cy="1561987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3D51923-3B38-35D7-3400-ED9B1012E8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0880" y="1884925"/>
              <a:ext cx="1893814" cy="13292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981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C0062-E550-312D-EEEE-08C7741F6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18938E8E-8C73-31CF-183F-4FE85708C8A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C50CBDBA-C4EA-5B64-3050-B75E58808A7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4B307BB3-7612-18CC-A505-7985A12221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B0C659D0-78BA-F16F-0CB3-2DBE3566C0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F45DCE6D-34FB-806F-6A03-FAC8AC5C6B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ED91A1F7-B8E3-8CCF-DF40-4F7358BA5B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E0EA958F-94DA-6BDD-0FAE-42EAE6E398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1953F9A8-68A0-79EF-9F41-BE3140E793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5F94116F-F13C-622E-174F-E2905199A4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2FB733F2-2FAE-7860-92AA-A2AAF4389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EA2A6E3B-395F-926E-DA1C-5919BF4186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31CF7F37-FAAF-0DA3-0427-8ECAEA08D28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3E60E525-7381-720D-5FA6-CF87116762B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CF338CDE-4216-FBA2-13A4-608534B43CE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FE7FC728-A537-EF72-817E-694D37CF10F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7C4B4F80-B96F-802C-23A1-A1405853DE6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029F1CE0-43D0-4A4D-D4CC-B02C71F253A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6C7059C3-0ACA-3384-321E-A248075269E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4E913426-A01C-1D0A-7B00-6D9EC0E6505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1599763C-E61B-3E4B-C9EC-962E65B0B3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1D3B0AE8-474E-E3B5-5375-C3958AE7FFE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6C830B1D-EFF0-C390-F7B7-FA9E2AC06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BBB7F878-AF0D-1439-D25F-87689B4407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A9F1F98D-2DEB-6B1E-7C64-F0BDBEA7A6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Rectangle 26">
            <a:extLst>
              <a:ext uri="{FF2B5EF4-FFF2-40B4-BE49-F238E27FC236}">
                <a16:creationId xmlns:a16="http://schemas.microsoft.com/office/drawing/2014/main" id="{E7A76234-565A-C7E2-E3C3-67246BB4BAB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0998" y="457200"/>
            <a:ext cx="5791201" cy="381000"/>
          </a:xfrm>
        </p:spPr>
        <p:txBody>
          <a:bodyPr anchor="t"/>
          <a:lstStyle/>
          <a:p>
            <a:pPr algn="l" eaLnBrk="1" hangingPunct="1"/>
            <a:r>
              <a:rPr lang="en-US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A1D8C609-9767-7BCE-853E-72CB018C3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EBE15072-CD7B-0507-09C9-093534648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tx1"/>
                </a:solidFill>
                <a:latin typeface="Comic Sans MS" pitchFamily="66" charset="0"/>
              </a:rPr>
              <a:t>Information Organization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CFF11C-822D-43DA-7EE8-CE042DE2F7AC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560005-2DB6-1D7B-6842-6AAD6C5EC7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889" y="1704441"/>
            <a:ext cx="8070208" cy="476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7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09FD8-B1E4-CC80-6AF5-C2FD8449C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06F954B8-4CF1-6E3B-F5DA-1D4DD01BA3C2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5CE33B94-BFD4-219B-F3EE-4CC87B79E7E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BFA02AC6-5EB9-C6B2-876C-126BEEA873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F00DC14E-4A8E-F6A1-DD1E-F105102215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C0AE0738-3697-69C0-89D9-FBA7C6907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5142E51E-C337-1BAC-881A-0BD4B4A5F7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B3543A5C-AF3C-E57E-06FB-E8DAB9B426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4DB8CE17-53FE-7C40-1422-DBAB364C00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A9464248-455A-CE46-BF8B-FB76F768A4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806FE959-AD6C-40A4-B4F2-A9308313F2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C5AE996E-D0C7-0A6A-4707-50D68DD914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2A079828-9A85-BB3A-C770-C726F7810BB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E1C68171-7CE9-3122-768A-A1DA2C231E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B5C85AFE-6520-7F51-01CF-CBED72FE669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5418E53D-334E-C833-9380-D0AA0668880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7DF62994-CF26-135A-2D12-B5578391668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452BDCE1-4F80-0586-2F0E-565A4C8D62D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0204118B-A988-D98D-CF37-2ABBCB63EE4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A87C977A-5116-6DE8-C2E7-35F9C97B9E0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164D2093-8E80-DDC8-EB90-B2DF828AB5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A39A6D0E-6726-F6C5-3550-01DEFD4DE3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B282543C-F3B0-C18D-0761-38416DC667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8D074909-3713-A79E-18B9-9E9986A206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B0E7A07C-6084-F431-A010-7F79D0CBFB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Rectangle 26">
            <a:extLst>
              <a:ext uri="{FF2B5EF4-FFF2-40B4-BE49-F238E27FC236}">
                <a16:creationId xmlns:a16="http://schemas.microsoft.com/office/drawing/2014/main" id="{1B56F3FF-253C-E151-B1B4-48FEF0E9AD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0998" y="457200"/>
            <a:ext cx="5791201" cy="381000"/>
          </a:xfrm>
        </p:spPr>
        <p:txBody>
          <a:bodyPr anchor="t"/>
          <a:lstStyle/>
          <a:p>
            <a:pPr algn="l" eaLnBrk="1" hangingPunct="1"/>
            <a:r>
              <a:rPr lang="en-US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91E5B5C4-B307-755D-DE14-6336F8D5A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84EDCDC9-2CE7-73DA-F2BB-B892B9770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60043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chemeClr val="tx1"/>
                </a:solidFill>
                <a:latin typeface="Comic Sans MS" pitchFamily="66" charset="0"/>
              </a:rPr>
              <a:t>Information Organization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E9C8C4-6736-9837-82F1-622065C4A492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B5966-3D66-43FC-C959-B30265DC0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801" y="1697610"/>
            <a:ext cx="7924801" cy="475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33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B805EAA9-1DF1-49EF-8627-0C548E2B8648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0"/>
            <a:ext cx="3733800" cy="3124200"/>
            <a:chOff x="3408" y="0"/>
            <a:chExt cx="2352" cy="1968"/>
          </a:xfrm>
        </p:grpSpPr>
        <p:sp>
          <p:nvSpPr>
            <p:cNvPr id="7176" name="Line 3">
              <a:extLst>
                <a:ext uri="{FF2B5EF4-FFF2-40B4-BE49-F238E27FC236}">
                  <a16:creationId xmlns:a16="http://schemas.microsoft.com/office/drawing/2014/main" id="{24B162FF-C63B-44B7-BDD9-C8C004121E4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609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">
              <a:extLst>
                <a:ext uri="{FF2B5EF4-FFF2-40B4-BE49-F238E27FC236}">
                  <a16:creationId xmlns:a16="http://schemas.microsoft.com/office/drawing/2014/main" id="{462A69E6-DD53-4CC9-B953-38DB9AC2A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"/>
              <a:ext cx="0" cy="43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5">
              <a:extLst>
                <a:ext uri="{FF2B5EF4-FFF2-40B4-BE49-F238E27FC236}">
                  <a16:creationId xmlns:a16="http://schemas.microsoft.com/office/drawing/2014/main" id="{F6DFBA40-660F-4B33-A785-E01A12D12D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8" y="1"/>
              <a:ext cx="0" cy="196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6">
              <a:extLst>
                <a:ext uri="{FF2B5EF4-FFF2-40B4-BE49-F238E27FC236}">
                  <a16:creationId xmlns:a16="http://schemas.microsoft.com/office/drawing/2014/main" id="{42E0547D-42A4-4F87-A409-5911D2020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1"/>
              <a:ext cx="0" cy="143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5EC0BEE2-1080-4DCC-9F74-2EAF8403B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4" y="1"/>
              <a:ext cx="0" cy="1247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8">
              <a:extLst>
                <a:ext uri="{FF2B5EF4-FFF2-40B4-BE49-F238E27FC236}">
                  <a16:creationId xmlns:a16="http://schemas.microsoft.com/office/drawing/2014/main" id="{F33A7D7B-27C1-4949-B641-3C75C49ABE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>
              <a:extLst>
                <a:ext uri="{FF2B5EF4-FFF2-40B4-BE49-F238E27FC236}">
                  <a16:creationId xmlns:a16="http://schemas.microsoft.com/office/drawing/2014/main" id="{E4229A20-194C-4DB6-B816-F115CE4EF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"/>
              <a:ext cx="0" cy="91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>
              <a:extLst>
                <a:ext uri="{FF2B5EF4-FFF2-40B4-BE49-F238E27FC236}">
                  <a16:creationId xmlns:a16="http://schemas.microsoft.com/office/drawing/2014/main" id="{3A2CAF8B-2913-4D9A-9F23-7EC64E71B2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1"/>
              <a:ext cx="0" cy="86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1">
              <a:extLst>
                <a:ext uri="{FF2B5EF4-FFF2-40B4-BE49-F238E27FC236}">
                  <a16:creationId xmlns:a16="http://schemas.microsoft.com/office/drawing/2014/main" id="{2B4FCE75-8604-401B-BF6C-CE4F86FD5C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2">
              <a:extLst>
                <a:ext uri="{FF2B5EF4-FFF2-40B4-BE49-F238E27FC236}">
                  <a16:creationId xmlns:a16="http://schemas.microsoft.com/office/drawing/2014/main" id="{E6086A8E-736A-4093-B78B-DD5B15302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"/>
              <a:ext cx="0" cy="7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3">
              <a:extLst>
                <a:ext uri="{FF2B5EF4-FFF2-40B4-BE49-F238E27FC236}">
                  <a16:creationId xmlns:a16="http://schemas.microsoft.com/office/drawing/2014/main" id="{FAA890E3-3348-436C-9468-DABB1AFD197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584" y="-983"/>
              <a:ext cx="0" cy="2352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4">
              <a:extLst>
                <a:ext uri="{FF2B5EF4-FFF2-40B4-BE49-F238E27FC236}">
                  <a16:creationId xmlns:a16="http://schemas.microsoft.com/office/drawing/2014/main" id="{134FB839-DC2C-4AC8-83DC-C3CEF0E6297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00" y="-576"/>
              <a:ext cx="0" cy="192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5">
              <a:extLst>
                <a:ext uri="{FF2B5EF4-FFF2-40B4-BE49-F238E27FC236}">
                  <a16:creationId xmlns:a16="http://schemas.microsoft.com/office/drawing/2014/main" id="{F9B894EC-0B84-41C4-A8B9-A0A62F71C7E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4895" y="-288"/>
              <a:ext cx="0" cy="1728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6">
              <a:extLst>
                <a:ext uri="{FF2B5EF4-FFF2-40B4-BE49-F238E27FC236}">
                  <a16:creationId xmlns:a16="http://schemas.microsoft.com/office/drawing/2014/main" id="{410AD96B-9442-420F-9017-BA57F05B0F7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064" y="72"/>
              <a:ext cx="0" cy="139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7">
              <a:extLst>
                <a:ext uri="{FF2B5EF4-FFF2-40B4-BE49-F238E27FC236}">
                  <a16:creationId xmlns:a16="http://schemas.microsoft.com/office/drawing/2014/main" id="{262815DA-BA72-4D57-ACB6-531C5CC11A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232" y="432"/>
              <a:ext cx="0" cy="105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18">
              <a:extLst>
                <a:ext uri="{FF2B5EF4-FFF2-40B4-BE49-F238E27FC236}">
                  <a16:creationId xmlns:a16="http://schemas.microsoft.com/office/drawing/2014/main" id="{7AA4A25A-5F19-4CF1-940B-2A519E8231D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424" y="816"/>
              <a:ext cx="0" cy="671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F3DA486F-1D42-496B-A84F-7960C35B3B4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20" y="1104"/>
              <a:ext cx="0" cy="47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0">
              <a:extLst>
                <a:ext uri="{FF2B5EF4-FFF2-40B4-BE49-F238E27FC236}">
                  <a16:creationId xmlns:a16="http://schemas.microsoft.com/office/drawing/2014/main" id="{98577F0A-4F47-4D3D-A34C-365466EC7C7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592" y="1368"/>
              <a:ext cx="0" cy="335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1">
              <a:extLst>
                <a:ext uri="{FF2B5EF4-FFF2-40B4-BE49-F238E27FC236}">
                  <a16:creationId xmlns:a16="http://schemas.microsoft.com/office/drawing/2014/main" id="{E1AA3681-6024-4117-9F84-7B7FD4FB7F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0"/>
              <a:ext cx="0" cy="336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2">
              <a:extLst>
                <a:ext uri="{FF2B5EF4-FFF2-40B4-BE49-F238E27FC236}">
                  <a16:creationId xmlns:a16="http://schemas.microsoft.com/office/drawing/2014/main" id="{DDB410C4-9CF7-4AB7-9BF7-E6310CEB889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5640" y="180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3">
              <a:extLst>
                <a:ext uri="{FF2B5EF4-FFF2-40B4-BE49-F238E27FC236}">
                  <a16:creationId xmlns:a16="http://schemas.microsoft.com/office/drawing/2014/main" id="{67520C72-2F9C-4ACB-B9E8-A773443088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0"/>
              <a:ext cx="0" cy="24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4">
              <a:extLst>
                <a:ext uri="{FF2B5EF4-FFF2-40B4-BE49-F238E27FC236}">
                  <a16:creationId xmlns:a16="http://schemas.microsoft.com/office/drawing/2014/main" id="{1BD11277-8AA7-413F-AE24-2C6D02156E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0"/>
              <a:ext cx="0" cy="144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Line 25">
            <a:extLst>
              <a:ext uri="{FF2B5EF4-FFF2-40B4-BE49-F238E27FC236}">
                <a16:creationId xmlns:a16="http://schemas.microsoft.com/office/drawing/2014/main" id="{FA8E6613-4097-4276-AC11-BE578E4DBA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57200"/>
            <a:ext cx="57912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3" name="Picture 28" descr="C:\Users\John\Desktop\biy-site-staging-090909\images\build-it-yourself.gif">
            <a:extLst>
              <a:ext uri="{FF2B5EF4-FFF2-40B4-BE49-F238E27FC236}">
                <a16:creationId xmlns:a16="http://schemas.microsoft.com/office/drawing/2014/main" id="{863158B7-E0B2-49CC-BD52-8E29F29F6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667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6">
            <a:extLst>
              <a:ext uri="{FF2B5EF4-FFF2-40B4-BE49-F238E27FC236}">
                <a16:creationId xmlns:a16="http://schemas.microsoft.com/office/drawing/2014/main" id="{550BC6DD-D66D-416A-A361-12B12E9FA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92" y="1013100"/>
            <a:ext cx="7492594" cy="55245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400" kern="0" dirty="0">
                <a:solidFill>
                  <a:srgbClr val="C00000"/>
                </a:solidFill>
                <a:latin typeface="Comic Sans MS" pitchFamily="66" charset="0"/>
              </a:rPr>
              <a:t>#1 </a:t>
            </a: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	Predict profit.</a:t>
            </a:r>
          </a:p>
          <a:p>
            <a:pPr algn="l" eaLnBrk="1" hangingPunct="1">
              <a:defRPr/>
            </a:pPr>
            <a:endParaRPr lang="en-US" altLang="en-US" sz="2400" kern="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 algn="l" eaLnBrk="1" hangingPunct="1">
              <a:defRPr/>
            </a:pPr>
            <a:r>
              <a:rPr lang="en-US" altLang="en-US" sz="2400" kern="0" dirty="0">
                <a:solidFill>
                  <a:srgbClr val="C00000"/>
                </a:solidFill>
                <a:latin typeface="Comic Sans MS" pitchFamily="66" charset="0"/>
              </a:rPr>
              <a:t>#2</a:t>
            </a:r>
            <a:r>
              <a:rPr lang="en-US" altLang="en-US" sz="2400" kern="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		Predict investment needed.</a:t>
            </a:r>
          </a:p>
          <a:p>
            <a:pPr algn="l" eaLnBrk="1" hangingPunct="1">
              <a:defRPr/>
            </a:pPr>
            <a:endParaRPr lang="en-US" altLang="en-US" sz="2400" kern="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D0C879-A3DD-4E76-9D39-11D63467F767}"/>
              </a:ext>
            </a:extLst>
          </p:cNvPr>
          <p:cNvSpPr txBox="1"/>
          <p:nvPr/>
        </p:nvSpPr>
        <p:spPr>
          <a:xfrm>
            <a:off x="-1" y="6524872"/>
            <a:ext cx="914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Build-It-Yourself</a:t>
            </a:r>
            <a:r>
              <a:rPr lang="en-US" sz="1400" dirty="0">
                <a:solidFill>
                  <a:srgbClr val="FFFFFF">
                    <a:lumMod val="65000"/>
                  </a:srgbClr>
                </a:solidFill>
                <a:latin typeface="Comic Sans MS" panose="030F0702030302020204" pitchFamily="66" charset="0"/>
                <a:cs typeface="Times New Roman" pitchFamily="18" charset="0"/>
              </a:rPr>
              <a:t>.com</a:t>
            </a:r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C3F51994-3394-48D4-18A4-93A280EDD326}"/>
              </a:ext>
            </a:extLst>
          </p:cNvPr>
          <p:cNvSpPr txBox="1">
            <a:spLocks noChangeArrowheads="1"/>
          </p:cNvSpPr>
          <p:nvPr/>
        </p:nvSpPr>
        <p:spPr>
          <a:xfrm>
            <a:off x="380998" y="457200"/>
            <a:ext cx="5791201" cy="381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800">
                <a:solidFill>
                  <a:srgbClr val="0070C0"/>
                </a:solidFill>
                <a:latin typeface="Comic Sans MS" panose="030F0702030302020204" pitchFamily="66" charset="0"/>
              </a:rPr>
              <a:t>‘What If?’ Spreadsheet</a:t>
            </a:r>
            <a:endParaRPr lang="en-US" alt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64CC22-88C0-A917-CE3D-B256C216E1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70" y="3124201"/>
            <a:ext cx="3286330" cy="274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0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2279</TotalTime>
  <Words>296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Times New Roman</vt:lpstr>
      <vt:lpstr>Office Theme</vt:lpstr>
      <vt:lpstr>Creative Art and Engineering ‘What If’ Spreadsheets</vt:lpstr>
      <vt:lpstr>PowerPoint Presentation</vt:lpstr>
      <vt:lpstr>PowerPoint Presentation</vt:lpstr>
      <vt:lpstr>PowerPoint Presentation</vt:lpstr>
      <vt:lpstr>‘What If?’ Spreadsheet</vt:lpstr>
      <vt:lpstr>‘What If?’ Spreadsheet</vt:lpstr>
      <vt:lpstr>‘What If?’ Spreadsheet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Art and Engineering Build it Blocks Module Name</dc:title>
  <dc:creator>John Galinato</dc:creator>
  <cp:lastModifiedBy>John Galinato</cp:lastModifiedBy>
  <cp:revision>13</cp:revision>
  <dcterms:created xsi:type="dcterms:W3CDTF">2023-10-28T05:48:36Z</dcterms:created>
  <dcterms:modified xsi:type="dcterms:W3CDTF">2026-05-25T18:48:57Z</dcterms:modified>
</cp:coreProperties>
</file>