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71" r:id="rId2"/>
    <p:sldId id="472" r:id="rId3"/>
    <p:sldId id="473" r:id="rId4"/>
    <p:sldId id="476" r:id="rId5"/>
    <p:sldId id="474" r:id="rId6"/>
    <p:sldId id="491" r:id="rId7"/>
    <p:sldId id="475" r:id="rId8"/>
    <p:sldId id="478" r:id="rId9"/>
    <p:sldId id="496" r:id="rId10"/>
    <p:sldId id="495" r:id="rId11"/>
    <p:sldId id="492" r:id="rId12"/>
    <p:sldId id="493" r:id="rId13"/>
    <p:sldId id="494" r:id="rId14"/>
    <p:sldId id="480" r:id="rId15"/>
  </p:sldIdLst>
  <p:sldSz cx="9144000" cy="5143500" type="screen16x9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00"/>
    <a:srgbClr val="FFCCFF"/>
    <a:srgbClr val="000099"/>
    <a:srgbClr val="C0C0C0"/>
    <a:srgbClr val="B2B2B2"/>
    <a:srgbClr val="FFC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0" autoAdjust="0"/>
    <p:restoredTop sz="79755" autoAdjust="0"/>
  </p:normalViewPr>
  <p:slideViewPr>
    <p:cSldViewPr>
      <p:cViewPr varScale="1">
        <p:scale>
          <a:sx n="115" d="100"/>
          <a:sy n="115" d="100"/>
        </p:scale>
        <p:origin x="1470" y="8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6DA3AE2-9321-44CC-957D-461A03C8F9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40BD8F4-2319-403F-AA7F-74F5EC957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240ACD6B-D767-418E-92E2-B317BBD768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3F104DF2-9DDC-4E82-9165-2C288A23A8F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ED3A73D-AB0A-4742-AB50-469854B99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5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0A6D79A-92F8-4591-A549-A3B1B1B0E9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BF2FB88-A0A9-4B76-B8CE-3D20679F58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5732A91-FDD6-48BF-A75F-3AD369094D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704850"/>
            <a:ext cx="62547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25E66B62-C85A-4CF8-AB15-0667980C90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7B4C1B7F-F361-481F-9BE9-8C4D22ABBF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BF04E7BF-CFA7-4060-9858-1CDCF21267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4CE8462-E729-4D65-8636-3662B2CD2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668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176BA77-2258-4281-9AF8-79D3D95C3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F7E0C5-8C5C-40AE-9A06-80756A66168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103BFCD-3F85-4A76-9696-D6CA5737AA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0F59FBA-E0BD-4DBE-A7A6-83F4DAFF1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Welcome to the Build-It-Yourself galactic laboratory! We are going to teach you advanced web site programming!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We start with an advanced layout written with proper HTML and CSS.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We are ditching table tags for div tags.</a:t>
            </a:r>
          </a:p>
        </p:txBody>
      </p:sp>
    </p:spTree>
    <p:extLst>
      <p:ext uri="{BB962C8B-B14F-4D97-AF65-F5344CB8AC3E}">
        <p14:creationId xmlns:p14="http://schemas.microsoft.com/office/powerpoint/2010/main" val="3603103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Then we add in out content and modify our CSS.</a:t>
            </a:r>
          </a:p>
        </p:txBody>
      </p:sp>
    </p:spTree>
    <p:extLst>
      <p:ext uri="{BB962C8B-B14F-4D97-AF65-F5344CB8AC3E}">
        <p14:creationId xmlns:p14="http://schemas.microsoft.com/office/powerpoint/2010/main" val="221333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Once this is finished we will implement advanced features using a combination of </a:t>
            </a:r>
            <a:r>
              <a:rPr lang="en-US" altLang="en-US" dirty="0" err="1"/>
              <a:t>Javascript</a:t>
            </a:r>
            <a:r>
              <a:rPr lang="en-US" altLang="en-US" dirty="0"/>
              <a:t>, </a:t>
            </a:r>
            <a:r>
              <a:rPr lang="en-US" altLang="en-US" dirty="0" err="1"/>
              <a:t>Jquery</a:t>
            </a:r>
            <a:r>
              <a:rPr lang="en-US" altLang="en-US" dirty="0"/>
              <a:t> and CSS3</a:t>
            </a:r>
          </a:p>
        </p:txBody>
      </p:sp>
    </p:spTree>
    <p:extLst>
      <p:ext uri="{BB962C8B-B14F-4D97-AF65-F5344CB8AC3E}">
        <p14:creationId xmlns:p14="http://schemas.microsoft.com/office/powerpoint/2010/main" val="2136927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And finally upload it to our server! You can access this anywhere in the world!</a:t>
            </a:r>
          </a:p>
        </p:txBody>
      </p:sp>
    </p:spTree>
    <p:extLst>
      <p:ext uri="{BB962C8B-B14F-4D97-AF65-F5344CB8AC3E}">
        <p14:creationId xmlns:p14="http://schemas.microsoft.com/office/powerpoint/2010/main" val="2483120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8E88CB0-6D4C-43CE-AE8D-78BF236C4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1E73E7-7AF6-43C7-BA5E-FEFFCE35FB68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27DB2B5-3C4D-4CB6-A871-C48E0ED13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F2B3181-CC52-4071-9882-9FFA9804A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By the end of the project you should know the following.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you get ahead or have the time and interest here are some way cool ideas to expand your website!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BC009AF-F8D2-43F3-81BA-5A1EB269B4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8A438E-04B6-46B7-858E-EF25EAAD7FA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D7790B3-DF44-46FF-9AC7-4C17E0CA45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4C04461-9C9F-4625-95B5-5DE0D7583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Aliens are scanning the universe for signs of intelligent life. If they find a civilization of dummies they will blow it to smithereens. They found our websites (web design 101) and want to trade!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We have a problem! While we passed the first filter, our code may not be advanced enough to be of value to advanced being from around the universe and beyond!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1883281-AB47-4CA2-B4D5-C30F2B3C9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A8749D-5F0F-4DE2-8C61-91E121FF6FA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FDECE85-049B-4CAD-91F9-AA0DF8899C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1F354A-8AAB-4B24-8E9D-C58B93C31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Our mission is to become even more advanced programmers! We need to use DIVS instead of TABLES – We need to use CSS instead of FONT tags – We need to write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Javascript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and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Jquery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47BF91F-04DD-4110-8337-F2322B6E3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CF6608-697F-473C-8D36-CA777343F3AD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208C59B-A2E3-4267-A4FB-E8D637844B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614C089-A46F-450B-9D32-90FA1DC35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Before a builder builds it is important to research what others have done!</a:t>
            </a:r>
          </a:p>
          <a:p>
            <a:pPr eaLnBrk="1" hangingPunct="1"/>
            <a:endParaRPr lang="en-US" altLang="en-US" b="0" dirty="0"/>
          </a:p>
          <a:p>
            <a:pPr eaLnBrk="1" hangingPunct="1"/>
            <a:r>
              <a:rPr lang="en-US" altLang="en-US" b="0" dirty="0"/>
              <a:t>What websites that you use or have visited demonstrate advanced features?</a:t>
            </a:r>
          </a:p>
          <a:p>
            <a:pPr eaLnBrk="1" hangingPunct="1"/>
            <a:endParaRPr lang="en-US" altLang="en-US" b="0" dirty="0"/>
          </a:p>
          <a:p>
            <a:pPr eaLnBrk="1" hangingPunct="1"/>
            <a:r>
              <a:rPr lang="en-US" altLang="en-US" b="0" dirty="0"/>
              <a:t>How do they use these features?</a:t>
            </a:r>
          </a:p>
          <a:p>
            <a:pPr eaLnBrk="1" hangingPunct="1"/>
            <a:endParaRPr lang="en-US" altLang="en-US" b="0" dirty="0"/>
          </a:p>
          <a:p>
            <a:pPr eaLnBrk="1" hangingPunct="1"/>
            <a:r>
              <a:rPr lang="en-US" altLang="en-US" b="0" dirty="0"/>
              <a:t>***Show invention universe as an example of advanced websites***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88F72C4D-BD1F-4E05-8573-3235AA49B9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FC822A-D222-4CA3-9335-344913621D7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9432E85-4128-4F70-969F-D6CE06D3CA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5C330C3-1B52-425F-9AFF-936099E4B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Set expectations for next 8 weeks and/or project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88F72C4D-BD1F-4E05-8573-3235AA49B9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FC822A-D222-4CA3-9335-344913621D7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9432E85-4128-4F70-969F-D6CE06D3CA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5C330C3-1B52-425F-9AFF-936099E4B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These are the skills you will acquire or further develop.</a:t>
            </a:r>
          </a:p>
        </p:txBody>
      </p:sp>
    </p:spTree>
    <p:extLst>
      <p:ext uri="{BB962C8B-B14F-4D97-AF65-F5344CB8AC3E}">
        <p14:creationId xmlns:p14="http://schemas.microsoft.com/office/powerpoint/2010/main" val="3467765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81A9B08-8279-45A3-B195-BA0B75E5E1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8F6E43-0592-44CE-A0AD-EE5F9DA3996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B37F078-9A87-4A7F-BADB-65858A62DA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F9D3DAD-782E-437F-965D-8F342490E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Here are some hot shot examples of what others have done in the past!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Create a site map! A site map is a map of all the pages of your website and how connect.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Drive the kids to create a site map. Have a kid share their screen and guide them to make a site map. Start with the home page and branch out. </a:t>
            </a:r>
          </a:p>
          <a:p>
            <a:pPr eaLnBrk="1" hangingPunct="1"/>
            <a:r>
              <a:rPr lang="en-US" altLang="en-US" dirty="0"/>
              <a:t>Draw a box for each page that will appear in the navigation. Connect the home page to each other page.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Folder structure is critical to success! </a:t>
            </a:r>
          </a:p>
          <a:p>
            <a:pPr eaLnBrk="1" hangingPunct="1"/>
            <a:r>
              <a:rPr lang="en-US" altLang="en-US" dirty="0"/>
              <a:t>Create a folder with your name for your website in your documents folder. This is where your html files will be saved. </a:t>
            </a:r>
          </a:p>
          <a:p>
            <a:pPr eaLnBrk="1" hangingPunct="1"/>
            <a:r>
              <a:rPr lang="en-US" altLang="en-US" dirty="0"/>
              <a:t>Create an images folder in root folder. This is where all of your images will be saved.</a:t>
            </a:r>
          </a:p>
          <a:p>
            <a:pPr eaLnBrk="1" hangingPunct="1"/>
            <a:r>
              <a:rPr lang="en-US" altLang="en-US" dirty="0"/>
              <a:t>All files must use lower case letters, no spaces or underscores, and hyphens where needed. </a:t>
            </a:r>
          </a:p>
          <a:p>
            <a:pPr eaLnBrk="1" hangingPunct="1"/>
            <a:r>
              <a:rPr lang="en-US" altLang="en-US" dirty="0"/>
              <a:t>All file names must be descriptive. Use common categories and zero in on unique </a:t>
            </a:r>
          </a:p>
        </p:txBody>
      </p:sp>
    </p:spTree>
    <p:extLst>
      <p:ext uri="{BB962C8B-B14F-4D97-AF65-F5344CB8AC3E}">
        <p14:creationId xmlns:p14="http://schemas.microsoft.com/office/powerpoint/2010/main" val="142667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45093A-7A85-4BAB-ACC8-816A5BE7D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A8F0C5-5446-449B-8F56-2067ECF58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1FD3C0-C388-4C9F-B064-D695AC86A1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C2F7-8BD7-4223-BBBA-DC757F85D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11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A5295E-F31E-450D-85DF-47C97262E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BF3038-0B58-41FE-81AC-1DEF9E5D3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3F2311-642D-4C6F-BCE4-173073BF1C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681E7-6848-4ECD-9FF5-33C3F5FB2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81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162227-D35D-4AE5-B0CE-1DE321124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1A2EE-0D2C-41EB-8BA9-F53E612BD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28E06E-AD3A-4E10-B6F4-DE7B1CB34C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2E49-4FB4-4C39-B4F8-4F9505828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72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5C3379-BC31-47FA-AB4F-7A1143833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25CE66-8E34-4869-B05E-806F06F6F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A18A4F-43A4-4EFC-BF54-3ADDD2B81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CFBDC-B91A-467F-8E9D-2C4910335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5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82F7C9-EC3E-4458-80C0-AF1B584202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81610E-A99F-485B-BA64-EC2008F6E0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F2B4D5-0351-47E1-B7FF-F4D3473B4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B1EBE-6944-4F34-9F51-859691BA7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41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89EAC4-B2FA-414E-89B5-EDD35D65D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C45008-D28C-4220-AEBB-790A4AFEF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4593C4-8EFF-4BEF-9FA4-85083EFB81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E514-0367-4D20-A17F-1936DCC6D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19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CE9BBD-CC16-4827-8811-6B0D172A1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2644D3-3A5E-46DA-A294-2E8811C60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799CF8-9B04-4379-9C83-E73A4C0C7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C4C24-3B97-4E18-93F4-C554C9E10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08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C498C94-8596-4AD2-AEE7-DB6DFEF6EB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C91265-9F9B-43CF-8CDC-60F3BA082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856642-1F40-4CE6-875F-9D6AF699A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1BA1-A957-4C5D-A98E-9C0E285DED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85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ADEF0D-30DE-4FC5-B949-145FF57209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F6C5AE-7739-47F5-B192-0CA43D1586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287E46-2F71-4E97-832B-33F727D53A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FDF13-C53B-4C3D-B419-3244FA25AA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16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9D358C-C5D1-4410-A31C-84ACF3114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FEBD1E-DAAE-485E-96D2-0E38F4C98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B4AF8-62B1-44A1-B28F-5D1A7FAEA2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247C-FC85-4CA4-BF9E-D9327334A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8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41BE0E-1A6A-435F-B4D0-99E6FEECB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C9C28C-6547-4D8F-8DFE-C8AF58200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5004E1-78FC-4D21-B71B-135390EC16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9A979-B5CF-4D73-8D40-78FF0D3893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05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4B0F31-D2B6-48D8-AFEA-A316FBD34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E8F2FD-1507-40A8-8CAC-C48E44750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41B7125-B6C5-4B94-8ED3-4058F0BB40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1C9528-3C88-4404-A53C-513CA85026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3EC111-9B71-4764-80B9-E2138D97E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1BE2A6-6CFA-4679-8E3E-A45A037CF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2061">
            <a:extLst>
              <a:ext uri="{FF2B5EF4-FFF2-40B4-BE49-F238E27FC236}">
                <a16:creationId xmlns:a16="http://schemas.microsoft.com/office/drawing/2014/main" id="{88C68C81-BDA1-4287-93B3-580AE4DBE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851" y="4876800"/>
            <a:ext cx="24320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>
                <a:latin typeface="Comic Sans MS" pitchFamily="66" charset="0"/>
              </a:rPr>
              <a:t>www.Build-It-Yourself.com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8">
            <a:extLst>
              <a:ext uri="{FF2B5EF4-FFF2-40B4-BE49-F238E27FC236}">
                <a16:creationId xmlns:a16="http://schemas.microsoft.com/office/drawing/2014/main" id="{2ECDB8C1-F49D-4C10-B4B8-B2C229D0A0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1072754"/>
            <a:ext cx="60960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D6423-1C54-4681-A2FE-BD09394C3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844154"/>
            <a:ext cx="8229600" cy="1102519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Web Design 102</a:t>
            </a:r>
          </a:p>
        </p:txBody>
      </p:sp>
      <p:sp>
        <p:nvSpPr>
          <p:cNvPr id="4101" name="Subtitle 2">
            <a:extLst>
              <a:ext uri="{FF2B5EF4-FFF2-40B4-BE49-F238E27FC236}">
                <a16:creationId xmlns:a16="http://schemas.microsoft.com/office/drawing/2014/main" id="{A56DA722-609C-41F4-9B02-845168E61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714500"/>
            <a:ext cx="8229600" cy="285750"/>
          </a:xfrm>
        </p:spPr>
        <p:txBody>
          <a:bodyPr/>
          <a:lstStyle/>
          <a:p>
            <a:r>
              <a:rPr lang="en-US" altLang="en-US" sz="1800" dirty="0">
                <a:latin typeface="Comic Sans MS" panose="030F0702030302020204" pitchFamily="66" charset="0"/>
              </a:rPr>
              <a:t>Advanced Design Using HTML, CSS &amp; </a:t>
            </a:r>
            <a:r>
              <a:rPr lang="en-US" altLang="en-US" sz="1800" dirty="0" err="1">
                <a:latin typeface="Comic Sans MS" panose="030F0702030302020204" pitchFamily="66" charset="0"/>
              </a:rPr>
              <a:t>Javascript</a:t>
            </a:r>
            <a:r>
              <a:rPr lang="en-US" altLang="en-US" sz="1800" dirty="0">
                <a:latin typeface="Comic Sans MS" panose="030F0702030302020204" pitchFamily="66" charset="0"/>
              </a:rPr>
              <a:t>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BD52FAD-F6CE-4E37-A266-C5C8900EDB83}"/>
              </a:ext>
            </a:extLst>
          </p:cNvPr>
          <p:cNvGrpSpPr/>
          <p:nvPr/>
        </p:nvGrpSpPr>
        <p:grpSpPr>
          <a:xfrm>
            <a:off x="2741908" y="2175273"/>
            <a:ext cx="3812584" cy="2357334"/>
            <a:chOff x="2438400" y="1252538"/>
            <a:chExt cx="4267200" cy="2638425"/>
          </a:xfrm>
        </p:grpSpPr>
        <p:pic>
          <p:nvPicPr>
            <p:cNvPr id="11" name="Picture 10" descr="Image result for css3">
              <a:extLst>
                <a:ext uri="{FF2B5EF4-FFF2-40B4-BE49-F238E27FC236}">
                  <a16:creationId xmlns:a16="http://schemas.microsoft.com/office/drawing/2014/main" id="{1864F337-A96D-4B2B-B806-CDF3D9A4DA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319338"/>
              <a:ext cx="152400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 descr="Image result for alien vector">
              <a:extLst>
                <a:ext uri="{FF2B5EF4-FFF2-40B4-BE49-F238E27FC236}">
                  <a16:creationId xmlns:a16="http://schemas.microsoft.com/office/drawing/2014/main" id="{7CECFC44-6940-43FD-9864-3FC7F413BD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6125" y="1252538"/>
              <a:ext cx="1985963" cy="263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ADBEE3A-D57E-4CAB-AFFC-A02FCD9E72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2319338"/>
              <a:ext cx="1162050" cy="153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31" descr="F:\Users\John\Dropbox\administration\stationary\biy-logos\biy-logo-350.jpg">
            <a:extLst>
              <a:ext uri="{FF2B5EF4-FFF2-40B4-BE49-F238E27FC236}">
                <a16:creationId xmlns:a16="http://schemas.microsoft.com/office/drawing/2014/main" id="{399DC980-E94D-4269-AC4E-C6CDCCE0C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5125"/>
            <a:ext cx="3182938" cy="59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DIV">
            <a:extLst>
              <a:ext uri="{FF2B5EF4-FFF2-40B4-BE49-F238E27FC236}">
                <a16:creationId xmlns:a16="http://schemas.microsoft.com/office/drawing/2014/main" id="{3F15F276-C437-478C-9091-F2D0A30EDE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0" b="14444"/>
          <a:stretch/>
        </p:blipFill>
        <p:spPr bwMode="auto">
          <a:xfrm>
            <a:off x="457200" y="787953"/>
            <a:ext cx="3733800" cy="205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Div</a:t>
            </a: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/CSS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A560755-F6A0-4128-9963-7F610EBD1664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9" name="Line 4">
              <a:extLst>
                <a:ext uri="{FF2B5EF4-FFF2-40B4-BE49-F238E27FC236}">
                  <a16:creationId xmlns:a16="http://schemas.microsoft.com/office/drawing/2014/main" id="{8EFA8AA1-234D-41A9-88F0-EFD2D7F27B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F479427B-5B54-4378-90B2-2C12257342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101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CSS(Cascading Style Sheets)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20F0CF8-311E-4409-9BF2-3535503734F4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9" name="Line 4">
              <a:extLst>
                <a:ext uri="{FF2B5EF4-FFF2-40B4-BE49-F238E27FC236}">
                  <a16:creationId xmlns:a16="http://schemas.microsoft.com/office/drawing/2014/main" id="{CD014D16-E9D3-4B18-8E33-8641CD2049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00857D38-454D-4790-ACA8-49A00835DB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24" name="Picture 4" descr="Image result for css">
            <a:extLst>
              <a:ext uri="{FF2B5EF4-FFF2-40B4-BE49-F238E27FC236}">
                <a16:creationId xmlns:a16="http://schemas.microsoft.com/office/drawing/2014/main" id="{5B20E363-FFD2-448E-B440-05FD8613C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112" y="766763"/>
            <a:ext cx="2029978" cy="286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17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Javascript</a:t>
            </a: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/</a:t>
            </a:r>
            <a:r>
              <a:rPr lang="en-US" altLang="en-US" sz="1800" dirty="0" err="1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Jquery</a:t>
            </a: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91629C2-B9EE-4266-850E-140D4850BC7D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9" name="Line 4">
              <a:extLst>
                <a:ext uri="{FF2B5EF4-FFF2-40B4-BE49-F238E27FC236}">
                  <a16:creationId xmlns:a16="http://schemas.microsoft.com/office/drawing/2014/main" id="{A8C3F737-DE0E-4612-AD2C-99E9343498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DBE73E8C-91C6-41EC-BD1F-AAB8BF0526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8" name="Picture 2" descr="Image result for javascript badge">
            <a:extLst>
              <a:ext uri="{FF2B5EF4-FFF2-40B4-BE49-F238E27FC236}">
                <a16:creationId xmlns:a16="http://schemas.microsoft.com/office/drawing/2014/main" id="{8195DE30-F55E-44D1-8CD6-62817D0DA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25" y="766763"/>
            <a:ext cx="2657257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734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9" name="Picture 4" descr="Image result for server cartoon">
            <a:extLst>
              <a:ext uri="{FF2B5EF4-FFF2-40B4-BE49-F238E27FC236}">
                <a16:creationId xmlns:a16="http://schemas.microsoft.com/office/drawing/2014/main" id="{5AE8FBFA-9B2C-4B4C-9EF8-4626ECD67E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" y="773652"/>
            <a:ext cx="3733799" cy="284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Upload to Web Server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18052B-9BB1-4B8C-A43E-7733914375D1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10" name="Line 4">
              <a:extLst>
                <a:ext uri="{FF2B5EF4-FFF2-40B4-BE49-F238E27FC236}">
                  <a16:creationId xmlns:a16="http://schemas.microsoft.com/office/drawing/2014/main" id="{6EC5B139-ECD7-4E22-A6EA-4AD41A34D7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2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980EC6DB-2C75-468E-B064-D2575366D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4956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9">
            <a:extLst>
              <a:ext uri="{FF2B5EF4-FFF2-40B4-BE49-F238E27FC236}">
                <a16:creationId xmlns:a16="http://schemas.microsoft.com/office/drawing/2014/main" id="{7F19BEE3-25A9-41A3-AA77-585816A8E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What we should know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A6B3B5D3-B58A-4FBB-9222-A9ED0651D455}"/>
              </a:ext>
            </a:extLst>
          </p:cNvPr>
          <p:cNvSpPr txBox="1">
            <a:spLocks noChangeArrowheads="1"/>
          </p:cNvSpPr>
          <p:nvPr/>
        </p:nvSpPr>
        <p:spPr>
          <a:xfrm>
            <a:off x="357188" y="658416"/>
            <a:ext cx="8024812" cy="404693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to think outside the box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to make people laugh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Benefits of modular construction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to tell a compelling story</a:t>
            </a:r>
          </a:p>
          <a:p>
            <a:pPr eaLnBrk="1" hangingPunct="1">
              <a:defRPr/>
            </a:pPr>
            <a:endParaRPr lang="en-US" altLang="en-US" sz="1800" kern="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Advanced Projects: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Design more animated GIFs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Build more elaborate code modules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Reduce image file size by cropping, resizing and compression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Create a video of your site, or a video for your site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rgbClr val="4D4D4D"/>
                </a:solidFill>
                <a:latin typeface="Comic Sans MS" pitchFamily="66" charset="0"/>
              </a:rPr>
              <a:t>Use a text file as a database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rgbClr val="4D4D4D"/>
                </a:solidFill>
                <a:latin typeface="Comic Sans MS" pitchFamily="66" charset="0"/>
              </a:rPr>
              <a:t>Code in PHP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en-US" altLang="en-US" sz="18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en-US" altLang="en-US" sz="1800" kern="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5B8AA54-15F6-4154-A3D8-65709263B18C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7" name="Line 4">
              <a:extLst>
                <a:ext uri="{FF2B5EF4-FFF2-40B4-BE49-F238E27FC236}">
                  <a16:creationId xmlns:a16="http://schemas.microsoft.com/office/drawing/2014/main" id="{36A72DE3-30B2-4B65-8775-82F86FB134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8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97B49DC9-F1C1-4F29-9077-E5D0E155A5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6">
            <a:extLst>
              <a:ext uri="{FF2B5EF4-FFF2-40B4-BE49-F238E27FC236}">
                <a16:creationId xmlns:a16="http://schemas.microsoft.com/office/drawing/2014/main" id="{191AFAD6-28B7-4989-9A4D-C5D924BF8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685800"/>
            <a:ext cx="434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00038" indent="-3000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4588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39888" indent="-381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97088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54288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114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86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258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830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8F0494E2-BF23-45B9-8271-2B2367F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Problem</a:t>
            </a:r>
          </a:p>
        </p:txBody>
      </p:sp>
      <p:sp>
        <p:nvSpPr>
          <p:cNvPr id="6151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The aliens that found our websites have decided to trade code with us!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We fear our code will not impress on closer inspection. GULP!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05E87A6-51BA-4770-9AD3-C69C09666E20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173" name="Line 4">
              <a:extLst>
                <a:ext uri="{FF2B5EF4-FFF2-40B4-BE49-F238E27FC236}">
                  <a16:creationId xmlns:a16="http://schemas.microsoft.com/office/drawing/2014/main" id="{B7A01724-E340-4846-9AA9-AE6949B67E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74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C64615AE-35E7-4BF1-AFD8-BCC09FFE0A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5" name="Picture 2" descr="Image result for aliens and humans together">
            <a:extLst>
              <a:ext uri="{FF2B5EF4-FFF2-40B4-BE49-F238E27FC236}">
                <a16:creationId xmlns:a16="http://schemas.microsoft.com/office/drawing/2014/main" id="{0929DF1B-E5E6-47CB-A81E-DA18B3C6F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766763"/>
            <a:ext cx="3581399" cy="195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 result for css code">
            <a:extLst>
              <a:ext uri="{FF2B5EF4-FFF2-40B4-BE49-F238E27FC236}">
                <a16:creationId xmlns:a16="http://schemas.microsoft.com/office/drawing/2014/main" id="{2F50B191-6C87-4500-B127-58BE1E833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7"/>
          <a:stretch>
            <a:fillRect/>
          </a:stretch>
        </p:blipFill>
        <p:spPr bwMode="auto">
          <a:xfrm>
            <a:off x="457201" y="772252"/>
            <a:ext cx="3581399" cy="226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9">
            <a:extLst>
              <a:ext uri="{FF2B5EF4-FFF2-40B4-BE49-F238E27FC236}">
                <a16:creationId xmlns:a16="http://schemas.microsoft.com/office/drawing/2014/main" id="{8F0494E2-BF23-45B9-8271-2B2367F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Mission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Develop advanced code to prove we are worthy of trading with advanced life forms!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D053C1-75A3-4818-AF0B-16A924FF199D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13" name="Line 4">
              <a:extLst>
                <a:ext uri="{FF2B5EF4-FFF2-40B4-BE49-F238E27FC236}">
                  <a16:creationId xmlns:a16="http://schemas.microsoft.com/office/drawing/2014/main" id="{8DFF22B3-28CC-47AE-BBF3-CD631422F5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4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AC08EE8F-FB2E-4C75-A880-D3FAD57CA3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9">
            <a:extLst>
              <a:ext uri="{FF2B5EF4-FFF2-40B4-BE49-F238E27FC236}">
                <a16:creationId xmlns:a16="http://schemas.microsoft.com/office/drawing/2014/main" id="{8F0494E2-BF23-45B9-8271-2B2367F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Research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List 5 web sites with advanced features.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Examples: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altLang="en-US" sz="16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Mobile Responsive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altLang="en-US" sz="16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Video Players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altLang="en-US" sz="16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Games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altLang="en-US" sz="16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Contact Forms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buBlip>
                <a:blip r:embed="rId3"/>
              </a:buBlip>
              <a:defRPr/>
            </a:pPr>
            <a:r>
              <a:rPr lang="en-US" altLang="en-US" sz="16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…</a:t>
            </a:r>
            <a:endParaRPr lang="en-US" altLang="en-US" sz="16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Image result for magnifying glass">
            <a:extLst>
              <a:ext uri="{FF2B5EF4-FFF2-40B4-BE49-F238E27FC236}">
                <a16:creationId xmlns:a16="http://schemas.microsoft.com/office/drawing/2014/main" id="{A87F3626-9211-4495-A34A-E70263DAD8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2769"/>
          <a:stretch/>
        </p:blipFill>
        <p:spPr bwMode="auto">
          <a:xfrm>
            <a:off x="723900" y="766763"/>
            <a:ext cx="2781300" cy="284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CE2224-3C74-4419-82D3-CF7A579F3419}"/>
              </a:ext>
            </a:extLst>
          </p:cNvPr>
          <p:cNvSpPr/>
          <p:nvPr/>
        </p:nvSpPr>
        <p:spPr bwMode="auto">
          <a:xfrm>
            <a:off x="609600" y="3609587"/>
            <a:ext cx="2971800" cy="18136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347B72-5671-4CF5-82A4-4D9C2A85122D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11" name="Line 4">
              <a:extLst>
                <a:ext uri="{FF2B5EF4-FFF2-40B4-BE49-F238E27FC236}">
                  <a16:creationId xmlns:a16="http://schemas.microsoft.com/office/drawing/2014/main" id="{12C9245E-B038-44B4-B583-BE5631F6E2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2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923F09E4-1045-4FA4-B07C-7AFF0073DF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9">
            <a:extLst>
              <a:ext uri="{FF2B5EF4-FFF2-40B4-BE49-F238E27FC236}">
                <a16:creationId xmlns:a16="http://schemas.microsoft.com/office/drawing/2014/main" id="{D9C30E9E-BAF9-4A3D-ABCF-FF49486BF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Project Plan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0F8CF51-18E5-44E8-80F5-FDC066666531}"/>
              </a:ext>
            </a:extLst>
          </p:cNvPr>
          <p:cNvSpPr txBox="1">
            <a:spLocks noChangeArrowheads="1"/>
          </p:cNvSpPr>
          <p:nvPr/>
        </p:nvSpPr>
        <p:spPr>
          <a:xfrm>
            <a:off x="4395788" y="679847"/>
            <a:ext cx="4646612" cy="377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Project Plan: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Lab Book Cover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Problem/Mission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Research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Site Map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HTML/DIVS Templates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Edit Content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CSS (Style Sheet)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 err="1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Javascript</a:t>
            </a: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/</a:t>
            </a:r>
            <a:r>
              <a:rPr lang="en-US" altLang="en-US" sz="1800" kern="0" dirty="0" err="1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Jquery</a:t>
            </a:r>
            <a:endParaRPr lang="en-US" altLang="en-US" sz="18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FTP Site Upload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Presentations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en-US" altLang="en-US" sz="18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C11A0C30-69EA-44B8-B2D9-3E1A0BDFAF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993" y="769049"/>
            <a:ext cx="34782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45D3C73-E18A-4CD6-8E23-AD60EBEA7B56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10" name="Line 4">
              <a:extLst>
                <a:ext uri="{FF2B5EF4-FFF2-40B4-BE49-F238E27FC236}">
                  <a16:creationId xmlns:a16="http://schemas.microsoft.com/office/drawing/2014/main" id="{9FF24781-84DD-4FA8-BFF9-223A45C2D1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2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C7B5A069-0088-4F46-A4A4-44E947E3AE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9">
            <a:extLst>
              <a:ext uri="{FF2B5EF4-FFF2-40B4-BE49-F238E27FC236}">
                <a16:creationId xmlns:a16="http://schemas.microsoft.com/office/drawing/2014/main" id="{D9C30E9E-BAF9-4A3D-ABCF-FF49486BF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Skills Needed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0F8CF51-18E5-44E8-80F5-FDC066666531}"/>
              </a:ext>
            </a:extLst>
          </p:cNvPr>
          <p:cNvSpPr txBox="1">
            <a:spLocks noChangeArrowheads="1"/>
          </p:cNvSpPr>
          <p:nvPr/>
        </p:nvSpPr>
        <p:spPr>
          <a:xfrm>
            <a:off x="4395788" y="679847"/>
            <a:ext cx="4646612" cy="377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Skills Needed: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PowerPoint Guru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Problem Solver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Master Designer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Modular Constructor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Hot Shot Programmer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Celebrity Presenter 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639D504C-844E-4F7E-B37D-E911091E0D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993" y="769049"/>
            <a:ext cx="34782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6B4044AF-C494-4F77-9A39-84B952E7E6BB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10" name="Line 4">
              <a:extLst>
                <a:ext uri="{FF2B5EF4-FFF2-40B4-BE49-F238E27FC236}">
                  <a16:creationId xmlns:a16="http://schemas.microsoft.com/office/drawing/2014/main" id="{65EC65DC-4BD1-4929-A3F9-70765EA091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2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3AD6CD5D-5945-4C16-BAEF-F20E64A347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151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9">
            <a:extLst>
              <a:ext uri="{FF2B5EF4-FFF2-40B4-BE49-F238E27FC236}">
                <a16:creationId xmlns:a16="http://schemas.microsoft.com/office/drawing/2014/main" id="{5CAD23ED-63F9-4294-AFA3-F6C88F36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Hall of Fame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Hot Shot Web Designers!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Ayla, Travis, Val &amp; John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D16770-1B23-4073-AC88-6077F86F855D}"/>
              </a:ext>
            </a:extLst>
          </p:cNvPr>
          <p:cNvGrpSpPr/>
          <p:nvPr/>
        </p:nvGrpSpPr>
        <p:grpSpPr>
          <a:xfrm>
            <a:off x="457199" y="766763"/>
            <a:ext cx="3581401" cy="3024187"/>
            <a:chOff x="2133600" y="1828800"/>
            <a:chExt cx="4791075" cy="4038600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55ED7EE3-DC50-4B4B-AE10-177DEEACD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1828800"/>
              <a:ext cx="2303463" cy="191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>
              <a:extLst>
                <a:ext uri="{FF2B5EF4-FFF2-40B4-BE49-F238E27FC236}">
                  <a16:creationId xmlns:a16="http://schemas.microsoft.com/office/drawing/2014/main" id="{2244B639-5260-45DB-8783-04C63D0B01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213" y="1828800"/>
              <a:ext cx="2303462" cy="191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2">
              <a:extLst>
                <a:ext uri="{FF2B5EF4-FFF2-40B4-BE49-F238E27FC236}">
                  <a16:creationId xmlns:a16="http://schemas.microsoft.com/office/drawing/2014/main" id="{63B03AE9-0792-48B1-8221-F7C27D6001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3948113"/>
              <a:ext cx="2303463" cy="191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4">
              <a:extLst>
                <a:ext uri="{FF2B5EF4-FFF2-40B4-BE49-F238E27FC236}">
                  <a16:creationId xmlns:a16="http://schemas.microsoft.com/office/drawing/2014/main" id="{F60610E8-B17B-4695-8C5C-97A0BC3BFD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213" y="3948113"/>
              <a:ext cx="2303462" cy="191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8320AB9-3425-4DEF-B343-9C235A91FB56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15" name="Line 4">
              <a:extLst>
                <a:ext uri="{FF2B5EF4-FFF2-40B4-BE49-F238E27FC236}">
                  <a16:creationId xmlns:a16="http://schemas.microsoft.com/office/drawing/2014/main" id="{1652FEA3-5EC9-4F78-A198-B66C591832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6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45CC7E6B-78CB-4402-A35B-245431584E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Site Map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B8A516-0F85-4F61-BBFC-580D8751DC4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819150"/>
            <a:ext cx="3582592" cy="1826419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E15C46-EAC2-466C-BBE0-2948C07667C0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9" name="Line 4">
              <a:extLst>
                <a:ext uri="{FF2B5EF4-FFF2-40B4-BE49-F238E27FC236}">
                  <a16:creationId xmlns:a16="http://schemas.microsoft.com/office/drawing/2014/main" id="{10E340D8-2CC6-41FD-B581-BC278F602F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C13380FD-AEF4-4AD3-8677-19ABEF958A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9">
            <a:extLst>
              <a:ext uri="{FF2B5EF4-FFF2-40B4-BE49-F238E27FC236}">
                <a16:creationId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362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Folder Structure/File Naming</a:t>
            </a:r>
          </a:p>
        </p:txBody>
      </p:sp>
      <p:sp>
        <p:nvSpPr>
          <p:cNvPr id="9" name="Freeform 23">
            <a:extLst>
              <a:ext uri="{FF2B5EF4-FFF2-40B4-BE49-F238E27FC236}">
                <a16:creationId xmlns:a16="http://schemas.microsoft.com/office/drawing/2014/main" id="{632188CD-0C26-4ED8-84A7-C880D8A9F3F5}"/>
              </a:ext>
            </a:extLst>
          </p:cNvPr>
          <p:cNvSpPr>
            <a:spLocks/>
          </p:cNvSpPr>
          <p:nvPr/>
        </p:nvSpPr>
        <p:spPr bwMode="auto">
          <a:xfrm>
            <a:off x="457200" y="819150"/>
            <a:ext cx="1524000" cy="990600"/>
          </a:xfrm>
          <a:custGeom>
            <a:avLst/>
            <a:gdLst>
              <a:gd name="T0" fmla="*/ 0 w 960"/>
              <a:gd name="T1" fmla="*/ 2147483647 h 624"/>
              <a:gd name="T2" fmla="*/ 0 w 960"/>
              <a:gd name="T3" fmla="*/ 2147483647 h 624"/>
              <a:gd name="T4" fmla="*/ 2147483647 w 960"/>
              <a:gd name="T5" fmla="*/ 2147483647 h 624"/>
              <a:gd name="T6" fmla="*/ 2147483647 w 960"/>
              <a:gd name="T7" fmla="*/ 0 h 624"/>
              <a:gd name="T8" fmla="*/ 2147483647 w 960"/>
              <a:gd name="T9" fmla="*/ 0 h 624"/>
              <a:gd name="T10" fmla="*/ 2147483647 w 960"/>
              <a:gd name="T11" fmla="*/ 2147483647 h 624"/>
              <a:gd name="T12" fmla="*/ 0 w 960"/>
              <a:gd name="T13" fmla="*/ 2147483647 h 6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624"/>
              <a:gd name="T23" fmla="*/ 960 w 960"/>
              <a:gd name="T24" fmla="*/ 624 h 6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624">
                <a:moveTo>
                  <a:pt x="0" y="624"/>
                </a:moveTo>
                <a:lnTo>
                  <a:pt x="0" y="48"/>
                </a:lnTo>
                <a:lnTo>
                  <a:pt x="528" y="48"/>
                </a:lnTo>
                <a:lnTo>
                  <a:pt x="556" y="0"/>
                </a:lnTo>
                <a:lnTo>
                  <a:pt x="960" y="0"/>
                </a:lnTo>
                <a:lnTo>
                  <a:pt x="960" y="624"/>
                </a:lnTo>
                <a:lnTo>
                  <a:pt x="0" y="624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0" name="Text Box 24">
            <a:extLst>
              <a:ext uri="{FF2B5EF4-FFF2-40B4-BE49-F238E27FC236}">
                <a16:creationId xmlns:a16="http://schemas.microsoft.com/office/drawing/2014/main" id="{D50B323D-9764-44F4-BA9F-F3BF0B42B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" y="1108075"/>
            <a:ext cx="1282700" cy="396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kern="0" dirty="0">
                <a:solidFill>
                  <a:srgbClr val="000000"/>
                </a:solidFill>
              </a:rPr>
              <a:t>documents</a:t>
            </a: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A06B831E-7C9C-4169-8DF2-E5290635B756}"/>
              </a:ext>
            </a:extLst>
          </p:cNvPr>
          <p:cNvSpPr>
            <a:spLocks/>
          </p:cNvSpPr>
          <p:nvPr/>
        </p:nvSpPr>
        <p:spPr bwMode="auto">
          <a:xfrm>
            <a:off x="1500188" y="2038350"/>
            <a:ext cx="1524000" cy="990600"/>
          </a:xfrm>
          <a:custGeom>
            <a:avLst/>
            <a:gdLst>
              <a:gd name="T0" fmla="*/ 0 w 960"/>
              <a:gd name="T1" fmla="*/ 2147483647 h 624"/>
              <a:gd name="T2" fmla="*/ 0 w 960"/>
              <a:gd name="T3" fmla="*/ 2147483647 h 624"/>
              <a:gd name="T4" fmla="*/ 2147483647 w 960"/>
              <a:gd name="T5" fmla="*/ 2147483647 h 624"/>
              <a:gd name="T6" fmla="*/ 2147483647 w 960"/>
              <a:gd name="T7" fmla="*/ 0 h 624"/>
              <a:gd name="T8" fmla="*/ 2147483647 w 960"/>
              <a:gd name="T9" fmla="*/ 0 h 624"/>
              <a:gd name="T10" fmla="*/ 2147483647 w 960"/>
              <a:gd name="T11" fmla="*/ 2147483647 h 624"/>
              <a:gd name="T12" fmla="*/ 0 w 960"/>
              <a:gd name="T13" fmla="*/ 2147483647 h 6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624"/>
              <a:gd name="T23" fmla="*/ 960 w 960"/>
              <a:gd name="T24" fmla="*/ 624 h 6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624">
                <a:moveTo>
                  <a:pt x="0" y="624"/>
                </a:moveTo>
                <a:lnTo>
                  <a:pt x="0" y="48"/>
                </a:lnTo>
                <a:lnTo>
                  <a:pt x="528" y="48"/>
                </a:lnTo>
                <a:lnTo>
                  <a:pt x="556" y="0"/>
                </a:lnTo>
                <a:lnTo>
                  <a:pt x="960" y="0"/>
                </a:lnTo>
                <a:lnTo>
                  <a:pt x="960" y="624"/>
                </a:lnTo>
                <a:lnTo>
                  <a:pt x="0" y="624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3" name="Text Box 29">
            <a:extLst>
              <a:ext uri="{FF2B5EF4-FFF2-40B4-BE49-F238E27FC236}">
                <a16:creationId xmlns:a16="http://schemas.microsoft.com/office/drawing/2014/main" id="{89B92582-C67B-409E-8F17-B4A404755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38" y="2327275"/>
            <a:ext cx="1262062" cy="396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kern="0">
                <a:solidFill>
                  <a:srgbClr val="000000"/>
                </a:solidFill>
              </a:rPr>
              <a:t>your name</a:t>
            </a:r>
          </a:p>
        </p:txBody>
      </p:sp>
      <p:sp>
        <p:nvSpPr>
          <p:cNvPr id="14" name="Freeform 33">
            <a:extLst>
              <a:ext uri="{FF2B5EF4-FFF2-40B4-BE49-F238E27FC236}">
                <a16:creationId xmlns:a16="http://schemas.microsoft.com/office/drawing/2014/main" id="{43481CA8-EBBE-43A2-8D08-AFC1094AA80D}"/>
              </a:ext>
            </a:extLst>
          </p:cNvPr>
          <p:cNvSpPr>
            <a:spLocks/>
          </p:cNvSpPr>
          <p:nvPr/>
        </p:nvSpPr>
        <p:spPr bwMode="auto">
          <a:xfrm>
            <a:off x="2362200" y="3257550"/>
            <a:ext cx="1524000" cy="990600"/>
          </a:xfrm>
          <a:custGeom>
            <a:avLst/>
            <a:gdLst>
              <a:gd name="T0" fmla="*/ 0 w 960"/>
              <a:gd name="T1" fmla="*/ 2147483647 h 624"/>
              <a:gd name="T2" fmla="*/ 0 w 960"/>
              <a:gd name="T3" fmla="*/ 2147483647 h 624"/>
              <a:gd name="T4" fmla="*/ 2147483647 w 960"/>
              <a:gd name="T5" fmla="*/ 2147483647 h 624"/>
              <a:gd name="T6" fmla="*/ 2147483647 w 960"/>
              <a:gd name="T7" fmla="*/ 0 h 624"/>
              <a:gd name="T8" fmla="*/ 2147483647 w 960"/>
              <a:gd name="T9" fmla="*/ 0 h 624"/>
              <a:gd name="T10" fmla="*/ 2147483647 w 960"/>
              <a:gd name="T11" fmla="*/ 2147483647 h 624"/>
              <a:gd name="T12" fmla="*/ 0 w 960"/>
              <a:gd name="T13" fmla="*/ 2147483647 h 6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60"/>
              <a:gd name="T22" fmla="*/ 0 h 624"/>
              <a:gd name="T23" fmla="*/ 960 w 960"/>
              <a:gd name="T24" fmla="*/ 624 h 6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60" h="624">
                <a:moveTo>
                  <a:pt x="0" y="624"/>
                </a:moveTo>
                <a:lnTo>
                  <a:pt x="0" y="48"/>
                </a:lnTo>
                <a:lnTo>
                  <a:pt x="528" y="48"/>
                </a:lnTo>
                <a:lnTo>
                  <a:pt x="556" y="0"/>
                </a:lnTo>
                <a:lnTo>
                  <a:pt x="960" y="0"/>
                </a:lnTo>
                <a:lnTo>
                  <a:pt x="960" y="624"/>
                </a:lnTo>
                <a:lnTo>
                  <a:pt x="0" y="624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5" name="Text Box 34">
            <a:extLst>
              <a:ext uri="{FF2B5EF4-FFF2-40B4-BE49-F238E27FC236}">
                <a16:creationId xmlns:a16="http://schemas.microsoft.com/office/drawing/2014/main" id="{96B45210-89E9-4D63-A150-92274F003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3546475"/>
            <a:ext cx="901700" cy="396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kern="0">
                <a:solidFill>
                  <a:srgbClr val="000000"/>
                </a:solidFill>
              </a:rPr>
              <a:t>images</a:t>
            </a:r>
          </a:p>
        </p:txBody>
      </p:sp>
      <p:sp>
        <p:nvSpPr>
          <p:cNvPr id="16" name="Line 38">
            <a:extLst>
              <a:ext uri="{FF2B5EF4-FFF2-40B4-BE49-F238E27FC236}">
                <a16:creationId xmlns:a16="http://schemas.microsoft.com/office/drawing/2014/main" id="{5A5CDD88-F504-4B6F-8BD5-7C18AC69F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80975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</a:endParaRPr>
          </a:p>
        </p:txBody>
      </p:sp>
      <p:sp>
        <p:nvSpPr>
          <p:cNvPr id="17" name="Line 39">
            <a:extLst>
              <a:ext uri="{FF2B5EF4-FFF2-40B4-BE49-F238E27FC236}">
                <a16:creationId xmlns:a16="http://schemas.microsoft.com/office/drawing/2014/main" id="{DFBEE4E1-8EC3-43AC-825F-3E6DF0555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02895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00000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FCB51CD-B2E6-45E7-A9B8-8E21EA32E9DC}"/>
              </a:ext>
            </a:extLst>
          </p:cNvPr>
          <p:cNvGrpSpPr/>
          <p:nvPr/>
        </p:nvGrpSpPr>
        <p:grpSpPr>
          <a:xfrm>
            <a:off x="381000" y="88106"/>
            <a:ext cx="8661400" cy="314325"/>
            <a:chOff x="381000" y="88106"/>
            <a:chExt cx="8661400" cy="314325"/>
          </a:xfrm>
        </p:grpSpPr>
        <p:sp>
          <p:nvSpPr>
            <p:cNvPr id="19" name="Line 4">
              <a:extLst>
                <a:ext uri="{FF2B5EF4-FFF2-40B4-BE49-F238E27FC236}">
                  <a16:creationId xmlns:a16="http://schemas.microsoft.com/office/drawing/2014/main" id="{E53A5216-F3B2-484D-BC6E-125026EFE0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000" y="342900"/>
              <a:ext cx="65532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" name="Picture 28" descr="C:\Users\John\Desktop\biy-site-staging-090909\images\build-it-yourself.gif">
              <a:extLst>
                <a:ext uri="{FF2B5EF4-FFF2-40B4-BE49-F238E27FC236}">
                  <a16:creationId xmlns:a16="http://schemas.microsoft.com/office/drawing/2014/main" id="{174AC50B-138A-4A43-B943-28837852B7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88106"/>
              <a:ext cx="2032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24533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5F5F5F"/>
      </a:dk1>
      <a:lt1>
        <a:srgbClr val="FFFFFF"/>
      </a:lt1>
      <a:dk2>
        <a:srgbClr val="5F5F5F"/>
      </a:dk2>
      <a:lt2>
        <a:srgbClr val="B2B2B2"/>
      </a:lt2>
      <a:accent1>
        <a:srgbClr val="C0C0C0"/>
      </a:accent1>
      <a:accent2>
        <a:srgbClr val="3333CC"/>
      </a:accent2>
      <a:accent3>
        <a:srgbClr val="FFFFFF"/>
      </a:accent3>
      <a:accent4>
        <a:srgbClr val="505050"/>
      </a:accent4>
      <a:accent5>
        <a:srgbClr val="DCDCDC"/>
      </a:accent5>
      <a:accent6>
        <a:srgbClr val="2D2DB9"/>
      </a:accent6>
      <a:hlink>
        <a:srgbClr val="0033CC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r="100000" b="100000"/>
                </a:path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r="100000" b="100000"/>
                </a:path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5F5F5F"/>
        </a:dk1>
        <a:lt1>
          <a:srgbClr val="FFFFFF"/>
        </a:lt1>
        <a:dk2>
          <a:srgbClr val="5F5F5F"/>
        </a:dk2>
        <a:lt2>
          <a:srgbClr val="B2B2B2"/>
        </a:lt2>
        <a:accent1>
          <a:srgbClr val="C0C0C0"/>
        </a:accent1>
        <a:accent2>
          <a:srgbClr val="3333CC"/>
        </a:accent2>
        <a:accent3>
          <a:srgbClr val="FFFFFF"/>
        </a:accent3>
        <a:accent4>
          <a:srgbClr val="505050"/>
        </a:accent4>
        <a:accent5>
          <a:srgbClr val="DCDCDC"/>
        </a:accent5>
        <a:accent6>
          <a:srgbClr val="2D2DB9"/>
        </a:accent6>
        <a:hlink>
          <a:srgbClr val="0033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21326</TotalTime>
  <Words>752</Words>
  <Application>Microsoft Office PowerPoint</Application>
  <PresentationFormat>On-screen Show (16:9)</PresentationFormat>
  <Paragraphs>115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Comic Sans MS</vt:lpstr>
      <vt:lpstr>Times New Roman</vt:lpstr>
      <vt:lpstr>Default Design</vt:lpstr>
      <vt:lpstr>Web Design 102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Build-It-Yourself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Galinato</dc:creator>
  <cp:lastModifiedBy>Brent Scione</cp:lastModifiedBy>
  <cp:revision>80</cp:revision>
  <dcterms:created xsi:type="dcterms:W3CDTF">2012-01-21T20:41:34Z</dcterms:created>
  <dcterms:modified xsi:type="dcterms:W3CDTF">2019-11-12T18:59:43Z</dcterms:modified>
</cp:coreProperties>
</file>